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30" r:id="rId6"/>
  </p:sldMasterIdLst>
  <p:notesMasterIdLst>
    <p:notesMasterId r:id="rId80"/>
  </p:notesMasterIdLst>
  <p:sldIdLst>
    <p:sldId id="261" r:id="rId7"/>
    <p:sldId id="436" r:id="rId8"/>
    <p:sldId id="262" r:id="rId9"/>
    <p:sldId id="3591" r:id="rId10"/>
    <p:sldId id="3592" r:id="rId11"/>
    <p:sldId id="494" r:id="rId12"/>
    <p:sldId id="492" r:id="rId13"/>
    <p:sldId id="3593" r:id="rId14"/>
    <p:sldId id="443" r:id="rId15"/>
    <p:sldId id="473" r:id="rId16"/>
    <p:sldId id="495" r:id="rId17"/>
    <p:sldId id="452" r:id="rId18"/>
    <p:sldId id="399" r:id="rId19"/>
    <p:sldId id="505" r:id="rId20"/>
    <p:sldId id="383" r:id="rId21"/>
    <p:sldId id="441" r:id="rId22"/>
    <p:sldId id="444" r:id="rId23"/>
    <p:sldId id="445" r:id="rId24"/>
    <p:sldId id="272" r:id="rId25"/>
    <p:sldId id="273" r:id="rId26"/>
    <p:sldId id="291" r:id="rId27"/>
    <p:sldId id="460" r:id="rId28"/>
    <p:sldId id="370" r:id="rId29"/>
    <p:sldId id="279" r:id="rId30"/>
    <p:sldId id="282" r:id="rId31"/>
    <p:sldId id="292" r:id="rId32"/>
    <p:sldId id="286" r:id="rId33"/>
    <p:sldId id="498" r:id="rId34"/>
    <p:sldId id="507" r:id="rId35"/>
    <p:sldId id="287" r:id="rId36"/>
    <p:sldId id="293" r:id="rId37"/>
    <p:sldId id="358" r:id="rId38"/>
    <p:sldId id="469" r:id="rId39"/>
    <p:sldId id="488" r:id="rId40"/>
    <p:sldId id="500" r:id="rId41"/>
    <p:sldId id="501" r:id="rId42"/>
    <p:sldId id="299" r:id="rId43"/>
    <p:sldId id="301" r:id="rId44"/>
    <p:sldId id="374" r:id="rId45"/>
    <p:sldId id="308" r:id="rId46"/>
    <p:sldId id="357" r:id="rId47"/>
    <p:sldId id="302" r:id="rId48"/>
    <p:sldId id="303" r:id="rId49"/>
    <p:sldId id="304" r:id="rId50"/>
    <p:sldId id="3594" r:id="rId51"/>
    <p:sldId id="309" r:id="rId52"/>
    <p:sldId id="310" r:id="rId53"/>
    <p:sldId id="311" r:id="rId54"/>
    <p:sldId id="312" r:id="rId55"/>
    <p:sldId id="313" r:id="rId56"/>
    <p:sldId id="314" r:id="rId57"/>
    <p:sldId id="480" r:id="rId58"/>
    <p:sldId id="385" r:id="rId59"/>
    <p:sldId id="386" r:id="rId60"/>
    <p:sldId id="315" r:id="rId61"/>
    <p:sldId id="481" r:id="rId62"/>
    <p:sldId id="434" r:id="rId63"/>
    <p:sldId id="317" r:id="rId64"/>
    <p:sldId id="448" r:id="rId65"/>
    <p:sldId id="428" r:id="rId66"/>
    <p:sldId id="449" r:id="rId67"/>
    <p:sldId id="429" r:id="rId68"/>
    <p:sldId id="325" r:id="rId69"/>
    <p:sldId id="334" r:id="rId70"/>
    <p:sldId id="335" r:id="rId71"/>
    <p:sldId id="337" r:id="rId72"/>
    <p:sldId id="353" r:id="rId73"/>
    <p:sldId id="502" r:id="rId74"/>
    <p:sldId id="411" r:id="rId75"/>
    <p:sldId id="409" r:id="rId76"/>
    <p:sldId id="408" r:id="rId77"/>
    <p:sldId id="450" r:id="rId78"/>
    <p:sldId id="367" r:id="rId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verberg, Mark E CIV USARMY HQDA DCS G-1 (US)" initials="OMECUHDG(" lastIdx="1" clrIdx="0">
    <p:extLst>
      <p:ext uri="{19B8F6BF-5375-455C-9EA6-DF929625EA0E}">
        <p15:presenceInfo xmlns:p15="http://schemas.microsoft.com/office/powerpoint/2012/main" userId="S-1-5-21-412667653-668731278-4213794525-307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a:srgbClr val="008000"/>
    <a:srgbClr val="FF9900"/>
    <a:srgbClr val="FFCC00"/>
    <a:srgbClr val="33CC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B38C27-7DED-4AA1-B252-A19728478435}" v="1" dt="2024-02-02T20:41:37.201"/>
    <p1510:client id="{CC265D69-1230-44D8-9E41-82F2AF30176B}" v="2" dt="2024-02-02T20:42:58.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3113" autoAdjust="0"/>
  </p:normalViewPr>
  <p:slideViewPr>
    <p:cSldViewPr>
      <p:cViewPr varScale="1">
        <p:scale>
          <a:sx n="62" d="100"/>
          <a:sy n="62" d="100"/>
        </p:scale>
        <p:origin x="564" y="-6"/>
      </p:cViewPr>
      <p:guideLst>
        <p:guide orient="horz" pos="2160"/>
        <p:guide pos="2880"/>
      </p:guideLst>
    </p:cSldViewPr>
  </p:slideViewPr>
  <p:outlineViewPr>
    <p:cViewPr>
      <p:scale>
        <a:sx n="33" d="100"/>
        <a:sy n="33" d="100"/>
      </p:scale>
      <p:origin x="0" y="-43713"/>
    </p:cViewPr>
  </p:outlineViewPr>
  <p:notesTextViewPr>
    <p:cViewPr>
      <p:scale>
        <a:sx n="100" d="100"/>
        <a:sy n="100" d="100"/>
      </p:scale>
      <p:origin x="0" y="0"/>
    </p:cViewPr>
  </p:notesTextViewPr>
  <p:sorterViewPr>
    <p:cViewPr>
      <p:scale>
        <a:sx n="100" d="100"/>
        <a:sy n="100" d="100"/>
      </p:scale>
      <p:origin x="0" y="-10053"/>
    </p:cViewPr>
  </p:sorterViewPr>
  <p:notesViewPr>
    <p:cSldViewPr>
      <p:cViewPr>
        <p:scale>
          <a:sx n="90" d="100"/>
          <a:sy n="90" d="100"/>
        </p:scale>
        <p:origin x="3666" y="-1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Zola Binta MAJ USARMY OCAR (USA)" userId="S::zola.b.evans.mil@army.mil::982bd60b-0529-4554-81af-f9d3439caec9" providerId="AD" clId="Web-{78A45A39-4F08-48F6-8B5B-AFA199B4DDD9}"/>
    <pc:docChg chg="modSld">
      <pc:chgData name="Evans, Zola Binta MAJ USARMY OCAR (USA)" userId="S::zola.b.evans.mil@army.mil::982bd60b-0529-4554-81af-f9d3439caec9" providerId="AD" clId="Web-{78A45A39-4F08-48F6-8B5B-AFA199B4DDD9}" dt="2023-11-02T16:06:24.636" v="0"/>
      <pc:docMkLst>
        <pc:docMk/>
      </pc:docMkLst>
      <pc:sldChg chg="delSp">
        <pc:chgData name="Evans, Zola Binta MAJ USARMY OCAR (USA)" userId="S::zola.b.evans.mil@army.mil::982bd60b-0529-4554-81af-f9d3439caec9" providerId="AD" clId="Web-{78A45A39-4F08-48F6-8B5B-AFA199B4DDD9}" dt="2023-11-02T16:06:24.636" v="0"/>
        <pc:sldMkLst>
          <pc:docMk/>
          <pc:sldMk cId="540687613" sldId="367"/>
        </pc:sldMkLst>
        <pc:picChg chg="del">
          <ac:chgData name="Evans, Zola Binta MAJ USARMY OCAR (USA)" userId="S::zola.b.evans.mil@army.mil::982bd60b-0529-4554-81af-f9d3439caec9" providerId="AD" clId="Web-{78A45A39-4F08-48F6-8B5B-AFA199B4DDD9}" dt="2023-11-02T16:06:24.636" v="0"/>
          <ac:picMkLst>
            <pc:docMk/>
            <pc:sldMk cId="540687613" sldId="367"/>
            <ac:picMk id="2" creationId="{52EB17FB-2A86-ECE8-0E8A-125A33457BBC}"/>
          </ac:picMkLst>
        </pc:picChg>
      </pc:sldChg>
    </pc:docChg>
  </pc:docChgLst>
  <pc:docChgLst>
    <pc:chgData name="Evans, Zola Binta MAJ USARMY OCAR (USA)" userId="S::zola.b.evans.mil@army.mil::982bd60b-0529-4554-81af-f9d3439caec9" providerId="AD" clId="Web-{29BDA160-C961-4872-955A-DE6148762F64}"/>
    <pc:docChg chg="modSld sldOrd">
      <pc:chgData name="Evans, Zola Binta MAJ USARMY OCAR (USA)" userId="S::zola.b.evans.mil@army.mil::982bd60b-0529-4554-81af-f9d3439caec9" providerId="AD" clId="Web-{29BDA160-C961-4872-955A-DE6148762F64}" dt="2023-11-02T15:55:31.575" v="8"/>
      <pc:docMkLst>
        <pc:docMk/>
      </pc:docMkLst>
      <pc:sldChg chg="addSp modSp">
        <pc:chgData name="Evans, Zola Binta MAJ USARMY OCAR (USA)" userId="S::zola.b.evans.mil@army.mil::982bd60b-0529-4554-81af-f9d3439caec9" providerId="AD" clId="Web-{29BDA160-C961-4872-955A-DE6148762F64}" dt="2023-11-02T15:52:51.901" v="7" actId="1076"/>
        <pc:sldMkLst>
          <pc:docMk/>
          <pc:sldMk cId="540687613" sldId="367"/>
        </pc:sldMkLst>
        <pc:picChg chg="add mod">
          <ac:chgData name="Evans, Zola Binta MAJ USARMY OCAR (USA)" userId="S::zola.b.evans.mil@army.mil::982bd60b-0529-4554-81af-f9d3439caec9" providerId="AD" clId="Web-{29BDA160-C961-4872-955A-DE6148762F64}" dt="2023-11-02T15:52:51.901" v="7" actId="1076"/>
          <ac:picMkLst>
            <pc:docMk/>
            <pc:sldMk cId="540687613" sldId="367"/>
            <ac:picMk id="2" creationId="{52EB17FB-2A86-ECE8-0E8A-125A33457BBC}"/>
          </ac:picMkLst>
        </pc:picChg>
      </pc:sldChg>
      <pc:sldChg chg="ord">
        <pc:chgData name="Evans, Zola Binta MAJ USARMY OCAR (USA)" userId="S::zola.b.evans.mil@army.mil::982bd60b-0529-4554-81af-f9d3439caec9" providerId="AD" clId="Web-{29BDA160-C961-4872-955A-DE6148762F64}" dt="2023-11-02T15:55:31.575" v="8"/>
        <pc:sldMkLst>
          <pc:docMk/>
          <pc:sldMk cId="1986810378" sldId="408"/>
        </pc:sldMkLst>
      </pc:sldChg>
    </pc:docChg>
  </pc:docChgLst>
  <pc:docChgLst>
    <pc:chgData name="Silvas, Joe Jr CIV USAF 502 FSG (USA)" userId="S::joe.silvas3.civ@army.mil::96a694a9-9b86-45ee-b8c1-58f8b0d4697b" providerId="AD" clId="Web-{9699B125-4A3C-54B5-397E-0C85887340AE}"/>
    <pc:docChg chg="modSld">
      <pc:chgData name="Silvas, Joe Jr CIV USAF 502 FSG (USA)" userId="S::joe.silvas3.civ@army.mil::96a694a9-9b86-45ee-b8c1-58f8b0d4697b" providerId="AD" clId="Web-{9699B125-4A3C-54B5-397E-0C85887340AE}" dt="2023-10-25T20:12:08.711" v="66" actId="20577"/>
      <pc:docMkLst>
        <pc:docMk/>
      </pc:docMkLst>
      <pc:sldChg chg="modSp">
        <pc:chgData name="Silvas, Joe Jr CIV USAF 502 FSG (USA)" userId="S::joe.silvas3.civ@army.mil::96a694a9-9b86-45ee-b8c1-58f8b0d4697b" providerId="AD" clId="Web-{9699B125-4A3C-54B5-397E-0C85887340AE}" dt="2023-10-25T19:56:54.155" v="53" actId="20577"/>
        <pc:sldMkLst>
          <pc:docMk/>
          <pc:sldMk cId="374433133" sldId="261"/>
        </pc:sldMkLst>
        <pc:spChg chg="mod">
          <ac:chgData name="Silvas, Joe Jr CIV USAF 502 FSG (USA)" userId="S::joe.silvas3.civ@army.mil::96a694a9-9b86-45ee-b8c1-58f8b0d4697b" providerId="AD" clId="Web-{9699B125-4A3C-54B5-397E-0C85887340AE}" dt="2023-10-25T19:56:54.155" v="53" actId="20577"/>
          <ac:spMkLst>
            <pc:docMk/>
            <pc:sldMk cId="374433133" sldId="261"/>
            <ac:spMk id="6" creationId="{00000000-0000-0000-0000-000000000000}"/>
          </ac:spMkLst>
        </pc:spChg>
        <pc:spChg chg="mod">
          <ac:chgData name="Silvas, Joe Jr CIV USAF 502 FSG (USA)" userId="S::joe.silvas3.civ@army.mil::96a694a9-9b86-45ee-b8c1-58f8b0d4697b" providerId="AD" clId="Web-{9699B125-4A3C-54B5-397E-0C85887340AE}" dt="2023-10-25T19:55:40.373" v="13" actId="20577"/>
          <ac:spMkLst>
            <pc:docMk/>
            <pc:sldMk cId="374433133" sldId="261"/>
            <ac:spMk id="7" creationId="{00000000-0000-0000-0000-000000000000}"/>
          </ac:spMkLst>
        </pc:spChg>
      </pc:sldChg>
      <pc:sldChg chg="modSp">
        <pc:chgData name="Silvas, Joe Jr CIV USAF 502 FSG (USA)" userId="S::joe.silvas3.civ@army.mil::96a694a9-9b86-45ee-b8c1-58f8b0d4697b" providerId="AD" clId="Web-{9699B125-4A3C-54B5-397E-0C85887340AE}" dt="2023-10-25T20:12:08.711" v="66" actId="20577"/>
        <pc:sldMkLst>
          <pc:docMk/>
          <pc:sldMk cId="2003413644" sldId="262"/>
        </pc:sldMkLst>
        <pc:spChg chg="mod">
          <ac:chgData name="Silvas, Joe Jr CIV USAF 502 FSG (USA)" userId="S::joe.silvas3.civ@army.mil::96a694a9-9b86-45ee-b8c1-58f8b0d4697b" providerId="AD" clId="Web-{9699B125-4A3C-54B5-397E-0C85887340AE}" dt="2023-10-25T20:12:08.711" v="66" actId="20577"/>
          <ac:spMkLst>
            <pc:docMk/>
            <pc:sldMk cId="2003413644" sldId="262"/>
            <ac:spMk id="7" creationId="{00000000-0000-0000-0000-000000000000}"/>
          </ac:spMkLst>
        </pc:spChg>
        <pc:spChg chg="mod">
          <ac:chgData name="Silvas, Joe Jr CIV USAF 502 FSG (USA)" userId="S::joe.silvas3.civ@army.mil::96a694a9-9b86-45ee-b8c1-58f8b0d4697b" providerId="AD" clId="Web-{9699B125-4A3C-54B5-397E-0C85887340AE}" dt="2023-10-25T19:57:42.062" v="60" actId="1076"/>
          <ac:spMkLst>
            <pc:docMk/>
            <pc:sldMk cId="2003413644" sldId="262"/>
            <ac:spMk id="11267" creationId="{00000000-0000-0000-0000-000000000000}"/>
          </ac:spMkLst>
        </pc:spChg>
        <pc:picChg chg="mod">
          <ac:chgData name="Silvas, Joe Jr CIV USAF 502 FSG (USA)" userId="S::joe.silvas3.civ@army.mil::96a694a9-9b86-45ee-b8c1-58f8b0d4697b" providerId="AD" clId="Web-{9699B125-4A3C-54B5-397E-0C85887340AE}" dt="2023-10-25T19:58:59.547" v="64" actId="1076"/>
          <ac:picMkLst>
            <pc:docMk/>
            <pc:sldMk cId="2003413644" sldId="262"/>
            <ac:picMk id="8" creationId="{00000000-0000-0000-0000-000000000000}"/>
          </ac:picMkLst>
        </pc:picChg>
      </pc:sldChg>
    </pc:docChg>
  </pc:docChgLst>
  <pc:docChgLst>
    <pc:chgData name="Evans, Zola Binta MAJ USARMY OCAR (USA)" userId="S::zola.b.evans.mil@army.mil::982bd60b-0529-4554-81af-f9d3439caec9" providerId="AD" clId="Web-{EE529D96-C63D-4ACD-8477-382214F4CB3B}"/>
    <pc:docChg chg="sldOrd">
      <pc:chgData name="Evans, Zola Binta MAJ USARMY OCAR (USA)" userId="S::zola.b.evans.mil@army.mil::982bd60b-0529-4554-81af-f9d3439caec9" providerId="AD" clId="Web-{EE529D96-C63D-4ACD-8477-382214F4CB3B}" dt="2023-11-02T18:16:36.508" v="1"/>
      <pc:docMkLst>
        <pc:docMk/>
      </pc:docMkLst>
      <pc:sldChg chg="ord">
        <pc:chgData name="Evans, Zola Binta MAJ USARMY OCAR (USA)" userId="S::zola.b.evans.mil@army.mil::982bd60b-0529-4554-81af-f9d3439caec9" providerId="AD" clId="Web-{EE529D96-C63D-4ACD-8477-382214F4CB3B}" dt="2023-11-02T18:15:49.679" v="0"/>
        <pc:sldMkLst>
          <pc:docMk/>
          <pc:sldMk cId="2003413644" sldId="262"/>
        </pc:sldMkLst>
      </pc:sldChg>
      <pc:sldChg chg="ord">
        <pc:chgData name="Evans, Zola Binta MAJ USARMY OCAR (USA)" userId="S::zola.b.evans.mil@army.mil::982bd60b-0529-4554-81af-f9d3439caec9" providerId="AD" clId="Web-{EE529D96-C63D-4ACD-8477-382214F4CB3B}" dt="2023-11-02T18:16:36.508" v="1"/>
        <pc:sldMkLst>
          <pc:docMk/>
          <pc:sldMk cId="0" sldId="505"/>
        </pc:sldMkLst>
      </pc:sldChg>
    </pc:docChg>
  </pc:docChgLst>
  <pc:docChgLst>
    <pc:chgData name="Johnson, Gary S Jr MSG USARMY NG NGB (USA)" userId="S::gary.s.johnson1.mil@army.mil::0f3735c9-9085-4188-b0c0-39788ff4e1c3" providerId="AD" clId="Web-{BBB38C27-7DED-4AA1-B252-A19728478435}"/>
    <pc:docChg chg="sldOrd">
      <pc:chgData name="Johnson, Gary S Jr MSG USARMY NG NGB (USA)" userId="S::gary.s.johnson1.mil@army.mil::0f3735c9-9085-4188-b0c0-39788ff4e1c3" providerId="AD" clId="Web-{BBB38C27-7DED-4AA1-B252-A19728478435}" dt="2024-02-02T20:41:37.201" v="0"/>
      <pc:docMkLst>
        <pc:docMk/>
      </pc:docMkLst>
      <pc:sldChg chg="ord">
        <pc:chgData name="Johnson, Gary S Jr MSG USARMY NG NGB (USA)" userId="S::gary.s.johnson1.mil@army.mil::0f3735c9-9085-4188-b0c0-39788ff4e1c3" providerId="AD" clId="Web-{BBB38C27-7DED-4AA1-B252-A19728478435}" dt="2024-02-02T20:41:37.201" v="0"/>
        <pc:sldMkLst>
          <pc:docMk/>
          <pc:sldMk cId="956799582" sldId="492"/>
        </pc:sldMkLst>
      </pc:sldChg>
    </pc:docChg>
  </pc:docChgLst>
  <pc:docChgLst>
    <pc:chgData name="Johnson, Gary S Jr MSG USARMY NG NGB (USA)" userId="0f3735c9-9085-4188-b0c0-39788ff4e1c3" providerId="ADAL" clId="{CC265D69-1230-44D8-9E41-82F2AF30176B}"/>
    <pc:docChg chg="modSld">
      <pc:chgData name="Johnson, Gary S Jr MSG USARMY NG NGB (USA)" userId="0f3735c9-9085-4188-b0c0-39788ff4e1c3" providerId="ADAL" clId="{CC265D69-1230-44D8-9E41-82F2AF30176B}" dt="2024-02-02T20:42:51.400" v="0"/>
      <pc:docMkLst>
        <pc:docMk/>
      </pc:docMkLst>
      <pc:sldChg chg="modSp">
        <pc:chgData name="Johnson, Gary S Jr MSG USARMY NG NGB (USA)" userId="0f3735c9-9085-4188-b0c0-39788ff4e1c3" providerId="ADAL" clId="{CC265D69-1230-44D8-9E41-82F2AF30176B}" dt="2024-02-02T20:42:51.400" v="0"/>
        <pc:sldMkLst>
          <pc:docMk/>
          <pc:sldMk cId="2622646866" sldId="399"/>
        </pc:sldMkLst>
        <pc:spChg chg="mod">
          <ac:chgData name="Johnson, Gary S Jr MSG USARMY NG NGB (USA)" userId="0f3735c9-9085-4188-b0c0-39788ff4e1c3" providerId="ADAL" clId="{CC265D69-1230-44D8-9E41-82F2AF30176B}" dt="2024-02-02T20:42:51.400" v="0"/>
          <ac:spMkLst>
            <pc:docMk/>
            <pc:sldMk cId="2622646866" sldId="399"/>
            <ac:spMk id="6" creationId="{00000000-0000-0000-0000-000000000000}"/>
          </ac:spMkLst>
        </pc:spChg>
      </pc:sldChg>
    </pc:docChg>
  </pc:docChgLst>
  <pc:docChgLst>
    <pc:chgData name="Jefferson, Camilah L CIV USARMY ID-TRAINING (USA)" userId="S::camilah.l.jefferson.civ@army.mil::48d0d63d-58c1-4404-b481-3f5d71f01d19" providerId="AD" clId="Web-{184728B5-B59B-4AA0-997D-319672C30242}"/>
    <pc:docChg chg="addSld delSld">
      <pc:chgData name="Jefferson, Camilah L CIV USARMY ID-TRAINING (USA)" userId="S::camilah.l.jefferson.civ@army.mil::48d0d63d-58c1-4404-b481-3f5d71f01d19" providerId="AD" clId="Web-{184728B5-B59B-4AA0-997D-319672C30242}" dt="2023-06-12T17:05:27.125" v="1"/>
      <pc:docMkLst>
        <pc:docMk/>
      </pc:docMkLst>
      <pc:sldChg chg="new del">
        <pc:chgData name="Jefferson, Camilah L CIV USARMY ID-TRAINING (USA)" userId="S::camilah.l.jefferson.civ@army.mil::48d0d63d-58c1-4404-b481-3f5d71f01d19" providerId="AD" clId="Web-{184728B5-B59B-4AA0-997D-319672C30242}" dt="2023-06-12T17:05:27.125" v="1"/>
        <pc:sldMkLst>
          <pc:docMk/>
          <pc:sldMk cId="3173951973" sldId="3595"/>
        </pc:sldMkLst>
      </pc:sldChg>
    </pc:docChg>
  </pc:docChgLst>
  <pc:docChgLst>
    <pc:chgData name="Monroe, Michael J CIV NG WIARNG (USA)" userId="S::michael.j.monroe.civ@army.mil::d991cede-d314-4190-b464-ffe026a4a3aa" providerId="AD" clId="Web-{8E93E65B-97AA-490E-B280-E050A88E7408}"/>
    <pc:docChg chg="sldOrd">
      <pc:chgData name="Monroe, Michael J CIV NG WIARNG (USA)" userId="S::michael.j.monroe.civ@army.mil::d991cede-d314-4190-b464-ffe026a4a3aa" providerId="AD" clId="Web-{8E93E65B-97AA-490E-B280-E050A88E7408}" dt="2024-01-17T16:13:18.955" v="3"/>
      <pc:docMkLst>
        <pc:docMk/>
      </pc:docMkLst>
      <pc:sldChg chg="ord">
        <pc:chgData name="Monroe, Michael J CIV NG WIARNG (USA)" userId="S::michael.j.monroe.civ@army.mil::d991cede-d314-4190-b464-ffe026a4a3aa" providerId="AD" clId="Web-{8E93E65B-97AA-490E-B280-E050A88E7408}" dt="2024-01-17T16:13:18.955" v="3"/>
        <pc:sldMkLst>
          <pc:docMk/>
          <pc:sldMk cId="1471769658" sldId="282"/>
        </pc:sldMkLst>
      </pc:sldChg>
      <pc:sldChg chg="ord">
        <pc:chgData name="Monroe, Michael J CIV NG WIARNG (USA)" userId="S::michael.j.monroe.civ@army.mil::d991cede-d314-4190-b464-ffe026a4a3aa" providerId="AD" clId="Web-{8E93E65B-97AA-490E-B280-E050A88E7408}" dt="2024-01-17T16:06:54.292" v="0"/>
        <pc:sldMkLst>
          <pc:docMk/>
          <pc:sldMk cId="2169212992" sldId="449"/>
        </pc:sldMkLst>
      </pc:sldChg>
      <pc:sldChg chg="ord">
        <pc:chgData name="Monroe, Michael J CIV NG WIARNG (USA)" userId="S::michael.j.monroe.civ@army.mil::d991cede-d314-4190-b464-ffe026a4a3aa" providerId="AD" clId="Web-{8E93E65B-97AA-490E-B280-E050A88E7408}" dt="2024-01-17T16:08:39.106" v="1"/>
        <pc:sldMkLst>
          <pc:docMk/>
          <pc:sldMk cId="2898415887" sldId="452"/>
        </pc:sldMkLst>
      </pc:sldChg>
      <pc:sldChg chg="ord">
        <pc:chgData name="Monroe, Michael J CIV NG WIARNG (USA)" userId="S::michael.j.monroe.civ@army.mil::d991cede-d314-4190-b464-ffe026a4a3aa" providerId="AD" clId="Web-{8E93E65B-97AA-490E-B280-E050A88E7408}" dt="2024-01-17T16:10:45.109" v="2"/>
        <pc:sldMkLst>
          <pc:docMk/>
          <pc:sldMk cId="3312620032" sldId="460"/>
        </pc:sldMkLst>
      </pc:sldChg>
    </pc:docChg>
  </pc:docChgLst>
  <pc:docChgLst>
    <pc:chgData name="Battle, Linda Ann CTR USARMY ID-TRAINING (USA)" userId="S::linda.a.battle.ctr@army.mil::c19bd9b2-d4df-438e-9b2e-dcf469c21c32" providerId="AD" clId="Web-{5F6D226C-1149-43B0-9E05-14B4213AFA4F}"/>
    <pc:docChg chg="modSld">
      <pc:chgData name="Battle, Linda Ann CTR USARMY ID-TRAINING (USA)" userId="S::linda.a.battle.ctr@army.mil::c19bd9b2-d4df-438e-9b2e-dcf469c21c32" providerId="AD" clId="Web-{5F6D226C-1149-43B0-9E05-14B4213AFA4F}" dt="2023-08-23T17:23:12.314" v="6" actId="1076"/>
      <pc:docMkLst>
        <pc:docMk/>
      </pc:docMkLst>
      <pc:sldChg chg="modSp">
        <pc:chgData name="Battle, Linda Ann CTR USARMY ID-TRAINING (USA)" userId="S::linda.a.battle.ctr@army.mil::c19bd9b2-d4df-438e-9b2e-dcf469c21c32" providerId="AD" clId="Web-{5F6D226C-1149-43B0-9E05-14B4213AFA4F}" dt="2023-08-23T17:23:12.314" v="6" actId="1076"/>
        <pc:sldMkLst>
          <pc:docMk/>
          <pc:sldMk cId="1484046808" sldId="312"/>
        </pc:sldMkLst>
        <pc:spChg chg="mod">
          <ac:chgData name="Battle, Linda Ann CTR USARMY ID-TRAINING (USA)" userId="S::linda.a.battle.ctr@army.mil::c19bd9b2-d4df-438e-9b2e-dcf469c21c32" providerId="AD" clId="Web-{5F6D226C-1149-43B0-9E05-14B4213AFA4F}" dt="2023-08-23T17:23:12.314" v="6" actId="1076"/>
          <ac:spMkLst>
            <pc:docMk/>
            <pc:sldMk cId="1484046808" sldId="312"/>
            <ac:spMk id="10" creationId="{00000000-0000-0000-0000-000000000000}"/>
          </ac:spMkLst>
        </pc:spChg>
      </pc:sldChg>
      <pc:sldChg chg="modSp">
        <pc:chgData name="Battle, Linda Ann CTR USARMY ID-TRAINING (USA)" userId="S::linda.a.battle.ctr@army.mil::c19bd9b2-d4df-438e-9b2e-dcf469c21c32" providerId="AD" clId="Web-{5F6D226C-1149-43B0-9E05-14B4213AFA4F}" dt="2023-08-23T16:19:01.965" v="5" actId="1076"/>
        <pc:sldMkLst>
          <pc:docMk/>
          <pc:sldMk cId="3759067252" sldId="441"/>
        </pc:sldMkLst>
        <pc:picChg chg="mod">
          <ac:chgData name="Battle, Linda Ann CTR USARMY ID-TRAINING (USA)" userId="S::linda.a.battle.ctr@army.mil::c19bd9b2-d4df-438e-9b2e-dcf469c21c32" providerId="AD" clId="Web-{5F6D226C-1149-43B0-9E05-14B4213AFA4F}" dt="2023-08-23T16:18:57.840" v="4" actId="1076"/>
          <ac:picMkLst>
            <pc:docMk/>
            <pc:sldMk cId="3759067252" sldId="441"/>
            <ac:picMk id="4" creationId="{00000000-0000-0000-0000-000000000000}"/>
          </ac:picMkLst>
        </pc:picChg>
        <pc:picChg chg="mod">
          <ac:chgData name="Battle, Linda Ann CTR USARMY ID-TRAINING (USA)" userId="S::linda.a.battle.ctr@army.mil::c19bd9b2-d4df-438e-9b2e-dcf469c21c32" providerId="AD" clId="Web-{5F6D226C-1149-43B0-9E05-14B4213AFA4F}" dt="2023-08-23T16:19:01.965" v="5" actId="1076"/>
          <ac:picMkLst>
            <pc:docMk/>
            <pc:sldMk cId="3759067252" sldId="441"/>
            <ac:picMk id="56324" creationId="{00000000-0000-0000-0000-000000000000}"/>
          </ac:picMkLst>
        </pc:picChg>
      </pc:sldChg>
      <pc:sldChg chg="modSp">
        <pc:chgData name="Battle, Linda Ann CTR USARMY ID-TRAINING (USA)" userId="S::linda.a.battle.ctr@army.mil::c19bd9b2-d4df-438e-9b2e-dcf469c21c32" providerId="AD" clId="Web-{5F6D226C-1149-43B0-9E05-14B4213AFA4F}" dt="2023-08-23T14:28:34.863" v="3" actId="20577"/>
        <pc:sldMkLst>
          <pc:docMk/>
          <pc:sldMk cId="2922277896" sldId="494"/>
        </pc:sldMkLst>
        <pc:spChg chg="mod">
          <ac:chgData name="Battle, Linda Ann CTR USARMY ID-TRAINING (USA)" userId="S::linda.a.battle.ctr@army.mil::c19bd9b2-d4df-438e-9b2e-dcf469c21c32" providerId="AD" clId="Web-{5F6D226C-1149-43B0-9E05-14B4213AFA4F}" dt="2023-08-23T14:28:34.863" v="3" actId="20577"/>
          <ac:spMkLst>
            <pc:docMk/>
            <pc:sldMk cId="2922277896" sldId="494"/>
            <ac:spMk id="15362"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Retired Pay</c:v>
                </c:pt>
              </c:strCache>
            </c:strRef>
          </c:tx>
          <c:spPr>
            <a:solidFill>
              <a:srgbClr val="336600"/>
            </a:solidFill>
          </c:spPr>
          <c:invertIfNegative val="0"/>
          <c:cat>
            <c:strRef>
              <c:f>Sheet1!$A$2:$A$5</c:f>
              <c:strCache>
                <c:ptCount val="4"/>
                <c:pt idx="0">
                  <c:v>Soldier A Retired Pay Only</c:v>
                </c:pt>
                <c:pt idx="1">
                  <c:v>Soldier B Retired &amp; VA Disability Pay</c:v>
                </c:pt>
                <c:pt idx="2">
                  <c:v>Soldier C Retired &amp;       VA Disability Pay &amp; CRSC</c:v>
                </c:pt>
                <c:pt idx="3">
                  <c:v>Soldier D   CRDP</c:v>
                </c:pt>
              </c:strCache>
            </c:strRef>
          </c:cat>
          <c:val>
            <c:numRef>
              <c:f>Sheet1!$B$2:$B$5</c:f>
              <c:numCache>
                <c:formatCode>General</c:formatCode>
                <c:ptCount val="4"/>
                <c:pt idx="0">
                  <c:v>2000</c:v>
                </c:pt>
                <c:pt idx="1">
                  <c:v>1500</c:v>
                </c:pt>
                <c:pt idx="2">
                  <c:v>1500</c:v>
                </c:pt>
                <c:pt idx="3">
                  <c:v>2000</c:v>
                </c:pt>
              </c:numCache>
            </c:numRef>
          </c:val>
          <c:extLst>
            <c:ext xmlns:c16="http://schemas.microsoft.com/office/drawing/2014/chart" uri="{C3380CC4-5D6E-409C-BE32-E72D297353CC}">
              <c16:uniqueId val="{00000000-AB27-4BC8-8F62-D2F3442B5A0C}"/>
            </c:ext>
          </c:extLst>
        </c:ser>
        <c:ser>
          <c:idx val="1"/>
          <c:order val="1"/>
          <c:tx>
            <c:strRef>
              <c:f>Sheet1!$C$1</c:f>
              <c:strCache>
                <c:ptCount val="1"/>
                <c:pt idx="0">
                  <c:v>Disability Pay</c:v>
                </c:pt>
              </c:strCache>
            </c:strRef>
          </c:tx>
          <c:spPr>
            <a:solidFill>
              <a:schemeClr val="tx2">
                <a:lumMod val="60000"/>
                <a:lumOff val="40000"/>
              </a:schemeClr>
            </a:solidFill>
          </c:spPr>
          <c:invertIfNegative val="0"/>
          <c:cat>
            <c:strRef>
              <c:f>Sheet1!$A$2:$A$5</c:f>
              <c:strCache>
                <c:ptCount val="4"/>
                <c:pt idx="0">
                  <c:v>Soldier A Retired Pay Only</c:v>
                </c:pt>
                <c:pt idx="1">
                  <c:v>Soldier B Retired &amp; VA Disability Pay</c:v>
                </c:pt>
                <c:pt idx="2">
                  <c:v>Soldier C Retired &amp;       VA Disability Pay &amp; CRSC</c:v>
                </c:pt>
                <c:pt idx="3">
                  <c:v>Soldier D   CRDP</c:v>
                </c:pt>
              </c:strCache>
            </c:strRef>
          </c:cat>
          <c:val>
            <c:numRef>
              <c:f>Sheet1!$C$2:$C$5</c:f>
              <c:numCache>
                <c:formatCode>General</c:formatCode>
                <c:ptCount val="4"/>
                <c:pt idx="1">
                  <c:v>500</c:v>
                </c:pt>
                <c:pt idx="2">
                  <c:v>500</c:v>
                </c:pt>
                <c:pt idx="3">
                  <c:v>750</c:v>
                </c:pt>
              </c:numCache>
            </c:numRef>
          </c:val>
          <c:extLst>
            <c:ext xmlns:c16="http://schemas.microsoft.com/office/drawing/2014/chart" uri="{C3380CC4-5D6E-409C-BE32-E72D297353CC}">
              <c16:uniqueId val="{00000001-AB27-4BC8-8F62-D2F3442B5A0C}"/>
            </c:ext>
          </c:extLst>
        </c:ser>
        <c:ser>
          <c:idx val="2"/>
          <c:order val="2"/>
          <c:tx>
            <c:strRef>
              <c:f>Sheet1!$D$1</c:f>
              <c:strCache>
                <c:ptCount val="1"/>
                <c:pt idx="0">
                  <c:v>CRSC</c:v>
                </c:pt>
              </c:strCache>
            </c:strRef>
          </c:tx>
          <c:spPr>
            <a:solidFill>
              <a:srgbClr val="C00000"/>
            </a:solidFill>
          </c:spPr>
          <c:invertIfNegative val="0"/>
          <c:cat>
            <c:strRef>
              <c:f>Sheet1!$A$2:$A$5</c:f>
              <c:strCache>
                <c:ptCount val="4"/>
                <c:pt idx="0">
                  <c:v>Soldier A Retired Pay Only</c:v>
                </c:pt>
                <c:pt idx="1">
                  <c:v>Soldier B Retired &amp; VA Disability Pay</c:v>
                </c:pt>
                <c:pt idx="2">
                  <c:v>Soldier C Retired &amp;       VA Disability Pay &amp; CRSC</c:v>
                </c:pt>
                <c:pt idx="3">
                  <c:v>Soldier D   CRDP</c:v>
                </c:pt>
              </c:strCache>
            </c:strRef>
          </c:cat>
          <c:val>
            <c:numRef>
              <c:f>Sheet1!$D$2:$D$5</c:f>
              <c:numCache>
                <c:formatCode>General</c:formatCode>
                <c:ptCount val="4"/>
                <c:pt idx="2">
                  <c:v>243</c:v>
                </c:pt>
              </c:numCache>
            </c:numRef>
          </c:val>
          <c:extLst>
            <c:ext xmlns:c16="http://schemas.microsoft.com/office/drawing/2014/chart" uri="{C3380CC4-5D6E-409C-BE32-E72D297353CC}">
              <c16:uniqueId val="{00000002-AB27-4BC8-8F62-D2F3442B5A0C}"/>
            </c:ext>
          </c:extLst>
        </c:ser>
        <c:dLbls>
          <c:showLegendKey val="0"/>
          <c:showVal val="0"/>
          <c:showCatName val="0"/>
          <c:showSerName val="0"/>
          <c:showPercent val="0"/>
          <c:showBubbleSize val="0"/>
        </c:dLbls>
        <c:gapWidth val="150"/>
        <c:overlap val="100"/>
        <c:axId val="301679224"/>
        <c:axId val="301679616"/>
      </c:barChart>
      <c:catAx>
        <c:axId val="301679224"/>
        <c:scaling>
          <c:orientation val="minMax"/>
        </c:scaling>
        <c:delete val="0"/>
        <c:axPos val="b"/>
        <c:numFmt formatCode="General" sourceLinked="0"/>
        <c:majorTickMark val="out"/>
        <c:minorTickMark val="none"/>
        <c:tickLblPos val="nextTo"/>
        <c:txPr>
          <a:bodyPr/>
          <a:lstStyle/>
          <a:p>
            <a:pPr>
              <a:defRPr sz="1400" baseline="0">
                <a:latin typeface="Arial" pitchFamily="34" charset="0"/>
              </a:defRPr>
            </a:pPr>
            <a:endParaRPr lang="en-US"/>
          </a:p>
        </c:txPr>
        <c:crossAx val="301679616"/>
        <c:crosses val="autoZero"/>
        <c:auto val="1"/>
        <c:lblAlgn val="ctr"/>
        <c:lblOffset val="100"/>
        <c:noMultiLvlLbl val="0"/>
      </c:catAx>
      <c:valAx>
        <c:axId val="301679616"/>
        <c:scaling>
          <c:orientation val="minMax"/>
        </c:scaling>
        <c:delete val="0"/>
        <c:axPos val="l"/>
        <c:majorGridlines/>
        <c:numFmt formatCode="&quot;$&quot;#,##0" sourceLinked="0"/>
        <c:majorTickMark val="out"/>
        <c:minorTickMark val="none"/>
        <c:tickLblPos val="nextTo"/>
        <c:txPr>
          <a:bodyPr/>
          <a:lstStyle/>
          <a:p>
            <a:pPr>
              <a:defRPr sz="1400" baseline="0">
                <a:latin typeface="Arial" pitchFamily="34" charset="0"/>
              </a:defRPr>
            </a:pPr>
            <a:endParaRPr lang="en-US"/>
          </a:p>
        </c:txPr>
        <c:crossAx val="3016792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B86830A-E083-4016-A071-8D10A7C60D51}" type="datetimeFigureOut">
              <a:rPr lang="en-US" smtClean="0"/>
              <a:pPr/>
              <a:t>2/2/2024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19F05DB-28ED-4552-A427-0BA432B27CDE}" type="slidenum">
              <a:rPr lang="en-US" smtClean="0"/>
              <a:pPr/>
              <a:t>‹#›</a:t>
            </a:fld>
            <a:endParaRPr lang="en-US" dirty="0"/>
          </a:p>
        </p:txBody>
      </p:sp>
    </p:spTree>
    <p:extLst>
      <p:ext uri="{BB962C8B-B14F-4D97-AF65-F5344CB8AC3E}">
        <p14:creationId xmlns:p14="http://schemas.microsoft.com/office/powerpoint/2010/main" val="3935193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benefits.va.gov/INSURANCE/sglidisabled.asp"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benefits.va.gov/INSURANCE/vgli.asp"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rPr>
              <a:t>Army Policy, AR 600-8-7, Retirement Services Program stipulates that Soldiers attend a Retirement Planning Seminar. It is recommended that Soldiers attend such seminar 12 months before Terminal Leave and Administrative Absence begins.  We have found that it is helpful for Soldiers to attend more than one Retirement Planning Seminar because of the amount of technical information it contains.  Spouses are highly encouraged to attend the Retirement</a:t>
            </a:r>
            <a:r>
              <a:rPr lang="en-US" baseline="0" dirty="0">
                <a:latin typeface="Arial" pitchFamily="34" charset="0"/>
              </a:rPr>
              <a:t> Planning</a:t>
            </a:r>
            <a:r>
              <a:rPr lang="en-US" dirty="0">
                <a:latin typeface="Arial" pitchFamily="34" charset="0"/>
              </a:rPr>
              <a:t> Seminar.  </a:t>
            </a:r>
          </a:p>
        </p:txBody>
      </p:sp>
      <p:sp>
        <p:nvSpPr>
          <p:cNvPr id="4" name="Slide Number Placeholder 3"/>
          <p:cNvSpPr>
            <a:spLocks noGrp="1"/>
          </p:cNvSpPr>
          <p:nvPr>
            <p:ph type="sldNum" sz="quarter" idx="10"/>
          </p:nvPr>
        </p:nvSpPr>
        <p:spPr/>
        <p:txBody>
          <a:bodyPr/>
          <a:lstStyle/>
          <a:p>
            <a:fld id="{B6B13AE2-D634-497F-8AEE-F136ED92B783}" type="slidenum">
              <a:rPr lang="en-US" smtClean="0"/>
              <a:pPr/>
              <a:t>1</a:t>
            </a:fld>
            <a:endParaRPr lang="en-US" dirty="0"/>
          </a:p>
        </p:txBody>
      </p:sp>
    </p:spTree>
    <p:extLst>
      <p:ext uri="{BB962C8B-B14F-4D97-AF65-F5344CB8AC3E}">
        <p14:creationId xmlns:p14="http://schemas.microsoft.com/office/powerpoint/2010/main" val="252573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31"/>
          <p:cNvSpPr>
            <a:spLocks noGrp="1" noChangeArrowheads="1"/>
          </p:cNvSpPr>
          <p:nvPr>
            <p:ph type="sldNum" sz="quarter" idx="5"/>
          </p:nvPr>
        </p:nvSpPr>
        <p:spPr>
          <a:noFill/>
        </p:spPr>
        <p:txBody>
          <a:bodyPr/>
          <a:lstStyle/>
          <a:p>
            <a:fld id="{F3CCAEA1-9FB8-42C7-A81F-82C85095BC78}" type="slidenum">
              <a:rPr lang="en-US" smtClean="0"/>
              <a:pPr/>
              <a:t>12</a:t>
            </a:fld>
            <a:endParaRPr lang="en-US" dirty="0"/>
          </a:p>
        </p:txBody>
      </p:sp>
      <p:sp>
        <p:nvSpPr>
          <p:cNvPr id="129027" name="Rectangle 2"/>
          <p:cNvSpPr>
            <a:spLocks noGrp="1" noRot="1" noChangeAspect="1" noChangeArrowheads="1" noTextEdit="1"/>
          </p:cNvSpPr>
          <p:nvPr>
            <p:ph type="sldImg"/>
          </p:nvPr>
        </p:nvSpPr>
        <p:spPr>
          <a:ln/>
        </p:spPr>
      </p:sp>
      <p:sp>
        <p:nvSpPr>
          <p:cNvPr id="129028" name="Rectangle 4"/>
          <p:cNvSpPr>
            <a:spLocks noGrp="1" noChangeArrowheads="1"/>
          </p:cNvSpPr>
          <p:nvPr>
            <p:ph type="body" idx="1"/>
          </p:nvPr>
        </p:nvSpPr>
        <p:spPr>
          <a:xfrm>
            <a:off x="229850" y="4371104"/>
            <a:ext cx="6398314" cy="4869745"/>
          </a:xfrm>
          <a:noFill/>
          <a:ln w="9525"/>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sng" kern="1200" dirty="0">
                <a:solidFill>
                  <a:schemeClr val="accent1"/>
                </a:solidFill>
                <a:latin typeface="+mn-lt"/>
                <a:ea typeface="+mn-ea"/>
                <a:cs typeface="+mn-cs"/>
              </a:rPr>
              <a:t>Administrative &amp; Medical Standards:</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Retired three years or less from the Army in grades E-6 through O-6. </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No record of military or civilian adverse actions. </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Found suitable by Childcare National Agency Check with Inquiries Investigation (CNACI).</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Meet the retention medical fitness standards and weight standards of CCR 145-2.</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Meet height and weight standard; 30% Male BF and 36% Female BF.</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No speech impediment.</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No medical disqualifiers (i.e., heart disease, asthma, pacemakers, diabetes).</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VA disabilities &gt; 30% require medical review by Command Surgeon.</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Have an excellent record of military performance.</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Have the mentality, personality, appearance and bearing to represent the Army well in the civilian community.</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Have good moral character, instructional ability and be able to challenge, motivate and influence young people in a positive manner.</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50" kern="1200" dirty="0">
                <a:solidFill>
                  <a:schemeClr val="accent1"/>
                </a:solidFill>
                <a:latin typeface="+mn-lt"/>
                <a:ea typeface="+mn-ea"/>
                <a:cs typeface="+mn-cs"/>
              </a:rPr>
              <a:t>Completion of initial qualification training, satisfactory interview and be determined by Cadet Command to meet the criteria. </a:t>
            </a:r>
          </a:p>
        </p:txBody>
      </p:sp>
    </p:spTree>
    <p:extLst>
      <p:ext uri="{BB962C8B-B14F-4D97-AF65-F5344CB8AC3E}">
        <p14:creationId xmlns:p14="http://schemas.microsoft.com/office/powerpoint/2010/main" val="1015261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300" dirty="0"/>
              <a:t>Since 25 Apr 05</a:t>
            </a:r>
            <a:r>
              <a:rPr lang="en-US" sz="1300" baseline="0" dirty="0"/>
              <a:t> </a:t>
            </a:r>
            <a:r>
              <a:rPr lang="en-US" sz="1300" dirty="0"/>
              <a:t>there is no longer a requirement for serving a mandatory number of years in the RC before being eligible</a:t>
            </a:r>
            <a:r>
              <a:rPr lang="en-US" sz="1300" baseline="0" dirty="0"/>
              <a:t> </a:t>
            </a:r>
            <a:r>
              <a:rPr lang="en-US" sz="1300" dirty="0"/>
              <a:t>to retire. Prior to that, the 6 or 8 year rule may apply (See Title</a:t>
            </a:r>
            <a:r>
              <a:rPr lang="en-US" sz="1300" baseline="0" dirty="0"/>
              <a:t> 10 USC §12731 for additional info)</a:t>
            </a:r>
            <a:endParaRPr lang="en-US" sz="1300" dirty="0"/>
          </a:p>
          <a:p>
            <a:endParaRPr lang="en-US" sz="1300" b="1" dirty="0"/>
          </a:p>
          <a:p>
            <a:r>
              <a:rPr lang="en-US" sz="1300" b="1" dirty="0"/>
              <a:t>NOE=Notification of Eligibility (NOE)</a:t>
            </a:r>
            <a:r>
              <a:rPr lang="en-US" sz="1300" b="1" baseline="0" dirty="0"/>
              <a:t> </a:t>
            </a:r>
            <a:r>
              <a:rPr lang="en-US" sz="1300" b="1" dirty="0"/>
              <a:t>for non-regular</a:t>
            </a:r>
            <a:r>
              <a:rPr lang="en-US" sz="1300" b="1" baseline="0" dirty="0"/>
              <a:t> retired pay at age 60, </a:t>
            </a:r>
            <a:r>
              <a:rPr lang="en-US" sz="1300" b="0" baseline="0" dirty="0"/>
              <a:t>commonly referred to as the 15 year letter (medical retirement with 15 or more years of creditable service but less than 20) or 20 year letter</a:t>
            </a:r>
            <a:endParaRPr lang="en-US" sz="1300" b="0" dirty="0"/>
          </a:p>
          <a:p>
            <a:endParaRPr lang="en-US" sz="1300" dirty="0"/>
          </a:p>
          <a:p>
            <a:r>
              <a:rPr lang="en-US" sz="1300" dirty="0"/>
              <a:t>Retirement eligibility age may be reduced based off of qualifying</a:t>
            </a:r>
            <a:r>
              <a:rPr lang="en-US" sz="1300" baseline="0" dirty="0"/>
              <a:t> periods of active duty service</a:t>
            </a:r>
            <a:r>
              <a:rPr lang="en-US" sz="1300" dirty="0"/>
              <a:t>: </a:t>
            </a:r>
          </a:p>
          <a:p>
            <a:r>
              <a:rPr lang="en-US" sz="1300" dirty="0"/>
              <a:t> </a:t>
            </a:r>
          </a:p>
          <a:p>
            <a:r>
              <a:rPr lang="en-US" sz="1300" dirty="0"/>
              <a:t>-On or after 29 Jan 08, each day on that AD tour counts toward a reduction in retirement age for Reserve Component Service Members. AD orders that qualify for the reduction in retirement age fall under section 101(a) (13)(B), and performed under section 688, 12301 (a), 12302, 12304, 12305, 12406, or chapter 15 (insurrection), or under section 12301 (d) of Title 10 USC. </a:t>
            </a:r>
          </a:p>
          <a:p>
            <a:endParaRPr lang="en-US" sz="1300" dirty="0"/>
          </a:p>
          <a:p>
            <a:r>
              <a:rPr lang="en-US" sz="1300" dirty="0"/>
              <a:t>Days are credited in aggregates of 90 days within a Fiscal Year (see change</a:t>
            </a:r>
            <a:r>
              <a:rPr lang="en-US" sz="1300" baseline="0" dirty="0"/>
              <a:t> below)</a:t>
            </a:r>
            <a:r>
              <a:rPr lang="en-US" sz="1300" dirty="0"/>
              <a:t>. A day of duty shall be included in only one aggregate of 90 days.</a:t>
            </a:r>
          </a:p>
          <a:p>
            <a:endParaRPr lang="en-US" sz="1300" dirty="0"/>
          </a:p>
          <a:p>
            <a:r>
              <a:rPr lang="en-US" sz="1300" dirty="0">
                <a:solidFill>
                  <a:schemeClr val="tx1"/>
                </a:solidFill>
              </a:rPr>
              <a:t>NDAA 2015 allows time to cross into the next fiscal year. However, this is not retroactive</a:t>
            </a:r>
            <a:r>
              <a:rPr lang="en-US" sz="1300" baseline="0" dirty="0">
                <a:solidFill>
                  <a:schemeClr val="tx1"/>
                </a:solidFill>
              </a:rPr>
              <a:t> so </a:t>
            </a:r>
            <a:r>
              <a:rPr lang="en-US" sz="1300" dirty="0">
                <a:solidFill>
                  <a:schemeClr val="tx1"/>
                </a:solidFill>
              </a:rPr>
              <a:t>only applies to deployments that started after 30 September, 2014.</a:t>
            </a:r>
          </a:p>
          <a:p>
            <a:r>
              <a:rPr lang="en-US" sz="1300" dirty="0"/>
              <a:t> </a:t>
            </a:r>
          </a:p>
          <a:p>
            <a:r>
              <a:rPr lang="en-US" sz="1300" dirty="0"/>
              <a:t>AD under section 12301 (h) (1) to receive medical care for the wound, injury, or illness, each day of AD under that order for medical care, shall be treated as a continuation of the original call or order to active duty for purposes of reducing the eligibility age of the member.</a:t>
            </a:r>
          </a:p>
          <a:p>
            <a:r>
              <a:rPr lang="en-US" sz="1300" dirty="0"/>
              <a:t> </a:t>
            </a:r>
          </a:p>
          <a:p>
            <a:r>
              <a:rPr lang="en-US" sz="1300" dirty="0"/>
              <a:t>Active Guard Reserve (AGR) duty under section 12310 of Title 10 USC will not be included as service on active duty for determining eligibility for reduced age retired pay for non-regular service.</a:t>
            </a:r>
          </a:p>
          <a:p>
            <a:endParaRPr lang="en-US" sz="1300" dirty="0"/>
          </a:p>
          <a:p>
            <a:r>
              <a:rPr lang="en-US" sz="1300" dirty="0"/>
              <a:t>In order to apply for a reduced age retirement,</a:t>
            </a:r>
            <a:r>
              <a:rPr lang="en-US" sz="1300" baseline="0" dirty="0"/>
              <a:t> you will need your DD Form 214’s and AD orders for the qualifying service. </a:t>
            </a:r>
          </a:p>
          <a:p>
            <a:endParaRPr lang="en-US" sz="1300" dirty="0"/>
          </a:p>
          <a:p>
            <a:pPr defTabSz="931774">
              <a:defRPr/>
            </a:pPr>
            <a:r>
              <a:rPr lang="en-US" sz="1300" dirty="0"/>
              <a:t>The NGB Form 23 (RPAM Statement) and DA Form 5016 (Chronological Statement of Retirement Points)…the RPAM/RPAS systems are the systems of record for recording retirement point credit and years of creditable service for retired pay for a non-regular service for USAR and ARNG Soldiers.  To earn a “good” retirement year you must earn a minimum of 50 retirement points within an anniversary year.</a:t>
            </a:r>
          </a:p>
          <a:p>
            <a:endParaRPr lang="en-US" sz="1300" dirty="0"/>
          </a:p>
          <a:p>
            <a:r>
              <a:rPr lang="en-US" sz="1300" dirty="0"/>
              <a:t>If you are missing any of the following documents: DA for 5016, 20-Year Letter, DD Form 2656-5 or DD Form 1883, your retirement order, last</a:t>
            </a:r>
            <a:r>
              <a:rPr lang="en-US" sz="1300" baseline="0" dirty="0"/>
              <a:t> promotion order, DD Form 214s or AD orders, you can go to the following website and sign into your record using your DS Logon.  https//www.hrcapps.army.mil/portal/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0FE891-BFD6-4B55-9DF0-32859F7A1A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343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9C0CA-AB0F-4259-A599-64A0D01F48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067" name="Rectangle 2"/>
          <p:cNvSpPr>
            <a:spLocks noGrp="1" noRot="1" noChangeAspect="1" noChangeArrowheads="1" noTextEdit="1"/>
          </p:cNvSpPr>
          <p:nvPr>
            <p:ph type="sldImg"/>
          </p:nvPr>
        </p:nvSpPr>
        <p:spPr>
          <a:xfrm>
            <a:off x="1131888" y="690563"/>
            <a:ext cx="4594225" cy="3446462"/>
          </a:xfrm>
          <a:ln/>
        </p:spPr>
      </p:sp>
      <p:sp>
        <p:nvSpPr>
          <p:cNvPr id="1411075" name="Rectangle 3"/>
          <p:cNvSpPr>
            <a:spLocks noGrp="1" noChangeArrowheads="1"/>
          </p:cNvSpPr>
          <p:nvPr>
            <p:ph type="body" idx="1"/>
          </p:nvPr>
        </p:nvSpPr>
        <p:spPr>
          <a:ln/>
        </p:spPr>
        <p:txBody>
          <a:bodyPr lIns="89900" tIns="44949" rIns="89900" bIns="44949"/>
          <a:lstStyle/>
          <a:p>
            <a:pPr>
              <a:buFontTx/>
              <a:buChar char="•"/>
              <a:defRPr/>
            </a:pPr>
            <a:r>
              <a:rPr lang="en-US" sz="1000" dirty="0"/>
              <a:t>Find instructions for applying for retirement in Chapter 12, </a:t>
            </a:r>
            <a:r>
              <a:rPr lang="en-US" sz="1000" b="1" dirty="0"/>
              <a:t>AR 635-200 </a:t>
            </a:r>
            <a:r>
              <a:rPr lang="en-US" sz="1000" dirty="0"/>
              <a:t>(for enlisted members), and Chapter 6, </a:t>
            </a:r>
            <a:r>
              <a:rPr lang="en-US" sz="1000" b="1" dirty="0"/>
              <a:t>AR 600-8-24 </a:t>
            </a:r>
            <a:r>
              <a:rPr lang="en-US" sz="1000" dirty="0"/>
              <a:t>(for officers). </a:t>
            </a:r>
          </a:p>
          <a:p>
            <a:pPr defTabSz="901653" eaLnBrk="0" fontAlgn="base" hangingPunct="0">
              <a:spcBef>
                <a:spcPct val="30000"/>
              </a:spcBef>
              <a:spcAft>
                <a:spcPct val="0"/>
              </a:spcAft>
              <a:buFontTx/>
              <a:buChar char="•"/>
              <a:defRPr/>
            </a:pPr>
            <a:r>
              <a:rPr lang="en-US" sz="1000" dirty="0"/>
              <a:t>You can access these ARs via the Army Publishing Agency’s website:  </a:t>
            </a:r>
            <a:r>
              <a:rPr lang="en-US" b="1" u="sng" dirty="0">
                <a:latin typeface="Arial" charset="0"/>
              </a:rPr>
              <a:t>https://armypubs.army.mil/.</a:t>
            </a:r>
            <a:endParaRPr lang="en-US" sz="1000" b="1" dirty="0"/>
          </a:p>
          <a:p>
            <a:pPr>
              <a:buFontTx/>
              <a:buChar char="•"/>
              <a:defRPr/>
            </a:pPr>
            <a:r>
              <a:rPr lang="en-US" sz="1000" dirty="0"/>
              <a:t>Soldiers may apply for retirement up to one year </a:t>
            </a:r>
            <a:r>
              <a:rPr lang="en-US" sz="1000" b="1" dirty="0">
                <a:solidFill>
                  <a:srgbClr val="FF0000"/>
                </a:solidFill>
                <a:effectLst>
                  <a:outerShdw blurRad="38100" dist="38100" dir="2700000" algn="tl">
                    <a:srgbClr val="C0C0C0"/>
                  </a:outerShdw>
                </a:effectLst>
              </a:rPr>
              <a:t>(12 months)</a:t>
            </a:r>
            <a:r>
              <a:rPr lang="en-US" sz="1000" dirty="0"/>
              <a:t> </a:t>
            </a:r>
            <a:r>
              <a:rPr lang="en-US" sz="1000" b="1" dirty="0">
                <a:effectLst>
                  <a:outerShdw blurRad="38100" dist="38100" dir="2700000" algn="tl">
                    <a:srgbClr val="C0C0C0"/>
                  </a:outerShdw>
                </a:effectLst>
              </a:rPr>
              <a:t>prior to requested retirement date, </a:t>
            </a:r>
            <a:r>
              <a:rPr lang="en-US" sz="1000" b="1" dirty="0">
                <a:solidFill>
                  <a:srgbClr val="FF0000"/>
                </a:solidFill>
                <a:effectLst>
                  <a:outerShdw blurRad="38100" dist="38100" dir="2700000" algn="tl">
                    <a:srgbClr val="C0C0C0"/>
                  </a:outerShdw>
                </a:effectLst>
              </a:rPr>
              <a:t>but not less than</a:t>
            </a:r>
            <a:r>
              <a:rPr lang="en-US" sz="1000" b="1" dirty="0">
                <a:effectLst>
                  <a:outerShdw blurRad="38100" dist="38100" dir="2700000" algn="tl">
                    <a:srgbClr val="C0C0C0"/>
                  </a:outerShdw>
                </a:effectLst>
              </a:rPr>
              <a:t>: </a:t>
            </a:r>
          </a:p>
          <a:p>
            <a:pPr lvl="1">
              <a:buFontTx/>
              <a:buChar char="•"/>
              <a:defRPr/>
            </a:pPr>
            <a:r>
              <a:rPr lang="en-US" sz="1000" b="1" dirty="0">
                <a:solidFill>
                  <a:srgbClr val="FF0000"/>
                </a:solidFill>
                <a:effectLst>
                  <a:outerShdw blurRad="38100" dist="38100" dir="2700000" algn="tl">
                    <a:srgbClr val="C0C0C0"/>
                  </a:outerShdw>
                </a:effectLst>
              </a:rPr>
              <a:t>  9 months </a:t>
            </a:r>
            <a:r>
              <a:rPr lang="en-US" sz="1000" b="1" dirty="0">
                <a:effectLst>
                  <a:outerShdw blurRad="38100" dist="38100" dir="2700000" algn="tl">
                    <a:srgbClr val="C0C0C0"/>
                  </a:outerShdw>
                </a:effectLst>
              </a:rPr>
              <a:t>prior to retirement date for Enlisted Soldiers</a:t>
            </a:r>
            <a:r>
              <a:rPr lang="en-US" sz="1000" b="1" dirty="0">
                <a:solidFill>
                  <a:srgbClr val="FF0000"/>
                </a:solidFill>
                <a:effectLst>
                  <a:outerShdw blurRad="38100" dist="38100" dir="2700000" algn="tl">
                    <a:srgbClr val="C0C0C0"/>
                  </a:outerShdw>
                </a:effectLst>
              </a:rPr>
              <a:t> </a:t>
            </a:r>
          </a:p>
          <a:p>
            <a:pPr lvl="1">
              <a:buFontTx/>
              <a:buChar char="•"/>
              <a:defRPr/>
            </a:pPr>
            <a:r>
              <a:rPr lang="en-US" sz="1000" b="1" dirty="0">
                <a:solidFill>
                  <a:srgbClr val="FF0000"/>
                </a:solidFill>
                <a:effectLst>
                  <a:outerShdw blurRad="38100" dist="38100" dir="2700000" algn="tl">
                    <a:srgbClr val="C0C0C0"/>
                  </a:outerShdw>
                </a:effectLst>
              </a:rPr>
              <a:t>  9 months </a:t>
            </a:r>
            <a:r>
              <a:rPr lang="en-US" sz="1000" b="1" dirty="0">
                <a:effectLst>
                  <a:outerShdw blurRad="38100" dist="38100" dir="2700000" algn="tl">
                    <a:srgbClr val="C0C0C0"/>
                  </a:outerShdw>
                </a:effectLst>
              </a:rPr>
              <a:t>prior to projected start date of terminal leave for Officers</a:t>
            </a:r>
            <a:r>
              <a:rPr lang="en-US" sz="1000" b="1" dirty="0">
                <a:solidFill>
                  <a:srgbClr val="FF0000"/>
                </a:solidFill>
                <a:effectLst>
                  <a:outerShdw blurRad="38100" dist="38100" dir="2700000" algn="tl">
                    <a:srgbClr val="C0C0C0"/>
                  </a:outerShdw>
                </a:effectLst>
              </a:rPr>
              <a:t>.</a:t>
            </a:r>
            <a:r>
              <a:rPr lang="en-US" sz="1000" dirty="0"/>
              <a:t>  </a:t>
            </a:r>
          </a:p>
          <a:p>
            <a:pPr>
              <a:buFontTx/>
              <a:buChar char="•"/>
              <a:defRPr/>
            </a:pPr>
            <a:r>
              <a:rPr lang="en-US" sz="1000" dirty="0"/>
              <a:t>Soldiers who wish to retire with less lead time should contact their Military Personnel Office to inquire about an exception to policy.</a:t>
            </a:r>
          </a:p>
          <a:p>
            <a:pPr>
              <a:buFontTx/>
              <a:buChar char="•"/>
              <a:defRPr/>
            </a:pPr>
            <a:r>
              <a:rPr lang="en-US" sz="1000" dirty="0"/>
              <a:t>General officers should apply through the General Officer Management Office (GOMO).  The Retirement/Promotions Technician’s number is 703-</a:t>
            </a:r>
            <a:r>
              <a:rPr lang="en-US" dirty="0">
                <a:latin typeface="Arial" charset="0"/>
              </a:rPr>
              <a:t>697-9460</a:t>
            </a:r>
            <a:r>
              <a:rPr lang="en-US" sz="1000" dirty="0"/>
              <a:t>.  </a:t>
            </a:r>
          </a:p>
          <a:p>
            <a:pPr>
              <a:buFontTx/>
              <a:buChar char="•"/>
              <a:defRPr/>
            </a:pPr>
            <a:r>
              <a:rPr lang="en-US" sz="1000" dirty="0"/>
              <a:t>COLs &amp; LTC (P) should apply through the Colonels Management Office-this includes Mandatory Retirements/Recalls. Acquisition Corps officers will still be handled through HRC.  The Retirement/Promotions Technician’s number is 703-697-4995.</a:t>
            </a:r>
          </a:p>
          <a:p>
            <a:pPr>
              <a:buFontTx/>
              <a:buChar char="•"/>
              <a:defRPr/>
            </a:pPr>
            <a:r>
              <a:rPr lang="en-US" sz="1000" dirty="0"/>
              <a:t>All others should apply through their Military Personnel Office.</a:t>
            </a:r>
          </a:p>
          <a:p>
            <a:pPr>
              <a:buFontTx/>
              <a:buChar char="•"/>
              <a:defRPr/>
            </a:pPr>
            <a:r>
              <a:rPr lang="en-US" sz="1000" u="sng" dirty="0"/>
              <a:t>NOTE</a:t>
            </a:r>
            <a:r>
              <a:rPr lang="en-US" sz="1000" dirty="0"/>
              <a:t>:  </a:t>
            </a:r>
            <a:r>
              <a:rPr lang="en-US" sz="1000" b="1" dirty="0">
                <a:solidFill>
                  <a:srgbClr val="FF0000"/>
                </a:solidFill>
                <a:effectLst>
                  <a:outerShdw blurRad="38100" dist="38100" dir="2700000" algn="tl">
                    <a:srgbClr val="C0C0C0"/>
                  </a:outerShdw>
                </a:effectLst>
              </a:rPr>
              <a:t>The Commander, HRC-Fort Knox, is the retirement approval authority for officers (except GOs, COLs &amp; LTC (P)) who have completed 20 but less than 30 years Federal active service, and for enlisted members in rank SSG(P) and above not retiring at RCP.</a:t>
            </a:r>
          </a:p>
        </p:txBody>
      </p:sp>
    </p:spTree>
    <p:extLst>
      <p:ext uri="{BB962C8B-B14F-4D97-AF65-F5344CB8AC3E}">
        <p14:creationId xmlns:p14="http://schemas.microsoft.com/office/powerpoint/2010/main" val="402599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31"/>
          <p:cNvSpPr>
            <a:spLocks noGrp="1" noChangeArrowheads="1"/>
          </p:cNvSpPr>
          <p:nvPr>
            <p:ph type="sldNum" sz="quarter" idx="5"/>
          </p:nvPr>
        </p:nvSpPr>
        <p:spPr/>
        <p:txBody>
          <a:bodyPr/>
          <a:lstStyle/>
          <a:p>
            <a:pPr defTabSz="938454">
              <a:defRPr/>
            </a:pPr>
            <a:fld id="{11A2B30F-4955-4F45-8205-8F8A01DD43B8}" type="slidenum">
              <a:rPr lang="en-US" smtClean="0"/>
              <a:pPr defTabSz="938454">
                <a:defRPr/>
              </a:pPr>
              <a:t>15</a:t>
            </a:fld>
            <a:endParaRPr lang="en-US" dirty="0"/>
          </a:p>
        </p:txBody>
      </p:sp>
      <p:sp>
        <p:nvSpPr>
          <p:cNvPr id="122883" name="Rectangle 2"/>
          <p:cNvSpPr>
            <a:spLocks noGrp="1" noRot="1" noChangeAspect="1" noChangeArrowheads="1" noTextEdit="1"/>
          </p:cNvSpPr>
          <p:nvPr>
            <p:ph type="sldImg"/>
          </p:nvPr>
        </p:nvSpPr>
        <p:spPr>
          <a:ln/>
        </p:spPr>
      </p:sp>
      <p:sp>
        <p:nvSpPr>
          <p:cNvPr id="122884" name="Rectangle 4"/>
          <p:cNvSpPr>
            <a:spLocks noGrp="1" noChangeArrowheads="1"/>
          </p:cNvSpPr>
          <p:nvPr>
            <p:ph type="body" idx="1"/>
          </p:nvPr>
        </p:nvSpPr>
        <p:spPr>
          <a:xfrm>
            <a:off x="716295" y="4470927"/>
            <a:ext cx="5813006" cy="4237141"/>
          </a:xfrm>
          <a:noFill/>
          <a:ln w="9525"/>
        </p:spPr>
        <p:txBody>
          <a:bodyPr/>
          <a:lstStyle/>
          <a:p>
            <a:pPr>
              <a:lnSpc>
                <a:spcPct val="90000"/>
              </a:lnSpc>
              <a:buFontTx/>
              <a:buChar char="•"/>
            </a:pPr>
            <a:r>
              <a:rPr lang="en-US" sz="1000" dirty="0">
                <a:latin typeface=" Arial"/>
              </a:rPr>
              <a:t>Recommend you direct your detailed post-retirement ethics questions to a Designated Agency Ethics Official (DAEO), located at installation legal assistance offices. Use any branch of service.</a:t>
            </a:r>
          </a:p>
          <a:p>
            <a:pPr marL="0" marR="0" lvl="0" indent="0" algn="l" defTabSz="914400" rtl="0" eaLnBrk="1" fontAlgn="auto" latinLnBrk="0" hangingPunct="1">
              <a:lnSpc>
                <a:spcPct val="90000"/>
              </a:lnSpc>
              <a:spcBef>
                <a:spcPts val="0"/>
              </a:spcBef>
              <a:spcAft>
                <a:spcPts val="0"/>
              </a:spcAft>
              <a:buClrTx/>
              <a:buSzTx/>
              <a:buFontTx/>
              <a:buChar char="•"/>
              <a:tabLst/>
              <a:defRPr/>
            </a:pPr>
            <a:r>
              <a:rPr lang="en-US" sz="1000" dirty="0">
                <a:latin typeface=" Arial"/>
              </a:rPr>
              <a:t>Post-retirement employment restrictions are covered in DOD 5500.7-R, Joint Ethics Regulation, found at </a:t>
            </a:r>
            <a:r>
              <a:rPr lang="en-US" sz="1000" b="1" u="sng" dirty="0">
                <a:solidFill>
                  <a:srgbClr val="0033CC"/>
                </a:solidFill>
                <a:latin typeface=" Arial"/>
              </a:rPr>
              <a:t>https://www.esd.whs.mil/Portals/54/Documents/DD/issuances/dodm/550007r.pdf</a:t>
            </a:r>
          </a:p>
          <a:p>
            <a:pPr>
              <a:lnSpc>
                <a:spcPct val="90000"/>
              </a:lnSpc>
              <a:buFontTx/>
              <a:buChar char="•"/>
            </a:pPr>
            <a:r>
              <a:rPr lang="en-US" sz="1000" b="1" u="sng" dirty="0">
                <a:latin typeface=" Arial"/>
              </a:rPr>
              <a:t>Federal employment</a:t>
            </a:r>
            <a:r>
              <a:rPr lang="en-US" sz="1000" dirty="0">
                <a:latin typeface=" Arial"/>
              </a:rPr>
              <a:t>:  There is a 180-day wait after retirement for DoD employment.</a:t>
            </a:r>
          </a:p>
          <a:p>
            <a:pPr>
              <a:lnSpc>
                <a:spcPct val="90000"/>
              </a:lnSpc>
              <a:buFontTx/>
              <a:buChar char="•"/>
            </a:pPr>
            <a:r>
              <a:rPr lang="en-US" sz="1000" b="1" u="sng" dirty="0">
                <a:latin typeface=" Arial"/>
              </a:rPr>
              <a:t>Foreign Government Work</a:t>
            </a:r>
            <a:r>
              <a:rPr lang="en-US" sz="1000" dirty="0">
                <a:latin typeface=" Arial"/>
              </a:rPr>
              <a:t>: In any capacity, this requires permission from the SecArmy and the Secretary of State.  Failure to get permission before starting employment could result in forfeiture of retired pay. </a:t>
            </a:r>
          </a:p>
          <a:p>
            <a:pPr>
              <a:lnSpc>
                <a:spcPct val="90000"/>
              </a:lnSpc>
              <a:buFontTx/>
              <a:buChar char="•"/>
            </a:pPr>
            <a:r>
              <a:rPr lang="en-US" sz="1000" b="1" u="sng" dirty="0">
                <a:latin typeface=" Arial"/>
              </a:rPr>
              <a:t>Conflict of Interest</a:t>
            </a:r>
            <a:r>
              <a:rPr lang="en-US" sz="1000" dirty="0">
                <a:latin typeface=" Arial"/>
              </a:rPr>
              <a:t>: To determine the right course of action, ask yourself if your discussion could embarrass DA if made public?  If you think it might, stop your discussion immediately, and seek guidance from a DAEO.  And when terminating a discussion, don’t “leave the door open.”</a:t>
            </a:r>
          </a:p>
          <a:p>
            <a:pPr>
              <a:lnSpc>
                <a:spcPct val="90000"/>
              </a:lnSpc>
              <a:buFontTx/>
              <a:buChar char="•"/>
            </a:pPr>
            <a:r>
              <a:rPr lang="en-US" sz="1000" b="1" u="sng" dirty="0">
                <a:latin typeface=" Arial"/>
              </a:rPr>
              <a:t>Switching Sides</a:t>
            </a:r>
            <a:r>
              <a:rPr lang="en-US" sz="1000" dirty="0">
                <a:latin typeface=" Arial"/>
              </a:rPr>
              <a:t>: FOREVER -- you can’t try to influence a federal employee on any particular matter involving non-federal parties in which you participated personally and substantially as a federal official.  FOR TWO YEARS -- you can’t try to influence a federal employee on a matter involving non-federal parties that was under your supervision during your last year of active duty.</a:t>
            </a:r>
          </a:p>
          <a:p>
            <a:pPr>
              <a:lnSpc>
                <a:spcPct val="90000"/>
              </a:lnSpc>
              <a:buFontTx/>
              <a:buChar char="•"/>
            </a:pPr>
            <a:r>
              <a:rPr lang="en-US" sz="1000" b="1" u="sng" dirty="0">
                <a:latin typeface=" Arial"/>
              </a:rPr>
              <a:t>Miscellaneous</a:t>
            </a:r>
            <a:r>
              <a:rPr lang="en-US" sz="1000" dirty="0">
                <a:latin typeface=" Arial"/>
              </a:rPr>
              <a:t>:  You may accept reimbursement for travel, meals, and the like from a prospective employer </a:t>
            </a:r>
            <a:r>
              <a:rPr lang="en-US" sz="1000" u="sng" dirty="0">
                <a:latin typeface=" Arial"/>
              </a:rPr>
              <a:t>IF</a:t>
            </a:r>
            <a:r>
              <a:rPr lang="en-US" sz="1000" dirty="0">
                <a:latin typeface=" Arial"/>
              </a:rPr>
              <a:t> the employer provides that reimbursement as a matter of course to all others in the same situation. You may also work for the federal government while on terminal leave (but not while in Permissive TDY status).</a:t>
            </a:r>
          </a:p>
          <a:p>
            <a:pPr>
              <a:lnSpc>
                <a:spcPct val="90000"/>
              </a:lnSpc>
              <a:buFontTx/>
              <a:buChar char="•"/>
            </a:pPr>
            <a:r>
              <a:rPr lang="en-US" sz="1000" b="1" u="sng" dirty="0">
                <a:latin typeface=" Arial"/>
              </a:rPr>
              <a:t>Procurement</a:t>
            </a:r>
            <a:r>
              <a:rPr lang="en-US" sz="1000" dirty="0">
                <a:latin typeface=" Arial"/>
              </a:rPr>
              <a:t>:  Get details from your DAEO.</a:t>
            </a:r>
          </a:p>
          <a:p>
            <a:pPr>
              <a:lnSpc>
                <a:spcPct val="90000"/>
              </a:lnSpc>
              <a:buFontTx/>
              <a:buChar char="•"/>
            </a:pPr>
            <a:r>
              <a:rPr lang="en-US" sz="1000" b="1" u="sng" dirty="0">
                <a:latin typeface=" Arial"/>
              </a:rPr>
              <a:t>General Officer-Specific</a:t>
            </a:r>
            <a:r>
              <a:rPr lang="en-US" sz="1000" dirty="0">
                <a:latin typeface=" Arial"/>
              </a:rPr>
              <a:t>:  GOs have specific additional restrictions, plus must file a statement of public financial disclosure (SF 278) within 30 days after retirement.</a:t>
            </a:r>
            <a:endParaRPr lang="en-US" sz="1000" u="sng" dirty="0">
              <a:latin typeface=" Arial"/>
            </a:endParaRPr>
          </a:p>
          <a:p>
            <a:pPr>
              <a:lnSpc>
                <a:spcPct val="90000"/>
              </a:lnSpc>
              <a:buFontTx/>
              <a:buChar char="•"/>
            </a:pPr>
            <a:r>
              <a:rPr lang="en-US" sz="1000" dirty="0">
                <a:latin typeface=" Arial"/>
              </a:rPr>
              <a:t>This list is NOT an all-inclusive set of rules.  Again, visit your DAEO or the Web site above.</a:t>
            </a:r>
          </a:p>
          <a:p>
            <a:pPr>
              <a:lnSpc>
                <a:spcPct val="90000"/>
              </a:lnSpc>
              <a:buFontTx/>
              <a:buChar char="•"/>
            </a:pPr>
            <a:endParaRPr lang="en-US" sz="1000" u="sng" dirty="0">
              <a:latin typeface="Arial" pitchFamily="34" charset="0"/>
            </a:endParaRPr>
          </a:p>
          <a:p>
            <a:pPr>
              <a:lnSpc>
                <a:spcPct val="90000"/>
              </a:lnSpc>
              <a:buFontTx/>
              <a:buChar char="•"/>
            </a:pPr>
            <a:endParaRPr lang="en-US" sz="1000" dirty="0">
              <a:latin typeface="Arial" pitchFamily="34" charset="0"/>
            </a:endParaRPr>
          </a:p>
          <a:p>
            <a:pPr>
              <a:lnSpc>
                <a:spcPct val="90000"/>
              </a:lnSpc>
              <a:buFontTx/>
              <a:buChar char="•"/>
            </a:pPr>
            <a:endParaRPr lang="en-US" sz="1000" dirty="0">
              <a:latin typeface="Arial" pitchFamily="34" charset="0"/>
            </a:endParaRPr>
          </a:p>
          <a:p>
            <a:pPr>
              <a:lnSpc>
                <a:spcPct val="90000"/>
              </a:lnSpc>
              <a:buFontTx/>
              <a:buChar char="•"/>
            </a:pPr>
            <a:endParaRPr lang="en-US" sz="1000" dirty="0">
              <a:latin typeface="Arial" pitchFamily="34" charset="0"/>
            </a:endParaRPr>
          </a:p>
        </p:txBody>
      </p:sp>
    </p:spTree>
    <p:extLst>
      <p:ext uri="{BB962C8B-B14F-4D97-AF65-F5344CB8AC3E}">
        <p14:creationId xmlns:p14="http://schemas.microsoft.com/office/powerpoint/2010/main" val="2422629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31"/>
          <p:cNvSpPr>
            <a:spLocks noGrp="1" noChangeArrowheads="1"/>
          </p:cNvSpPr>
          <p:nvPr>
            <p:ph type="sldNum" sz="quarter" idx="5"/>
          </p:nvPr>
        </p:nvSpPr>
        <p:spPr>
          <a:noFill/>
        </p:spPr>
        <p:txBody>
          <a:bodyPr/>
          <a:lstStyle/>
          <a:p>
            <a:fld id="{F3CCAEA1-9FB8-42C7-A81F-82C85095BC78}" type="slidenum">
              <a:rPr lang="en-US" smtClean="0"/>
              <a:pPr/>
              <a:t>16</a:t>
            </a:fld>
            <a:endParaRPr lang="en-US" dirty="0"/>
          </a:p>
        </p:txBody>
      </p:sp>
      <p:sp>
        <p:nvSpPr>
          <p:cNvPr id="129027" name="Rectangle 2"/>
          <p:cNvSpPr>
            <a:spLocks noGrp="1" noRot="1" noChangeAspect="1" noChangeArrowheads="1" noTextEdit="1"/>
          </p:cNvSpPr>
          <p:nvPr>
            <p:ph type="sldImg"/>
          </p:nvPr>
        </p:nvSpPr>
        <p:spPr>
          <a:ln/>
        </p:spPr>
      </p:sp>
      <p:sp>
        <p:nvSpPr>
          <p:cNvPr id="129028" name="Rectangle 4"/>
          <p:cNvSpPr>
            <a:spLocks noGrp="1" noChangeArrowheads="1"/>
          </p:cNvSpPr>
          <p:nvPr>
            <p:ph type="body" idx="1"/>
          </p:nvPr>
        </p:nvSpPr>
        <p:spPr>
          <a:xfrm>
            <a:off x="229850" y="4371104"/>
            <a:ext cx="6398314" cy="4869745"/>
          </a:xfrm>
          <a:noFill/>
          <a:ln w="9525"/>
        </p:spPr>
        <p:txBody>
          <a:bodyPr/>
          <a:lstStyle/>
          <a:p>
            <a:pPr>
              <a:buFontTx/>
              <a:buChar char="•"/>
            </a:pPr>
            <a:r>
              <a:rPr lang="en-US" sz="1000" dirty="0"/>
              <a:t>There are 54 Army TAP Centers located at major installations worldwide.  They provide extensive transition support services to retiring and separating Soldiers and their family members.  Army TAP services can be maximized if begun two years prior to retirement.  Services typically provided by Army TAP Centers include:</a:t>
            </a:r>
          </a:p>
          <a:p>
            <a:pPr lvl="1">
              <a:buFontTx/>
              <a:buChar char="•"/>
            </a:pPr>
            <a:r>
              <a:rPr lang="en-US" sz="1000" u="sng" dirty="0"/>
              <a:t>Pre-Separation Counseling</a:t>
            </a:r>
            <a:r>
              <a:rPr lang="en-US" sz="1000" dirty="0"/>
              <a:t> (including completion of the DD Form 2648, “Pre-Separation Counseling Checklist”).  Soldiers are informed about transition benefits and services that are available to them.  Additionally, they receive assistance in identifying their needs and developing an Individual Transition Plan (ITP).  By law, Soldiers must receive required pre-separation counseling a minimum of </a:t>
            </a:r>
            <a:r>
              <a:rPr lang="en-US" sz="1000" u="sng" dirty="0"/>
              <a:t>90 days before retirement</a:t>
            </a:r>
            <a:r>
              <a:rPr lang="en-US" sz="1000" dirty="0"/>
              <a:t> or separation.	</a:t>
            </a:r>
          </a:p>
          <a:p>
            <a:pPr lvl="1">
              <a:buFontTx/>
              <a:buChar char="•"/>
            </a:pPr>
            <a:r>
              <a:rPr lang="en-US" sz="1000" u="sng" dirty="0"/>
              <a:t>Job Assistance Workshops</a:t>
            </a:r>
            <a:r>
              <a:rPr lang="en-US" sz="1000" dirty="0"/>
              <a:t> provide clients with the basic knowledge and skills necessary to plan and execute a successful job search.  This includes selection of a job search objective, networking, resume and cover letter writing, identification of job opportunities, interviewing and salary/benefit negotiations.</a:t>
            </a:r>
          </a:p>
          <a:p>
            <a:pPr lvl="1">
              <a:buFontTx/>
              <a:buChar char="•"/>
            </a:pPr>
            <a:r>
              <a:rPr lang="en-US" sz="1000" u="sng" dirty="0"/>
              <a:t>Individual Counseling</a:t>
            </a:r>
            <a:r>
              <a:rPr lang="en-US" sz="1000" dirty="0"/>
              <a:t> is provided using the information discussed in the workshops. Counselors help clients identify an objective, write resumes and cover letters, complete job applications, find job opportunities, prepare for interviews and job fairs, and negotiate salary and benefits.</a:t>
            </a:r>
          </a:p>
          <a:p>
            <a:pPr lvl="1">
              <a:buFontTx/>
              <a:buChar char="•"/>
            </a:pPr>
            <a:r>
              <a:rPr lang="en-US" sz="1000" u="sng" dirty="0"/>
              <a:t>Job Search Resources</a:t>
            </a:r>
            <a:r>
              <a:rPr lang="en-US" sz="1000" dirty="0"/>
              <a:t> available for client use include automated job listings such as the Army TAP Job Hot Leads, America’s Job Bank, and the Transition Bulletin Board which contains job listings and news regarding events such as job fairs, automated resume writer, Application for Federal Employment software, and job assistance library.</a:t>
            </a:r>
          </a:p>
          <a:p>
            <a:pPr lvl="1">
              <a:buFontTx/>
              <a:buChar char="•"/>
            </a:pPr>
            <a:r>
              <a:rPr lang="en-US" sz="1000" u="sng" dirty="0"/>
              <a:t>Services After Retirement</a:t>
            </a:r>
            <a:r>
              <a:rPr lang="en-US" sz="1000" dirty="0"/>
              <a:t> are available to Army retirees </a:t>
            </a:r>
            <a:r>
              <a:rPr lang="en-US" sz="1000" u="sng" dirty="0"/>
              <a:t>for life</a:t>
            </a:r>
            <a:r>
              <a:rPr lang="en-US" sz="1000" dirty="0"/>
              <a:t> (on a space-available basis).  ID card carrying family members are also eligible.</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00" dirty="0"/>
              <a:t>For more information, go to </a:t>
            </a:r>
            <a:r>
              <a:rPr lang="en-US" sz="1000" kern="1200" dirty="0">
                <a:solidFill>
                  <a:schemeClr val="tx1"/>
                </a:solidFill>
                <a:latin typeface="+mn-lt"/>
                <a:ea typeface="+mn-ea"/>
                <a:cs typeface="+mn-cs"/>
              </a:rPr>
              <a:t>https://www.armytap.army.mil/ </a:t>
            </a:r>
            <a:endParaRPr lang="en-US" sz="1050" kern="1200" dirty="0">
              <a:solidFill>
                <a:schemeClr val="accent1"/>
              </a:solidFill>
              <a:latin typeface="+mn-lt"/>
              <a:ea typeface="+mn-ea"/>
              <a:cs typeface="+mn-cs"/>
            </a:endParaRPr>
          </a:p>
        </p:txBody>
      </p:sp>
    </p:spTree>
    <p:extLst>
      <p:ext uri="{BB962C8B-B14F-4D97-AF65-F5344CB8AC3E}">
        <p14:creationId xmlns:p14="http://schemas.microsoft.com/office/powerpoint/2010/main" val="4082667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p:spPr>
        <p:txBody>
          <a:bodyPr/>
          <a:lstStyle/>
          <a:p>
            <a:fld id="{6EC521BB-DE12-41F2-B1F0-D388FB2AFDAE}" type="slidenum">
              <a:rPr lang="en-US" smtClean="0"/>
              <a:pPr/>
              <a:t>17</a:t>
            </a:fld>
            <a:endParaRPr lang="en-US" dirty="0"/>
          </a:p>
        </p:txBody>
      </p:sp>
      <p:sp>
        <p:nvSpPr>
          <p:cNvPr id="89091" name="Rectangle 2"/>
          <p:cNvSpPr>
            <a:spLocks noGrp="1" noRot="1" noChangeAspect="1" noChangeArrowheads="1" noTextEdit="1"/>
          </p:cNvSpPr>
          <p:nvPr>
            <p:ph type="sldImg"/>
          </p:nvPr>
        </p:nvSpPr>
        <p:spPr>
          <a:xfrm>
            <a:off x="1131888" y="690563"/>
            <a:ext cx="4594225" cy="3446462"/>
          </a:xfrm>
          <a:ln/>
        </p:spPr>
      </p:sp>
      <p:sp>
        <p:nvSpPr>
          <p:cNvPr id="1290243" name="Rectangle 3"/>
          <p:cNvSpPr>
            <a:spLocks noGrp="1" noChangeArrowheads="1"/>
          </p:cNvSpPr>
          <p:nvPr>
            <p:ph type="body" idx="1"/>
          </p:nvPr>
        </p:nvSpPr>
        <p:spPr>
          <a:xfrm>
            <a:off x="686423" y="4371097"/>
            <a:ext cx="5485158" cy="4142282"/>
          </a:xfrm>
          <a:ln/>
        </p:spPr>
        <p:txBody>
          <a:bodyPr lIns="89909" tIns="44956" rIns="89909" bIns="44956">
            <a:normAutofit fontScale="92500" lnSpcReduction="10000"/>
          </a:bodyPr>
          <a:lstStyle/>
          <a:p>
            <a:pPr>
              <a:buFontTx/>
              <a:buChar char="•"/>
              <a:defRPr/>
            </a:pPr>
            <a:r>
              <a:rPr lang="en-US" sz="1000" dirty="0"/>
              <a:t>A length-of-service retirement date is always the first day of the month.  A disability retirement can occur on any day of the month.</a:t>
            </a:r>
          </a:p>
          <a:p>
            <a:pPr>
              <a:buFontTx/>
              <a:buChar char="•"/>
              <a:defRPr/>
            </a:pPr>
            <a:r>
              <a:rPr lang="en-US" sz="1000" dirty="0"/>
              <a:t>Upon promotion, Enlisted Soldiers in the grades of E-7 through E-9 incur an ADSO of 36 months (see AR 600-8-19).  </a:t>
            </a:r>
          </a:p>
          <a:p>
            <a:pPr>
              <a:buFontTx/>
              <a:buChar char="•"/>
              <a:defRPr/>
            </a:pPr>
            <a:r>
              <a:rPr lang="en-US" sz="1000" dirty="0"/>
              <a:t>The ADSO an officer must serve before being eligible for voluntary separation or retirement is as follows:  GEN, LTG—no minimum period but requires the advice and consent of the Senate; MG, BG, COL, LTC–3 years; MAJ, CPT, 1LT–6 months; CW2—no minimum period required; and CW3, CW4, or CW5 will incur a 2–year ADSO. (see AR 600-8-29)</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000" dirty="0"/>
              <a:t>See AR 635-200 (for enlisted members) or AR 600-8-24 (for officers) for the procedures to follow to request a waiver. </a:t>
            </a:r>
          </a:p>
          <a:p>
            <a:pPr>
              <a:buFontTx/>
              <a:buChar char="•"/>
              <a:defRPr/>
            </a:pPr>
            <a:r>
              <a:rPr lang="en-US" sz="1000" dirty="0"/>
              <a:t>If you are notified of a permanent change of station (PCS), </a:t>
            </a:r>
            <a:r>
              <a:rPr lang="en-US" sz="1000" b="1" dirty="0">
                <a:solidFill>
                  <a:srgbClr val="FF0000"/>
                </a:solidFill>
                <a:effectLst>
                  <a:outerShdw blurRad="38100" dist="38100" dir="2700000" algn="tl">
                    <a:srgbClr val="C0C0C0"/>
                  </a:outerShdw>
                </a:effectLst>
              </a:rPr>
              <a:t>and have at least 19 years, 6 months active federal service</a:t>
            </a:r>
            <a:r>
              <a:rPr lang="en-US" sz="1000" dirty="0"/>
              <a:t>, you may retire in lieu of accepting the PCS, but you must request a retirement date not later than </a:t>
            </a:r>
            <a:r>
              <a:rPr lang="en-US" sz="1000" b="1" dirty="0"/>
              <a:t>6 months </a:t>
            </a:r>
            <a:r>
              <a:rPr lang="en-US" sz="1000" b="0" dirty="0"/>
              <a:t>(Officer) or </a:t>
            </a:r>
            <a:r>
              <a:rPr lang="en-US" sz="1000" b="1" dirty="0"/>
              <a:t>12 months </a:t>
            </a:r>
            <a:r>
              <a:rPr lang="en-US" sz="1000" b="0" dirty="0"/>
              <a:t>(or the first day of the month after attaining 20 years AFS, whichever is later, [Enlisted]) </a:t>
            </a:r>
            <a:r>
              <a:rPr lang="en-US" sz="1000" dirty="0"/>
              <a:t>from the date you were notified of the PCS.  </a:t>
            </a:r>
            <a:r>
              <a:rPr lang="en-US" sz="1000" b="1" dirty="0">
                <a:solidFill>
                  <a:srgbClr val="FF0000"/>
                </a:solidFill>
                <a:effectLst>
                  <a:outerShdw blurRad="38100" dist="38100" dir="2700000" algn="tl">
                    <a:srgbClr val="C0C0C0"/>
                  </a:outerShdw>
                </a:effectLst>
              </a:rPr>
              <a:t>The retirement request must be submitted within 30 calendar days of the alert</a:t>
            </a:r>
            <a:r>
              <a:rPr lang="en-US" sz="1000" dirty="0"/>
              <a:t>.  Soldiers who wish to apply for an exception to this policy should contact their Military Personnel Office.</a:t>
            </a:r>
          </a:p>
          <a:p>
            <a:pPr>
              <a:buFontTx/>
              <a:buChar char="•"/>
              <a:defRPr/>
            </a:pPr>
            <a:r>
              <a:rPr lang="en-US" sz="1000" dirty="0"/>
              <a:t>If a Soldier is reassigned on a PCS from an overseas location to CONUS or from a CONUS location to another CONUS location, he/she would incur a 2-year ADSO before requesting retirement. </a:t>
            </a:r>
          </a:p>
          <a:p>
            <a:pPr>
              <a:buFontTx/>
              <a:buChar char="•"/>
              <a:defRPr/>
            </a:pPr>
            <a:r>
              <a:rPr lang="en-US" sz="1000" dirty="0"/>
              <a:t>A question that is asked frequently is “Will I get the benefit of using the AD pay raise on 1 January if my retirement date is THAT DAY?”  The answer, </a:t>
            </a:r>
            <a:r>
              <a:rPr lang="en-US" sz="1000" b="1" dirty="0"/>
              <a:t>which only impacts those retiring under the Final Pay Plan</a:t>
            </a:r>
            <a:r>
              <a:rPr lang="en-US" sz="1000" dirty="0"/>
              <a:t>, is:</a:t>
            </a:r>
          </a:p>
          <a:p>
            <a:pPr>
              <a:buFont typeface="Arial" pitchFamily="34" charset="0"/>
              <a:buChar char="•"/>
              <a:defRPr/>
            </a:pPr>
            <a:r>
              <a:rPr lang="en-US" sz="1000" b="1" u="sng" dirty="0"/>
              <a:t>Commissioned officers under the FINAL pay plan</a:t>
            </a:r>
            <a:r>
              <a:rPr lang="en-US" sz="1000" b="1" dirty="0"/>
              <a:t>:  </a:t>
            </a:r>
            <a:r>
              <a:rPr lang="en-US" sz="1000" dirty="0"/>
              <a:t>(effective 1 Jan 2001), if you retire </a:t>
            </a:r>
            <a:r>
              <a:rPr lang="en-US" sz="1000" i="1" dirty="0"/>
              <a:t>voluntarily </a:t>
            </a:r>
            <a:r>
              <a:rPr lang="en-US" sz="1000" dirty="0"/>
              <a:t>on the same day as an AD pay raise (i.e., 1 Jan), you no longer have to be retirement-eligible at least 30 days prior to the effective date of the AD pay raise in order to use the new AD pay scale in your retired pay calculation.  You must have completed at least 20 years and 1 day of service by the day before the effective date of the pay raise (e.g., by 31 Dec).  </a:t>
            </a:r>
          </a:p>
          <a:p>
            <a:pPr>
              <a:buFontTx/>
              <a:buChar char="•"/>
              <a:defRPr/>
            </a:pPr>
            <a:r>
              <a:rPr lang="en-US" sz="1000" b="1" u="sng" dirty="0"/>
              <a:t>Enlisted Members Under the Final Pay Plan</a:t>
            </a:r>
            <a:r>
              <a:rPr lang="en-US" sz="1000" b="1" dirty="0"/>
              <a:t>:  </a:t>
            </a:r>
            <a:r>
              <a:rPr lang="en-US" sz="1000" dirty="0"/>
              <a:t>are eligible to use the new pay scale.  There was never a requirement for you to have been retirement-eligible at least 30 days before the date of the AD pay raise to use that pay scale.</a:t>
            </a:r>
          </a:p>
          <a:p>
            <a:pPr>
              <a:buFontTx/>
              <a:buChar char="•"/>
              <a:defRPr/>
            </a:pPr>
            <a:r>
              <a:rPr lang="en-US" sz="1000" b="1" u="sng" dirty="0"/>
              <a:t>Warrant Officers</a:t>
            </a:r>
            <a:r>
              <a:rPr lang="en-US" sz="1000" b="1" dirty="0"/>
              <a:t>:  </a:t>
            </a:r>
            <a:r>
              <a:rPr lang="en-US" sz="1000" dirty="0"/>
              <a:t>have never been able to use the new AD pay scale if you retire on that date. Must wait until the first of the following month to retire in order to get the benefit of using the new AD pay scale.</a:t>
            </a:r>
            <a:endParaRPr lang="en-US" sz="1000" u="sng" dirty="0"/>
          </a:p>
        </p:txBody>
      </p:sp>
    </p:spTree>
    <p:extLst>
      <p:ext uri="{BB962C8B-B14F-4D97-AF65-F5344CB8AC3E}">
        <p14:creationId xmlns:p14="http://schemas.microsoft.com/office/powerpoint/2010/main" val="380785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questions regarding the Post-9/11</a:t>
            </a:r>
            <a:r>
              <a:rPr lang="en-US" b="1" baseline="0" dirty="0"/>
              <a:t> GI Bill, refer to DoDI 1341.13 located at https://www.esd.whs.mil/Portals/54/Documents/DD/issuances/dodi/134113p.pdf?ver=2018-07-12-084756-290 </a:t>
            </a:r>
          </a:p>
          <a:p>
            <a:endParaRPr lang="en-US" b="1" baseline="0" dirty="0"/>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B6B13AE2-D634-497F-8AEE-F136ED92B783}" type="slidenum">
              <a:rPr lang="en-US" smtClean="0"/>
              <a:pPr/>
              <a:t>18</a:t>
            </a:fld>
            <a:endParaRPr lang="en-US" dirty="0"/>
          </a:p>
        </p:txBody>
      </p:sp>
    </p:spTree>
    <p:extLst>
      <p:ext uri="{BB962C8B-B14F-4D97-AF65-F5344CB8AC3E}">
        <p14:creationId xmlns:p14="http://schemas.microsoft.com/office/powerpoint/2010/main" val="3194709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p:txBody>
          <a:bodyPr/>
          <a:lstStyle/>
          <a:p>
            <a:pPr defTabSz="938454">
              <a:defRPr/>
            </a:pPr>
            <a:fld id="{3093FF60-21B0-4D48-9388-DEC066907457}" type="slidenum">
              <a:rPr lang="en-US" smtClean="0"/>
              <a:pPr defTabSz="938454">
                <a:defRPr/>
              </a:pPr>
              <a:t>19</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w="9525"/>
        </p:spPr>
        <p:txBody>
          <a:bodyPr lIns="93769" tIns="46885" rIns="93769" bIns="46885"/>
          <a:lstStyle/>
          <a:p>
            <a:pPr>
              <a:buFontTx/>
              <a:buChar char="•"/>
            </a:pPr>
            <a:r>
              <a:rPr lang="en-US" sz="1000" dirty="0">
                <a:latin typeface="Arial" pitchFamily="34" charset="0"/>
              </a:rPr>
              <a:t>You are authorized to use the Transition Center (TC) closest to your current duty assignment OR you may elect to be processed for retirement at a TC of personal choice. </a:t>
            </a:r>
          </a:p>
          <a:p>
            <a:pPr>
              <a:buFontTx/>
              <a:buChar char="•"/>
            </a:pPr>
            <a:r>
              <a:rPr lang="en-US" sz="1000" dirty="0">
                <a:latin typeface="Arial" pitchFamily="34" charset="0"/>
              </a:rPr>
              <a:t>If you choose a location of personal choice, then the selected TC must be an authorized station-of-choice as prescribed in AR 635-8.  Please see the supporting Transition Center to discuss the station of choice option. </a:t>
            </a:r>
            <a:endParaRPr lang="en-US" sz="1000" b="1" u="sng" dirty="0">
              <a:latin typeface="Arial" pitchFamily="34" charset="0"/>
            </a:endParaRPr>
          </a:p>
          <a:p>
            <a:pPr>
              <a:buFontTx/>
              <a:buChar char="•"/>
            </a:pPr>
            <a:r>
              <a:rPr lang="en-US" sz="1000" dirty="0">
                <a:latin typeface="Arial" pitchFamily="34" charset="0"/>
              </a:rPr>
              <a:t>Travel:</a:t>
            </a:r>
          </a:p>
          <a:p>
            <a:pPr lvl="1">
              <a:buFontTx/>
              <a:buChar char="•"/>
            </a:pPr>
            <a:r>
              <a:rPr lang="en-US" sz="1000" dirty="0">
                <a:latin typeface="Arial" pitchFamily="34" charset="0"/>
              </a:rPr>
              <a:t> Is at your expense if to a station of choice.  </a:t>
            </a:r>
          </a:p>
          <a:p>
            <a:pPr lvl="1">
              <a:buFontTx/>
              <a:buChar char="•"/>
            </a:pPr>
            <a:r>
              <a:rPr lang="en-US" sz="1000" dirty="0">
                <a:latin typeface="Arial" pitchFamily="34" charset="0"/>
              </a:rPr>
              <a:t> Reimbursement is limited to travel only in a direct line from your last duty station to your final retirement location.</a:t>
            </a:r>
          </a:p>
          <a:p>
            <a:pPr lvl="1">
              <a:buFontTx/>
              <a:buChar char="•"/>
            </a:pPr>
            <a:r>
              <a:rPr lang="en-US" sz="1000" dirty="0">
                <a:latin typeface="Arial" pitchFamily="34" charset="0"/>
              </a:rPr>
              <a:t> Overseas COLA and Overseas Housing Allowance both stop upon departure from the overseas location.  </a:t>
            </a:r>
          </a:p>
          <a:p>
            <a:pPr lvl="1">
              <a:buFontTx/>
              <a:buChar char="•"/>
            </a:pPr>
            <a:r>
              <a:rPr lang="en-US" sz="1000" dirty="0">
                <a:latin typeface="Arial" pitchFamily="34" charset="0"/>
              </a:rPr>
              <a:t> BAH is paid to Soldiers who complete all retirement processing at OCONUS location and permanently return to CONUS on transitional leave.</a:t>
            </a:r>
          </a:p>
          <a:p>
            <a:pPr lvl="1">
              <a:buFontTx/>
              <a:buChar char="•"/>
            </a:pPr>
            <a:r>
              <a:rPr lang="en-US" sz="1000" dirty="0">
                <a:latin typeface="Arial" pitchFamily="34" charset="0"/>
              </a:rPr>
              <a:t> BAH rate will be based on the Soldier’s leave address provided as part of their final out processing. </a:t>
            </a:r>
          </a:p>
          <a:p>
            <a:pPr lvl="1">
              <a:buFontTx/>
              <a:buChar char="•"/>
            </a:pPr>
            <a:r>
              <a:rPr lang="en-US" sz="1000" dirty="0">
                <a:latin typeface="Arial" pitchFamily="34" charset="0"/>
              </a:rPr>
              <a:t> </a:t>
            </a:r>
            <a:r>
              <a:rPr lang="en-US" sz="1000" b="1" u="sng" dirty="0">
                <a:latin typeface="Arial" pitchFamily="34" charset="0"/>
              </a:rPr>
              <a:t>Note:</a:t>
            </a:r>
            <a:r>
              <a:rPr lang="en-US" sz="1000" dirty="0">
                <a:latin typeface="Arial" pitchFamily="34" charset="0"/>
              </a:rPr>
              <a:t>  </a:t>
            </a:r>
            <a:r>
              <a:rPr lang="en-US" sz="1000" b="1" dirty="0">
                <a:latin typeface="Arial" pitchFamily="34" charset="0"/>
              </a:rPr>
              <a:t>Soldiers using their OCONUS authorized TC may be granted 30-days Administrative Absence, versus 20-days at their CONUS Station of Choice.</a:t>
            </a:r>
          </a:p>
        </p:txBody>
      </p:sp>
    </p:spTree>
    <p:extLst>
      <p:ext uri="{BB962C8B-B14F-4D97-AF65-F5344CB8AC3E}">
        <p14:creationId xmlns:p14="http://schemas.microsoft.com/office/powerpoint/2010/main" val="1072798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p:txBody>
          <a:bodyPr/>
          <a:lstStyle/>
          <a:p>
            <a:pPr defTabSz="938454">
              <a:defRPr/>
            </a:pPr>
            <a:fld id="{2F1C5FAF-2C78-4724-A00B-6B304FEE866B}" type="slidenum">
              <a:rPr lang="en-US" smtClean="0"/>
              <a:pPr defTabSz="938454">
                <a:defRPr/>
              </a:pPr>
              <a:t>20</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w="9525"/>
        </p:spPr>
        <p:txBody>
          <a:bodyPr/>
          <a:lstStyle/>
          <a:p>
            <a:pPr>
              <a:buFontTx/>
              <a:buChar char="•"/>
            </a:pPr>
            <a:r>
              <a:rPr lang="en-US" sz="1000" dirty="0">
                <a:latin typeface="Arial" pitchFamily="34" charset="0"/>
              </a:rPr>
              <a:t>There are four retired pay plans. </a:t>
            </a:r>
          </a:p>
          <a:p>
            <a:pPr>
              <a:buFontTx/>
              <a:buChar char="•"/>
            </a:pPr>
            <a:r>
              <a:rPr lang="en-US" sz="1000" dirty="0">
                <a:latin typeface="Arial" pitchFamily="34" charset="0"/>
              </a:rPr>
              <a:t>To determine which plan you fall under and how your retired pay will be calculated, complete the following three steps. (Additional detail is provided in subsequent slide.) </a:t>
            </a:r>
          </a:p>
          <a:p>
            <a:pPr>
              <a:buFontTx/>
              <a:buChar char="•"/>
            </a:pPr>
            <a:r>
              <a:rPr lang="en-US" sz="1000" b="1" dirty="0">
                <a:latin typeface="Arial" pitchFamily="34" charset="0"/>
              </a:rPr>
              <a:t>Step #1</a:t>
            </a:r>
            <a:r>
              <a:rPr lang="en-US" sz="1000" dirty="0">
                <a:latin typeface="Arial" pitchFamily="34" charset="0"/>
              </a:rPr>
              <a:t>. Determine your date of initial entry into Military service, or DIEMS.  Unless you know the definition of DIEMS, you won’t know what yours is, and you won’t be able to determine which retired pay plan you are eligible for.  DIEMS is explained on the next slide.</a:t>
            </a:r>
          </a:p>
          <a:p>
            <a:pPr>
              <a:buFontTx/>
              <a:buChar char="•"/>
            </a:pPr>
            <a:r>
              <a:rPr lang="en-US" sz="1000" b="1" dirty="0">
                <a:latin typeface="Arial" pitchFamily="34" charset="0"/>
              </a:rPr>
              <a:t>Step #2</a:t>
            </a:r>
            <a:r>
              <a:rPr lang="en-US" sz="1000" dirty="0">
                <a:latin typeface="Arial" pitchFamily="34" charset="0"/>
              </a:rPr>
              <a:t>.  Determine which pay plan you are eligible for based on your DIEMS.  The three pay plans are discussed on the following slides.</a:t>
            </a:r>
          </a:p>
          <a:p>
            <a:pPr>
              <a:buFontTx/>
              <a:buChar char="•"/>
            </a:pPr>
            <a:r>
              <a:rPr lang="en-US" sz="1000" b="1" dirty="0">
                <a:latin typeface="Arial" pitchFamily="34" charset="0"/>
              </a:rPr>
              <a:t>Step #3</a:t>
            </a:r>
            <a:r>
              <a:rPr lang="en-US" sz="1000" dirty="0">
                <a:latin typeface="Arial" pitchFamily="34" charset="0"/>
              </a:rPr>
              <a:t>. Use the formula of the appropriate pay plan to calculate your retired pay or just use the retired pay calculator at </a:t>
            </a:r>
            <a:r>
              <a:rPr lang="en-US" sz="1000" b="1" u="sng" dirty="0">
                <a:latin typeface="Arial" pitchFamily="34" charset="0"/>
              </a:rPr>
              <a:t>https://myarmybenefits.us.army.mil/Benefit-Calculators/Retirement. </a:t>
            </a:r>
            <a:r>
              <a:rPr lang="en-US" sz="1000" dirty="0">
                <a:latin typeface="Arial" pitchFamily="34" charset="0"/>
              </a:rPr>
              <a:t> This calculator pulls all your personal data from DEERS to calculate your retired pay on the date you choose. </a:t>
            </a:r>
            <a:endParaRPr lang="en-US" sz="1000" b="1" u="sng" dirty="0">
              <a:latin typeface="Arial" pitchFamily="34" charset="0"/>
            </a:endParaRPr>
          </a:p>
          <a:p>
            <a:r>
              <a:rPr lang="en-US" sz="1000" dirty="0">
                <a:latin typeface="Arial" pitchFamily="34" charset="0"/>
              </a:rPr>
              <a:t> </a:t>
            </a:r>
          </a:p>
        </p:txBody>
      </p:sp>
    </p:spTree>
    <p:extLst>
      <p:ext uri="{BB962C8B-B14F-4D97-AF65-F5344CB8AC3E}">
        <p14:creationId xmlns:p14="http://schemas.microsoft.com/office/powerpoint/2010/main" val="2201168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31"/>
          <p:cNvSpPr>
            <a:spLocks noGrp="1" noChangeArrowheads="1"/>
          </p:cNvSpPr>
          <p:nvPr>
            <p:ph type="sldNum" sz="quarter" idx="5"/>
          </p:nvPr>
        </p:nvSpPr>
        <p:spPr/>
        <p:txBody>
          <a:bodyPr/>
          <a:lstStyle/>
          <a:p>
            <a:pPr defTabSz="938454">
              <a:defRPr/>
            </a:pPr>
            <a:fld id="{DC06C85F-02E8-4781-ACC1-0DDBB2B34ABC}" type="slidenum">
              <a:rPr lang="en-US" smtClean="0"/>
              <a:pPr defTabSz="938454">
                <a:defRPr/>
              </a:pPr>
              <a:t>21</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674162" y="4470927"/>
            <a:ext cx="5736839" cy="4237141"/>
          </a:xfrm>
          <a:noFill/>
          <a:ln w="9525"/>
        </p:spPr>
        <p:txBody>
          <a:bodyPr lIns="93741" tIns="46873" rIns="93741" bIns="46873">
            <a:normAutofit/>
          </a:bodyPr>
          <a:lstStyle/>
          <a:p>
            <a:pPr>
              <a:buFontTx/>
              <a:buChar char="•"/>
            </a:pPr>
            <a:r>
              <a:rPr lang="en-US" sz="1000" dirty="0"/>
              <a:t>Upon retirement, you can no longer contribute to TSP.  </a:t>
            </a:r>
          </a:p>
          <a:p>
            <a:pPr>
              <a:buFontTx/>
              <a:buChar char="•"/>
            </a:pPr>
            <a:r>
              <a:rPr lang="en-US" sz="1000" dirty="0"/>
              <a:t>You have three options:</a:t>
            </a:r>
          </a:p>
          <a:p>
            <a:pPr lvl="1">
              <a:buFontTx/>
              <a:buChar char="•"/>
            </a:pPr>
            <a:r>
              <a:rPr lang="en-US" sz="1000" dirty="0"/>
              <a:t>1 -- leave your money in the TSP (it will continue to draw returns); or </a:t>
            </a:r>
          </a:p>
          <a:p>
            <a:pPr lvl="1">
              <a:buFontTx/>
              <a:buChar char="•"/>
            </a:pPr>
            <a:r>
              <a:rPr lang="en-US" sz="1000" dirty="0"/>
              <a:t>2 -- roll your TSP account into an IRA.  </a:t>
            </a:r>
          </a:p>
          <a:p>
            <a:pPr lvl="1">
              <a:buFontTx/>
              <a:buChar char="•"/>
            </a:pPr>
            <a:r>
              <a:rPr lang="en-US" sz="1000" dirty="0"/>
              <a:t>3 – roll other 401k type plans into the TSP</a:t>
            </a:r>
          </a:p>
          <a:p>
            <a:pPr>
              <a:buFontTx/>
              <a:buChar char="•"/>
            </a:pPr>
            <a:r>
              <a:rPr lang="en-US" sz="1000" dirty="0"/>
              <a:t>You can resume active participation if you become a federal civilian employee and can combine accounts.</a:t>
            </a:r>
          </a:p>
          <a:p>
            <a:pPr>
              <a:buFontTx/>
              <a:buChar char="•"/>
            </a:pPr>
            <a:r>
              <a:rPr lang="en-US" sz="1000" dirty="0"/>
              <a:t>The TSP website </a:t>
            </a:r>
            <a:r>
              <a:rPr lang="en-US" sz="1000" b="1" u="sng" dirty="0">
                <a:solidFill>
                  <a:srgbClr val="FF0000"/>
                </a:solidFill>
              </a:rPr>
              <a:t>https://www.tsp.gov/ </a:t>
            </a:r>
            <a:r>
              <a:rPr lang="en-US" sz="1000" dirty="0"/>
              <a:t>offers in-depth tools and information. </a:t>
            </a:r>
          </a:p>
          <a:p>
            <a:pPr>
              <a:buFont typeface="Calibri" pitchFamily="34" charset="0"/>
              <a:buChar char="•"/>
            </a:pPr>
            <a:r>
              <a:rPr lang="en-US" sz="1000" dirty="0"/>
              <a:t>If you are moving, please make sure that you fill out the Form TSP-9 </a:t>
            </a:r>
          </a:p>
          <a:p>
            <a:r>
              <a:rPr lang="en-US" sz="1000" dirty="0"/>
              <a:t>     when separating for change of address.  TSP info: </a:t>
            </a:r>
            <a:r>
              <a:rPr lang="en-US" sz="1000" b="1" u="sng" dirty="0"/>
              <a:t>https://www.tsp.gov/</a:t>
            </a:r>
            <a:endParaRPr lang="en-US" sz="1000" dirty="0"/>
          </a:p>
        </p:txBody>
      </p:sp>
    </p:spTree>
    <p:extLst>
      <p:ext uri="{BB962C8B-B14F-4D97-AF65-F5344CB8AC3E}">
        <p14:creationId xmlns:p14="http://schemas.microsoft.com/office/powerpoint/2010/main" val="251748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ACB8C01-0730-4252-9F68-9195C1C100B1}" type="slidenum">
              <a:rPr lang="en-US" smtClean="0"/>
              <a:pPr/>
              <a:t>2</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w="9525"/>
        </p:spPr>
        <p:txBody>
          <a:bodyPr lIns="89936" tIns="44969" rIns="89936" bIns="44969"/>
          <a:lstStyle/>
          <a:p>
            <a:r>
              <a:rPr lang="en-US" sz="1000" b="1" dirty="0"/>
              <a:t>SBP: https://soldierforlife.army.mil/Retirement/survivor-benefit-plan</a:t>
            </a:r>
          </a:p>
          <a:p>
            <a:r>
              <a:rPr lang="en-US" sz="1000" b="1" dirty="0" err="1"/>
              <a:t>MyArmyBenefits</a:t>
            </a:r>
            <a:r>
              <a:rPr lang="en-US" sz="1000" b="1" dirty="0"/>
              <a:t>: https://myarmybenefits.us.army.mil/</a:t>
            </a:r>
            <a:endParaRPr lang="en-US" sz="1000" dirty="0"/>
          </a:p>
          <a:p>
            <a:r>
              <a:rPr lang="en-US" sz="1000" b="1" dirty="0"/>
              <a:t>TRICARE: https://www.tricare.mil</a:t>
            </a:r>
          </a:p>
          <a:p>
            <a:r>
              <a:rPr lang="en-US" sz="1000" b="1" dirty="0"/>
              <a:t>VETERANS BENEFITS: https://www.va.gov</a:t>
            </a:r>
          </a:p>
          <a:p>
            <a:r>
              <a:rPr lang="en-US" sz="1000" b="1" dirty="0"/>
              <a:t>SOCIAL SECURITY: https://www.ssa.gov</a:t>
            </a:r>
          </a:p>
        </p:txBody>
      </p:sp>
      <p:sp>
        <p:nvSpPr>
          <p:cNvPr id="49157" name="Footer Placeholder 4"/>
          <p:cNvSpPr>
            <a:spLocks noGrp="1"/>
          </p:cNvSpPr>
          <p:nvPr>
            <p:ph type="ftr" sz="quarter" idx="4"/>
          </p:nvPr>
        </p:nvSpPr>
        <p:spPr>
          <a:noFill/>
        </p:spPr>
        <p:txBody>
          <a:bodyPr/>
          <a:lstStyle/>
          <a:p>
            <a:endParaRPr lang="en-US" dirty="0"/>
          </a:p>
        </p:txBody>
      </p:sp>
    </p:spTree>
    <p:extLst>
      <p:ext uri="{BB962C8B-B14F-4D97-AF65-F5344CB8AC3E}">
        <p14:creationId xmlns:p14="http://schemas.microsoft.com/office/powerpoint/2010/main" val="394953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Credit for all full months 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Basic Pay Plan, High-36 Pay Plan and BRS receive Full COLAs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REDUX receives COLA minus 1%; one-time catch-up COLA at age 62;  then COLA minus 1% after age 62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Final Basic Retired Pay Plan</a:t>
            </a:r>
            <a:r>
              <a:rPr kumimoji="0" lang="en-US" sz="1200" b="0" i="0" u="none" strike="noStrike" kern="1200" cap="none" spc="0" normalizeH="0" baseline="0" noProof="0" dirty="0">
                <a:ln>
                  <a:noFill/>
                </a:ln>
                <a:solidFill>
                  <a:prstClr val="black"/>
                </a:solidFill>
                <a:effectLst/>
                <a:uLnTx/>
                <a:uFillTx/>
                <a:latin typeface="+mn-lt"/>
                <a:ea typeface="+mn-ea"/>
                <a:cs typeface="+mn-cs"/>
              </a:rPr>
              <a:t>:  Soldiers with a DIEMS prior to 8 Sep 80 will be retired under the Final Basic Pay Plan (T10 USC 1406) receive retired pay equal to 2.5% (called the “percentage multiplier”) of their final basic pay for each full year of creditable service, and 1 1/12th of 2.5% for each full month.  Because these Soldiers receive a percentage of their FINAL month’s basic pay, they should avoid retiring just before reaching a basic pay milestone such as over-22 years, over 24 years, over-26 years, over-30 years, over-34 years or over-38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High-36 (High-3) Retired Pay Plan</a:t>
            </a:r>
            <a:r>
              <a:rPr kumimoji="0" lang="en-US" sz="1200" b="0" i="0" u="none" strike="noStrike" kern="1200" cap="none" spc="0" normalizeH="0" baseline="0" noProof="0" dirty="0">
                <a:ln>
                  <a:noFill/>
                </a:ln>
                <a:solidFill>
                  <a:prstClr val="black"/>
                </a:solidFill>
                <a:effectLst/>
                <a:uLnTx/>
                <a:uFillTx/>
                <a:latin typeface="+mn-lt"/>
                <a:ea typeface="+mn-ea"/>
                <a:cs typeface="+mn-cs"/>
              </a:rPr>
              <a:t>:  Soldiers with a DIEMS between 8 Sep 80 and 31 Dec 17 will be retired under the High-3 (High-36) Retired Pay Plan (T10 USC 1407).  Those with DIEMS dates from 1 Aug 86 to 31 Dec 17 remain enrolled in the High-3 Plan unless they opted to switch to the CSB/REDUX pay plan in conjunction with reaching their 15th year of active service (see below). The percentage multiplier for Soldiers under the High-3 Plan is the same as that for the Final Basic Pay Plan (2-1/2%), but it is multiplied by the “average of the highest 36 months of basic pay” rather than by the “final basic pay.”  The “average of the highest 36 months of basic pay” will typically be the Soldier’s last 3 years of basic pay.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One exception is the commissioned officer who fails to serve 10 years of commissioned service.  Under the High-3 Plan, that member will retire at the highest enlisted grade satisfactorily held, and the pay will be a percentage of the average of the enlisted basic pay corresponding to the member’s years of service during the 36 months immediately preceding retirement.  Soldiers enrolled in the High-3 Plan who fail to complete their time-in-grade requirement without an approved waiver will retire at the next lower grade, but they will receive a percentage of the average highest 36 months of basic pay, to include the months of basic pay at the higher grade. NOTE: This does not apply to officers who don’t complete 10 years of commissioned service. Waiting until a Soldier reaches a basic pay milestone, i.e., over-22, over-24, or over-26, over-30 years, over-34 years or over-38 years is not critical under the High-3 Plan because the actual highest 36 months of pay are simply averaged.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CSB/REDUX Retired Pay Plan</a:t>
            </a:r>
            <a:r>
              <a:rPr kumimoji="0" lang="en-US" sz="1200" b="0" i="0" u="none" strike="noStrike" kern="1200" cap="none" spc="0" normalizeH="0" baseline="0" noProof="0" dirty="0">
                <a:ln>
                  <a:noFill/>
                </a:ln>
                <a:solidFill>
                  <a:prstClr val="black"/>
                </a:solidFill>
                <a:effectLst/>
                <a:uLnTx/>
                <a:uFillTx/>
                <a:latin typeface="+mn-lt"/>
                <a:ea typeface="+mn-ea"/>
                <a:cs typeface="+mn-cs"/>
              </a:rPr>
              <a:t>:  Soldiers with DIEMS dates between 1 Aug 86 and 31 Dec 17 were given a choice of retired pay plans as they approached their 15th year of active duty, provided they were not undergoing a separation or adverse action.  These Soldiers chose to either remain grandfathered in the High-3 Pay Plan or accept the Career Status Bonus (CSB) and therefore fall under the REDUX Retired Pay Plan (T10 USC 1410). The CSB/REDUX percentage multiplier is 2% per year for the first 20 years, 3.5% for years 21-30 and 2.5 % for years 31-40. The more years of service a Soldier completes at retirement, the closer the retired pay under CSB/REDUX is to the retired pay under the High-3 Plan.  Also, Soldiers who chose CSB/REDUX will receive annual COLAs that are 1% lower than those received by Soldiers covered under the other two plans.  If the COLA is less than 1% for the other groups, the CSB/REDUX group receives nothing. CSB/REDUX retired pay and COLAs are recalculated when the Soldier turns 62 to equal to what the Soldier would have been drawing had he/she retired under the High-3 Pay Plan originally. The following year the COLA is again reduced by 1%; and remains reduced for life.  ******NOTE:   The CSB/REDUX Retired pay plan ended on 31 December 2017 IAW law under Title 37 USC Section 354 (see Amendment of section), which states "Sunset and Continuation of Payments .-(1) A Secretary concerned may not pay a NEW bonus under this section after December 31, 2017."  Since the eligibility criteria and expiration date are established in law, and not policy, there are no exceptions.******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Blended Retirement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TSP: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Blended Retirement System includes a TSP component. </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Service members joining after January 2018, will be automatically enrolled into the TSP at 3% of their base pay, with automatic 1% DoD contributions starting after 60 days, and DoD matching up to 4% at the start of the third year of service.  </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Both the DoD automatic 1% and the matching contributions continue through the end of the pay period during which the Service member attains 26 years of service. </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Service members who opted-in to the Blended Retirement System between January 1, 2018, and December 31, 2018 received DoD automatic 1% contribution and up to 4% additional DoD matching beginning the first pay period of election.</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MONTHLY RETIRED PAY: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those who retire after at least 20 years of active service, the retirement remains predominantly a defined benefit in which the Service member will get monthly retired pay.  </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Instead of being calculated at 2.5 percent times the average of the Service member’s highest 3 years of basic pay, the Service member’s monthly retired pay will be calculated with a 2.0 percent multiplier. </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LUMP SUM: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lump-sum option gives Service members choices at retirement. </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lump-sum option allows Service members to choose to elect 25% or 50% lump-sum payment at retirement in exchange for reduced monthly retired pay until the Service member reaches full  Social Security retirement age, which for most is 67 years old. </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DoD published guidance related to this provision of the Blended Retirement System. </a:t>
            </a:r>
          </a:p>
          <a:p>
            <a:pPr marL="1201264" marR="0" lvl="2" indent="-286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CONTINUATION PAY: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National Defense Authorization Act of Fiscal Year 2016 also included a continuation pay provision as a way to encourage Service members to continue serving in the Uniformed Services. </a:t>
            </a:r>
          </a:p>
          <a:p>
            <a:pPr marL="1086793" marR="0" lvl="2" indent="-1717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Continuation Pay is a direct cash payout, like a bonus. </a:t>
            </a:r>
          </a:p>
          <a:p>
            <a:pPr marL="1086793" marR="0" lvl="2" indent="-1717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targeted at the mid-career mark, between the 8</a:t>
            </a:r>
            <a:r>
              <a:rPr kumimoji="0" lang="en-US"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12</a:t>
            </a:r>
            <a:r>
              <a:rPr kumimoji="0" lang="en-US"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year of service. </a:t>
            </a:r>
          </a:p>
          <a:p>
            <a:pPr marL="1086793" marR="0" lvl="2" indent="-1717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DoD publishes guidance related to this provision.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13AE2-D634-497F-8AEE-F136ED92B7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069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31"/>
          <p:cNvSpPr>
            <a:spLocks noGrp="1" noChangeArrowheads="1"/>
          </p:cNvSpPr>
          <p:nvPr>
            <p:ph type="sldNum" sz="quarter" idx="5"/>
          </p:nvPr>
        </p:nvSpPr>
        <p:spPr/>
        <p:txBody>
          <a:bodyPr/>
          <a:lstStyle/>
          <a:p>
            <a:pPr defTabSz="938454">
              <a:defRPr/>
            </a:pPr>
            <a:fld id="{DC06C85F-02E8-4781-ACC1-0DDBB2B34ABC}" type="slidenum">
              <a:rPr lang="en-US" smtClean="0"/>
              <a:pPr defTabSz="938454">
                <a:defRPr/>
              </a:pPr>
              <a:t>23</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674162" y="4470927"/>
            <a:ext cx="5736839" cy="4237141"/>
          </a:xfrm>
          <a:noFill/>
          <a:ln w="9525"/>
        </p:spPr>
        <p:txBody>
          <a:bodyPr lIns="93741" tIns="46873" rIns="93741" bIns="46873"/>
          <a:lstStyle/>
          <a:p>
            <a:pPr>
              <a:buFontTx/>
              <a:buChar char="•"/>
            </a:pPr>
            <a:r>
              <a:rPr lang="en-US" sz="1000" dirty="0"/>
              <a:t>Upon retirement, you can no longer contribute to TSP.  </a:t>
            </a:r>
          </a:p>
          <a:p>
            <a:pPr>
              <a:buFontTx/>
              <a:buChar char="•"/>
            </a:pPr>
            <a:r>
              <a:rPr lang="en-US" sz="1000" dirty="0"/>
              <a:t>You have three options:</a:t>
            </a:r>
          </a:p>
          <a:p>
            <a:pPr lvl="1">
              <a:buFontTx/>
              <a:buChar char="•"/>
            </a:pPr>
            <a:r>
              <a:rPr lang="en-US" sz="1000" dirty="0"/>
              <a:t>1 -- leave your money in the TSP (it will continue to draw returns); or </a:t>
            </a:r>
          </a:p>
          <a:p>
            <a:pPr lvl="1">
              <a:buFontTx/>
              <a:buChar char="•"/>
            </a:pPr>
            <a:r>
              <a:rPr lang="en-US" sz="1000" dirty="0"/>
              <a:t>2 -- roll your TSP account into an IRA.  </a:t>
            </a:r>
          </a:p>
          <a:p>
            <a:pPr lvl="1">
              <a:buFontTx/>
              <a:buChar char="•"/>
            </a:pPr>
            <a:r>
              <a:rPr lang="en-US" sz="1000" dirty="0"/>
              <a:t>3 – roll other 401k type plans into the TSP</a:t>
            </a:r>
          </a:p>
          <a:p>
            <a:pPr>
              <a:buFontTx/>
              <a:buChar char="•"/>
            </a:pPr>
            <a:r>
              <a:rPr lang="en-US" sz="1000" dirty="0"/>
              <a:t>You can resume active participation if you become a federal civilian employee and can combine accounts.</a:t>
            </a:r>
          </a:p>
          <a:p>
            <a:pPr>
              <a:buFontTx/>
              <a:buChar char="•"/>
            </a:pPr>
            <a:r>
              <a:rPr lang="en-US" sz="1000" dirty="0"/>
              <a:t>The TSP website </a:t>
            </a:r>
            <a:r>
              <a:rPr lang="en-US" sz="1000" b="1" u="sng" dirty="0">
                <a:solidFill>
                  <a:srgbClr val="FF0000"/>
                </a:solidFill>
              </a:rPr>
              <a:t>https://www.tsp.gov/ </a:t>
            </a:r>
            <a:r>
              <a:rPr lang="en-US" sz="1000" dirty="0"/>
              <a:t>offers in-depth tools and information. </a:t>
            </a:r>
          </a:p>
          <a:p>
            <a:pPr>
              <a:buFont typeface="Calibri" pitchFamily="34" charset="0"/>
              <a:buChar char="•"/>
            </a:pPr>
            <a:r>
              <a:rPr lang="en-US" sz="1000" dirty="0"/>
              <a:t>If you are moving, please make sure that you fill out the Form TSP-9 </a:t>
            </a:r>
          </a:p>
          <a:p>
            <a:r>
              <a:rPr lang="en-US" sz="1000" dirty="0"/>
              <a:t>     when separating for change of address.  TSP info: </a:t>
            </a:r>
            <a:r>
              <a:rPr lang="en-US" sz="1000" b="1" u="sng" dirty="0"/>
              <a:t>https://www.tsp.gov/</a:t>
            </a:r>
            <a:endParaRPr lang="en-US" sz="1000" dirty="0"/>
          </a:p>
          <a:p>
            <a:pPr>
              <a:buFontTx/>
              <a:buChar char="•"/>
            </a:pPr>
            <a:endParaRPr lang="en-US" sz="1000" dirty="0">
              <a:latin typeface="Arial" pitchFamily="34" charset="0"/>
            </a:endParaRPr>
          </a:p>
        </p:txBody>
      </p:sp>
    </p:spTree>
    <p:extLst>
      <p:ext uri="{BB962C8B-B14F-4D97-AF65-F5344CB8AC3E}">
        <p14:creationId xmlns:p14="http://schemas.microsoft.com/office/powerpoint/2010/main" val="276650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p:txBody>
          <a:bodyPr/>
          <a:lstStyle/>
          <a:p>
            <a:pPr defTabSz="938454">
              <a:defRPr/>
            </a:pPr>
            <a:fld id="{4EF5A47E-2E52-4E7E-9A5B-88443ED637AC}" type="slidenum">
              <a:rPr lang="en-US" smtClean="0"/>
              <a:pPr defTabSz="938454">
                <a:defRPr/>
              </a:pPr>
              <a:t>24</a:t>
            </a:fld>
            <a:endParaRPr lang="en-US" dirty="0"/>
          </a:p>
        </p:txBody>
      </p:sp>
      <p:sp>
        <p:nvSpPr>
          <p:cNvPr id="92163" name="Rectangle 1026"/>
          <p:cNvSpPr>
            <a:spLocks noGrp="1" noRot="1" noChangeAspect="1" noChangeArrowheads="1" noTextEdit="1"/>
          </p:cNvSpPr>
          <p:nvPr>
            <p:ph type="sldImg"/>
          </p:nvPr>
        </p:nvSpPr>
        <p:spPr>
          <a:ln/>
        </p:spPr>
      </p:sp>
      <p:sp>
        <p:nvSpPr>
          <p:cNvPr id="92164" name="Rectangle 1028"/>
          <p:cNvSpPr>
            <a:spLocks noGrp="1" noChangeArrowheads="1"/>
          </p:cNvSpPr>
          <p:nvPr>
            <p:ph type="body" idx="1"/>
          </p:nvPr>
        </p:nvSpPr>
        <p:spPr>
          <a:noFill/>
          <a:ln w="9525"/>
        </p:spPr>
        <p:txBody>
          <a:bodyPr/>
          <a:lstStyle/>
          <a:p>
            <a:pPr>
              <a:buFontTx/>
              <a:buChar char="•"/>
            </a:pPr>
            <a:r>
              <a:rPr lang="en-US" sz="1000" dirty="0">
                <a:latin typeface="Arial" pitchFamily="34" charset="0"/>
              </a:rPr>
              <a:t>Retired pay typically receives an annual cost-of-living adjustment (COLA).  Currently, COLAs are effective 1 December and payable in the retired pay received the first workday of January. </a:t>
            </a:r>
          </a:p>
          <a:p>
            <a:pPr>
              <a:buFontTx/>
              <a:buChar char="•"/>
            </a:pPr>
            <a:r>
              <a:rPr lang="en-US" sz="1000" dirty="0">
                <a:latin typeface="Arial" pitchFamily="34" charset="0"/>
              </a:rPr>
              <a:t>The retired pay COLA on all federal monies, e.g., Social Security, Civil Service, VA, is based on the difference between the Consumer Price Index (CPI) from the 3rd quarter of one calendar year to the 3</a:t>
            </a:r>
            <a:r>
              <a:rPr lang="en-US" sz="1000" baseline="30000" dirty="0">
                <a:latin typeface="Arial" pitchFamily="34" charset="0"/>
              </a:rPr>
              <a:t>rd</a:t>
            </a:r>
            <a:r>
              <a:rPr lang="en-US" sz="1000" dirty="0">
                <a:latin typeface="Arial" pitchFamily="34" charset="0"/>
              </a:rPr>
              <a:t> quarter of the next calendar year.  </a:t>
            </a:r>
          </a:p>
          <a:p>
            <a:pPr>
              <a:buFontTx/>
              <a:buChar char="•"/>
            </a:pPr>
            <a:r>
              <a:rPr lang="en-US" sz="1000" dirty="0">
                <a:latin typeface="Arial" pitchFamily="34" charset="0"/>
              </a:rPr>
              <a:t>The first year’s COLA for most Retired Soldiers will be a partial one because of their receipt of an active duty pay raise that year.  Thereafter, those with retired pay calculated under the Final Basic ,High-3 Pay Plans or Blended Retirement System will receive full COLAs.  </a:t>
            </a:r>
          </a:p>
          <a:p>
            <a:pPr>
              <a:buFontTx/>
              <a:buChar char="•"/>
            </a:pPr>
            <a:r>
              <a:rPr lang="en-US" sz="1000" dirty="0">
                <a:latin typeface="Arial" pitchFamily="34" charset="0"/>
              </a:rPr>
              <a:t>Soldiers under the REDUX formula receive the COLA </a:t>
            </a:r>
            <a:r>
              <a:rPr lang="en-US" sz="1000" u="sng" dirty="0">
                <a:latin typeface="Arial" pitchFamily="34" charset="0"/>
              </a:rPr>
              <a:t>minus 1%</a:t>
            </a:r>
            <a:r>
              <a:rPr lang="en-US" sz="1000" dirty="0">
                <a:latin typeface="Arial" pitchFamily="34" charset="0"/>
              </a:rPr>
              <a:t> until they are 62, at which time they receive a one-time catch-up COLA.  Then they revert to COLA minus 1% for life.</a:t>
            </a:r>
          </a:p>
          <a:p>
            <a:pPr>
              <a:buFontTx/>
              <a:buChar char="•"/>
            </a:pPr>
            <a:r>
              <a:rPr lang="en-US" sz="1000" dirty="0">
                <a:latin typeface="Arial" pitchFamily="34" charset="0"/>
              </a:rPr>
              <a:t>One exception is that Soldiers with DIEMS dates on or after 1 Aug 86 who retire for disability with more than 15 years of active service, after having elected to use the REDUX retired pay formula, have their retired pay calculated on the High-3 formula (disability Retired Soldiers can’t use REDUX), they will receive the same reduced COLAs as those whose retired pay </a:t>
            </a:r>
            <a:r>
              <a:rPr lang="en-US" sz="1000" i="1" dirty="0">
                <a:latin typeface="Arial" pitchFamily="34" charset="0"/>
              </a:rPr>
              <a:t>is </a:t>
            </a:r>
            <a:r>
              <a:rPr lang="en-US" sz="1000" dirty="0">
                <a:latin typeface="Arial" pitchFamily="34" charset="0"/>
              </a:rPr>
              <a:t>calculated under REDUX. </a:t>
            </a:r>
          </a:p>
        </p:txBody>
      </p:sp>
    </p:spTree>
    <p:extLst>
      <p:ext uri="{BB962C8B-B14F-4D97-AF65-F5344CB8AC3E}">
        <p14:creationId xmlns:p14="http://schemas.microsoft.com/office/powerpoint/2010/main" val="3299573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p:txBody>
          <a:bodyPr/>
          <a:lstStyle/>
          <a:p>
            <a:pPr defTabSz="938454">
              <a:defRPr/>
            </a:pPr>
            <a:fld id="{25D59B5A-4869-4E3D-B21E-2CD23182AB12}" type="slidenum">
              <a:rPr lang="en-US" smtClean="0"/>
              <a:pPr defTabSz="938454">
                <a:defRPr/>
              </a:pPr>
              <a:t>25</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622308" y="4470927"/>
            <a:ext cx="6002613" cy="4237141"/>
          </a:xfrm>
          <a:noFill/>
          <a:ln w="9525"/>
        </p:spPr>
        <p:txBody>
          <a:bodyPr/>
          <a:lstStyle/>
          <a:p>
            <a:pPr>
              <a:lnSpc>
                <a:spcPct val="80000"/>
              </a:lnSpc>
              <a:buFontTx/>
              <a:buChar char="•"/>
            </a:pPr>
            <a:r>
              <a:rPr lang="en-US" sz="1000" dirty="0">
                <a:latin typeface="Arial" pitchFamily="34" charset="0"/>
              </a:rPr>
              <a:t>The Defense Finance and Accounting Service’s Cleveland Center (DFAS-CL) pays military retired pay for ALL uniformed services Retired Soldiers and annuitants (except the Public Health Service). </a:t>
            </a:r>
          </a:p>
          <a:p>
            <a:pPr>
              <a:lnSpc>
                <a:spcPct val="80000"/>
              </a:lnSpc>
              <a:buFontTx/>
              <a:buChar char="•"/>
            </a:pPr>
            <a:r>
              <a:rPr lang="en-US" sz="1000" dirty="0">
                <a:latin typeface="Arial" pitchFamily="34" charset="0"/>
              </a:rPr>
              <a:t>You are required to use Electronic Funds Transfer (EFT) (also called direct deposit) to a financial institution for your military retired pay.  If your pay will continue to the same financial institution that you used on active duty, a new direct deposit form is not required; the DD Form 2656, Data for Retired Pay, will suffice.  Changes to a financial institution </a:t>
            </a:r>
            <a:r>
              <a:rPr lang="en-US" sz="1000" u="sng" dirty="0">
                <a:latin typeface="Arial" pitchFamily="34" charset="0"/>
              </a:rPr>
              <a:t>after</a:t>
            </a:r>
            <a:r>
              <a:rPr lang="en-US" sz="1000" dirty="0">
                <a:latin typeface="Arial" pitchFamily="34" charset="0"/>
              </a:rPr>
              <a:t> retirement require either an SF 1199A (Direct Deposit Form) or an FMS 2231 (Fast Start Direct Deposit Form).  </a:t>
            </a:r>
          </a:p>
          <a:p>
            <a:pPr>
              <a:lnSpc>
                <a:spcPct val="80000"/>
              </a:lnSpc>
              <a:buFontTx/>
              <a:buChar char="•"/>
            </a:pPr>
            <a:r>
              <a:rPr lang="en-US" sz="1000" dirty="0">
                <a:latin typeface="Arial" pitchFamily="34" charset="0"/>
              </a:rPr>
              <a:t>Retired Soldiers sometimes fail to notify DFAS-CL of a change to their home mailing (correspondence) address.  Please be sure and change your correspondence and email with DFAS-CL so that address can be used in the mailing of important documents such as pay statements, tax forms, Army </a:t>
            </a:r>
            <a:r>
              <a:rPr lang="en-US" sz="1000" i="1" dirty="0">
                <a:latin typeface="Arial" pitchFamily="34" charset="0"/>
              </a:rPr>
              <a:t>Echoes</a:t>
            </a:r>
            <a:r>
              <a:rPr lang="en-US" sz="1000" dirty="0">
                <a:latin typeface="Arial" pitchFamily="34" charset="0"/>
              </a:rPr>
              <a:t>, and installation retiree newsletters. </a:t>
            </a:r>
          </a:p>
          <a:p>
            <a:pPr>
              <a:lnSpc>
                <a:spcPct val="80000"/>
              </a:lnSpc>
              <a:buFontTx/>
              <a:buChar char="•"/>
            </a:pPr>
            <a:r>
              <a:rPr lang="en-US" sz="1000" dirty="0">
                <a:latin typeface="Arial" pitchFamily="34" charset="0"/>
              </a:rPr>
              <a:t>DFAS-Cleveland’s mailing address is:  Defense Finance and Accounting Service, US Military Retired Pay, 8899 E 56th Street, Indianapolis IN 46249-1200.  The DFAS customer service toll-free number is 1-800-321-1080; their website is:  </a:t>
            </a:r>
            <a:r>
              <a:rPr lang="en-US" sz="1000" b="1" u="sng" dirty="0">
                <a:latin typeface="Arial" pitchFamily="34" charset="0"/>
              </a:rPr>
              <a:t>https://www.dfas.mil/</a:t>
            </a:r>
            <a:r>
              <a:rPr lang="en-US" sz="1000" dirty="0">
                <a:latin typeface="Arial" pitchFamily="34" charset="0"/>
              </a:rPr>
              <a:t>.  This information is provided in every issue of </a:t>
            </a:r>
            <a:r>
              <a:rPr lang="en-US" sz="1000" i="1" dirty="0">
                <a:latin typeface="Arial" pitchFamily="34" charset="0"/>
              </a:rPr>
              <a:t>Army Echoes</a:t>
            </a:r>
            <a:r>
              <a:rPr lang="en-US" sz="1000" dirty="0">
                <a:latin typeface="Arial" pitchFamily="34" charset="0"/>
              </a:rPr>
              <a:t>.</a:t>
            </a:r>
          </a:p>
          <a:p>
            <a:pPr>
              <a:lnSpc>
                <a:spcPct val="80000"/>
              </a:lnSpc>
              <a:buFontTx/>
              <a:buChar char="•"/>
            </a:pPr>
            <a:r>
              <a:rPr lang="en-US" sz="1000" dirty="0">
                <a:latin typeface="Arial" pitchFamily="34" charset="0"/>
              </a:rPr>
              <a:t>We encourage the use of the online pay system called </a:t>
            </a:r>
            <a:r>
              <a:rPr lang="en-US" sz="1000" b="1" i="1" dirty="0">
                <a:latin typeface="Arial" pitchFamily="34" charset="0"/>
              </a:rPr>
              <a:t>myPay</a:t>
            </a:r>
            <a:r>
              <a:rPr lang="en-US" sz="1000" dirty="0">
                <a:latin typeface="Arial" pitchFamily="34" charset="0"/>
              </a:rPr>
              <a:t>: </a:t>
            </a:r>
            <a:r>
              <a:rPr lang="en-US" sz="1000" b="1" u="sng" dirty="0">
                <a:latin typeface="Arial" pitchFamily="34" charset="0"/>
              </a:rPr>
              <a:t>https://myPay.dfas.mil  </a:t>
            </a:r>
            <a:r>
              <a:rPr lang="en-US" sz="1000" dirty="0">
                <a:latin typeface="Arial" pitchFamily="34" charset="0"/>
              </a:rPr>
              <a:t>NOTE:  The PIN you use in the myPay system as an active duty member can be carried into retirement.</a:t>
            </a:r>
          </a:p>
          <a:p>
            <a:pPr>
              <a:lnSpc>
                <a:spcPct val="80000"/>
              </a:lnSpc>
              <a:buFontTx/>
              <a:buChar char="•"/>
            </a:pPr>
            <a:r>
              <a:rPr lang="en-US" sz="1000" b="1" i="1" dirty="0">
                <a:latin typeface="Arial" pitchFamily="34" charset="0"/>
              </a:rPr>
              <a:t>myPay</a:t>
            </a:r>
            <a:r>
              <a:rPr lang="en-US" sz="1000" dirty="0">
                <a:latin typeface="Arial" pitchFamily="34" charset="0"/>
              </a:rPr>
              <a:t> allows you to change your federal and state withholding taxes and exemption status; stop, start, or change allotments; change your correspondence address; update your financial institution EFT information; request a replacement IRS Form 1099R; and start, stop and change bonds.  You can even opt to “turn off” hard-copy mailing of your annual Retiree Account Statement.</a:t>
            </a:r>
          </a:p>
          <a:p>
            <a:pPr>
              <a:lnSpc>
                <a:spcPct val="80000"/>
              </a:lnSpc>
              <a:buFontTx/>
              <a:buChar char="•"/>
            </a:pPr>
            <a:r>
              <a:rPr lang="en-US" sz="1000" dirty="0">
                <a:latin typeface="Arial" pitchFamily="34" charset="0"/>
              </a:rPr>
              <a:t>Your Retirement Services Officer (RSO) has access to the Retired Pay database and can assist you in making any pay changes if you’re unable to accomplish them through </a:t>
            </a:r>
            <a:r>
              <a:rPr lang="en-US" sz="1000" b="1" i="1" dirty="0">
                <a:latin typeface="Arial" pitchFamily="34" charset="0"/>
              </a:rPr>
              <a:t>myPay</a:t>
            </a:r>
            <a:r>
              <a:rPr lang="en-US" sz="1000" dirty="0">
                <a:latin typeface="Arial" pitchFamily="34" charset="0"/>
              </a:rPr>
              <a:t> or via contact with Cleveland. </a:t>
            </a:r>
          </a:p>
        </p:txBody>
      </p:sp>
    </p:spTree>
    <p:extLst>
      <p:ext uri="{BB962C8B-B14F-4D97-AF65-F5344CB8AC3E}">
        <p14:creationId xmlns:p14="http://schemas.microsoft.com/office/powerpoint/2010/main" val="2241415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31"/>
          <p:cNvSpPr>
            <a:spLocks noGrp="1" noChangeArrowheads="1"/>
          </p:cNvSpPr>
          <p:nvPr>
            <p:ph type="sldNum" sz="quarter" idx="5"/>
          </p:nvPr>
        </p:nvSpPr>
        <p:spPr/>
        <p:txBody>
          <a:bodyPr/>
          <a:lstStyle/>
          <a:p>
            <a:pPr defTabSz="938454">
              <a:defRPr/>
            </a:pPr>
            <a:fld id="{C16DAB32-8CFC-4C16-A1F3-A4D080CA66E8}" type="slidenum">
              <a:rPr lang="en-US" smtClean="0"/>
              <a:pPr defTabSz="938454">
                <a:defRPr/>
              </a:pPr>
              <a:t>26</a:t>
            </a:fld>
            <a:endParaRPr lang="en-US" dirty="0"/>
          </a:p>
        </p:txBody>
      </p:sp>
      <p:sp>
        <p:nvSpPr>
          <p:cNvPr id="101379" name="Rectangle 2"/>
          <p:cNvSpPr>
            <a:spLocks noGrp="1" noRot="1" noChangeAspect="1" noChangeArrowheads="1" noTextEdit="1"/>
          </p:cNvSpPr>
          <p:nvPr>
            <p:ph type="sldImg"/>
          </p:nvPr>
        </p:nvSpPr>
        <p:spPr>
          <a:ln/>
        </p:spPr>
      </p:sp>
      <p:sp>
        <p:nvSpPr>
          <p:cNvPr id="101380" name="Rectangle 4"/>
          <p:cNvSpPr>
            <a:spLocks noGrp="1" noChangeArrowheads="1"/>
          </p:cNvSpPr>
          <p:nvPr>
            <p:ph type="body" idx="1"/>
          </p:nvPr>
        </p:nvSpPr>
        <p:spPr>
          <a:xfrm>
            <a:off x="158820" y="4470935"/>
            <a:ext cx="6848554" cy="4980413"/>
          </a:xfrm>
          <a:noFill/>
          <a:ln w="9525"/>
        </p:spPr>
        <p:txBody>
          <a:bodyPr/>
          <a:lstStyle/>
          <a:p>
            <a:pPr defTabSz="933454">
              <a:buFontTx/>
              <a:buNone/>
            </a:pPr>
            <a:r>
              <a:rPr lang="en-US" sz="1000" dirty="0">
                <a:latin typeface="Arial" pitchFamily="34" charset="0"/>
              </a:rPr>
              <a:t>A final topic related to payment of retired pay…</a:t>
            </a:r>
          </a:p>
          <a:p>
            <a:pPr defTabSz="933454">
              <a:buFontTx/>
              <a:buChar char="•"/>
            </a:pPr>
            <a:endParaRPr lang="en-US" sz="1000" dirty="0">
              <a:latin typeface="Arial" pitchFamily="34" charset="0"/>
            </a:endParaRPr>
          </a:p>
          <a:p>
            <a:pPr defTabSz="933454">
              <a:buFontTx/>
              <a:buChar char="•"/>
            </a:pPr>
            <a:r>
              <a:rPr lang="en-US" sz="1000" dirty="0">
                <a:latin typeface="Arial" pitchFamily="34" charset="0"/>
              </a:rPr>
              <a:t>Despite what many people think and what many people advise, the division of military retired pay as property between a divorcing couple is </a:t>
            </a:r>
            <a:r>
              <a:rPr lang="en-US" sz="1000" b="1" u="sng" dirty="0">
                <a:latin typeface="Arial" pitchFamily="34" charset="0"/>
              </a:rPr>
              <a:t>NOT AUTOMATIC</a:t>
            </a:r>
            <a:r>
              <a:rPr lang="en-US" sz="1000" dirty="0">
                <a:latin typeface="Arial" pitchFamily="34" charset="0"/>
              </a:rPr>
              <a:t>.  Simply, federal law states that retired pay </a:t>
            </a:r>
            <a:r>
              <a:rPr lang="en-US" sz="1000" i="1" u="sng" dirty="0">
                <a:latin typeface="Arial" pitchFamily="34" charset="0"/>
              </a:rPr>
              <a:t>may</a:t>
            </a:r>
            <a:r>
              <a:rPr lang="en-US" sz="1000" u="sng" dirty="0">
                <a:latin typeface="Arial" pitchFamily="34" charset="0"/>
              </a:rPr>
              <a:t> </a:t>
            </a:r>
            <a:r>
              <a:rPr lang="en-US" sz="1000" i="1" u="sng" dirty="0">
                <a:latin typeface="Arial" pitchFamily="34" charset="0"/>
              </a:rPr>
              <a:t>be divided</a:t>
            </a:r>
            <a:r>
              <a:rPr lang="en-US" sz="1000" dirty="0">
                <a:latin typeface="Arial" pitchFamily="34" charset="0"/>
              </a:rPr>
              <a:t>, and leaves the decision on </a:t>
            </a:r>
            <a:r>
              <a:rPr lang="en-US" sz="1000" b="1" u="sng" dirty="0">
                <a:latin typeface="Arial" pitchFamily="34" charset="0"/>
              </a:rPr>
              <a:t>whether it </a:t>
            </a:r>
            <a:r>
              <a:rPr lang="en-US" sz="1000" b="1" i="1" u="sng" dirty="0">
                <a:latin typeface="Arial" pitchFamily="34" charset="0"/>
              </a:rPr>
              <a:t>will </a:t>
            </a:r>
            <a:r>
              <a:rPr lang="en-US" sz="1000" b="1" u="sng" dirty="0">
                <a:latin typeface="Arial" pitchFamily="34" charset="0"/>
              </a:rPr>
              <a:t>be divided</a:t>
            </a:r>
            <a:r>
              <a:rPr lang="en-US" sz="1000" b="1" dirty="0">
                <a:latin typeface="Arial" pitchFamily="34" charset="0"/>
              </a:rPr>
              <a:t> </a:t>
            </a:r>
            <a:r>
              <a:rPr lang="en-US" sz="1000" dirty="0">
                <a:latin typeface="Arial" pitchFamily="34" charset="0"/>
              </a:rPr>
              <a:t>as alimony or property </a:t>
            </a:r>
            <a:r>
              <a:rPr lang="en-US" sz="1000" b="1" u="sng" dirty="0">
                <a:latin typeface="Arial" pitchFamily="34" charset="0"/>
              </a:rPr>
              <a:t>up to the state courts</a:t>
            </a:r>
            <a:r>
              <a:rPr lang="en-US" sz="1000" dirty="0">
                <a:latin typeface="Arial" pitchFamily="34" charset="0"/>
              </a:rPr>
              <a:t>. Division as property is restricted to </a:t>
            </a:r>
            <a:r>
              <a:rPr lang="en-US" sz="1000" b="1" u="sng" dirty="0">
                <a:latin typeface="Arial" pitchFamily="34" charset="0"/>
              </a:rPr>
              <a:t>disposable</a:t>
            </a:r>
            <a:r>
              <a:rPr lang="en-US" sz="1000" b="1" dirty="0">
                <a:latin typeface="Arial" pitchFamily="34" charset="0"/>
              </a:rPr>
              <a:t> </a:t>
            </a:r>
            <a:r>
              <a:rPr lang="en-US" sz="1000" dirty="0">
                <a:latin typeface="Arial" pitchFamily="34" charset="0"/>
              </a:rPr>
              <a:t>retired pay only.</a:t>
            </a:r>
            <a:r>
              <a:rPr lang="en-US" sz="1000" b="1" dirty="0">
                <a:latin typeface="Arial" pitchFamily="34" charset="0"/>
              </a:rPr>
              <a:t>  </a:t>
            </a:r>
          </a:p>
          <a:p>
            <a:pPr defTabSz="933454">
              <a:buFontTx/>
              <a:buChar char="•"/>
            </a:pPr>
            <a:endParaRPr lang="en-US" sz="1000" b="1" dirty="0">
              <a:latin typeface="Arial" pitchFamily="34" charset="0"/>
            </a:endParaRPr>
          </a:p>
          <a:p>
            <a:pPr defTabSz="933454">
              <a:buFontTx/>
              <a:buChar char="•"/>
            </a:pPr>
            <a:r>
              <a:rPr lang="en-US" sz="1000" b="1" dirty="0">
                <a:latin typeface="Arial" pitchFamily="34" charset="0"/>
              </a:rPr>
              <a:t>Disposable retired pay = gross retired pay </a:t>
            </a:r>
            <a:r>
              <a:rPr lang="en-US" sz="1000" b="1" u="sng" dirty="0">
                <a:latin typeface="Arial" pitchFamily="34" charset="0"/>
              </a:rPr>
              <a:t>less</a:t>
            </a:r>
            <a:r>
              <a:rPr lang="en-US" sz="1000" b="1" dirty="0">
                <a:latin typeface="Arial" pitchFamily="34" charset="0"/>
              </a:rPr>
              <a:t> amounts which:</a:t>
            </a:r>
            <a:br>
              <a:rPr lang="en-US" sz="1000" dirty="0">
                <a:latin typeface="Arial" pitchFamily="34" charset="0"/>
              </a:rPr>
            </a:br>
            <a:r>
              <a:rPr lang="en-US" sz="1000" dirty="0">
                <a:latin typeface="Arial" pitchFamily="34" charset="0"/>
              </a:rPr>
              <a:t>  -  the Soldier owes to the U.S. for previous overpayments of retired pay</a:t>
            </a:r>
            <a:br>
              <a:rPr lang="en-US" sz="1000" dirty="0">
                <a:latin typeface="Arial" pitchFamily="34" charset="0"/>
              </a:rPr>
            </a:br>
            <a:r>
              <a:rPr lang="en-US" sz="1000" dirty="0">
                <a:latin typeface="Arial" pitchFamily="34" charset="0"/>
              </a:rPr>
              <a:t>  -  the Soldier owes for recoupments required by law resulting from entitlement to retired pay </a:t>
            </a:r>
          </a:p>
          <a:p>
            <a:pPr defTabSz="933454">
              <a:spcBef>
                <a:spcPct val="0"/>
              </a:spcBef>
            </a:pPr>
            <a:r>
              <a:rPr lang="en-US" sz="1000" dirty="0">
                <a:latin typeface="Arial" pitchFamily="34" charset="0"/>
              </a:rPr>
              <a:t> -   are deducted for court martial fines</a:t>
            </a:r>
            <a:br>
              <a:rPr lang="en-US" sz="1000" dirty="0">
                <a:latin typeface="Arial" pitchFamily="34" charset="0"/>
              </a:rPr>
            </a:br>
            <a:r>
              <a:rPr lang="en-US" sz="1000" dirty="0">
                <a:latin typeface="Arial" pitchFamily="34" charset="0"/>
              </a:rPr>
              <a:t>  -  are waived to receive civil service or VA disability compensation</a:t>
            </a:r>
            <a:br>
              <a:rPr lang="en-US" sz="1000" dirty="0">
                <a:latin typeface="Arial" pitchFamily="34" charset="0"/>
              </a:rPr>
            </a:br>
            <a:r>
              <a:rPr lang="en-US" sz="1000" dirty="0">
                <a:latin typeface="Arial" pitchFamily="34" charset="0"/>
              </a:rPr>
              <a:t>  -  are based on disability (for court orders issued on or after 14 Nov 86)</a:t>
            </a:r>
            <a:br>
              <a:rPr lang="en-US" sz="1000" dirty="0">
                <a:latin typeface="Arial" pitchFamily="34" charset="0"/>
              </a:rPr>
            </a:br>
            <a:r>
              <a:rPr lang="en-US" sz="1000" dirty="0">
                <a:latin typeface="Arial" pitchFamily="34" charset="0"/>
              </a:rPr>
              <a:t>  -  are deducted because of an election under the Survivor Benefit Plan (SBP) to provide an annuity to a spouse or former spouse to whom payment of a portion of such Soldier’s retired pay is being made pursuant to a court order</a:t>
            </a:r>
            <a:br>
              <a:rPr lang="en-US" sz="1000" dirty="0">
                <a:latin typeface="Arial" pitchFamily="34" charset="0"/>
              </a:rPr>
            </a:br>
            <a:r>
              <a:rPr lang="en-US" sz="1000" dirty="0">
                <a:latin typeface="Arial" pitchFamily="34" charset="0"/>
              </a:rPr>
              <a:t>  -  are owed the U.S (for court orders issued before 3 Feb 91)</a:t>
            </a:r>
            <a:br>
              <a:rPr lang="en-US" sz="1000" dirty="0">
                <a:latin typeface="Arial" pitchFamily="34" charset="0"/>
              </a:rPr>
            </a:br>
            <a:r>
              <a:rPr lang="en-US" sz="1000" dirty="0">
                <a:latin typeface="Arial" pitchFamily="34" charset="0"/>
              </a:rPr>
              <a:t>  -  are withheld for federal and state taxes, consistent with the Soldier’s tax liability (for court orders issued before 3 Feb 91)</a:t>
            </a:r>
          </a:p>
          <a:p>
            <a:pPr defTabSz="933454">
              <a:spcBef>
                <a:spcPct val="0"/>
              </a:spcBef>
            </a:pPr>
            <a:endParaRPr lang="en-US" sz="1000" dirty="0">
              <a:latin typeface="Arial" pitchFamily="34" charset="0"/>
            </a:endParaRPr>
          </a:p>
          <a:p>
            <a:pPr defTabSz="933454">
              <a:buFontTx/>
              <a:buChar char="•"/>
            </a:pPr>
            <a:r>
              <a:rPr lang="en-US" sz="1000" dirty="0">
                <a:latin typeface="Arial" pitchFamily="34" charset="0"/>
              </a:rPr>
              <a:t>Although retired pay may be divided with a former spouse, DFAS will not send that pay directly to the former spouse unless a federal requirement is met – that the marriage overlapped at least 10 years of the Soldier’s service creditable for retired pay.  If the court awards a former spouse a portion of retired pay as property, but the 10-year overlap of marriage and service creditable for retired pay is not met, the Soldier is obligated to pay the former spouse through other means.</a:t>
            </a:r>
          </a:p>
        </p:txBody>
      </p:sp>
    </p:spTree>
    <p:extLst>
      <p:ext uri="{BB962C8B-B14F-4D97-AF65-F5344CB8AC3E}">
        <p14:creationId xmlns:p14="http://schemas.microsoft.com/office/powerpoint/2010/main" val="3885044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p:txBody>
          <a:bodyPr/>
          <a:lstStyle/>
          <a:p>
            <a:pPr defTabSz="938454">
              <a:defRPr/>
            </a:pPr>
            <a:fld id="{0188E208-F7A5-4750-A087-76F968AE9C9F}" type="slidenum">
              <a:rPr lang="en-US" smtClean="0"/>
              <a:pPr defTabSz="938454">
                <a:defRPr/>
              </a:pPr>
              <a:t>27</a:t>
            </a:fld>
            <a:endParaRPr lang="en-US"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317635" y="4470933"/>
            <a:ext cx="6689737" cy="4820796"/>
          </a:xfrm>
          <a:noFill/>
          <a:ln w="9525"/>
        </p:spPr>
        <p:txBody>
          <a:bodyPr/>
          <a:lstStyle/>
          <a:p>
            <a:pPr>
              <a:buFontTx/>
              <a:buChar char="•"/>
            </a:pPr>
            <a:r>
              <a:rPr lang="en-US" sz="1000" dirty="0">
                <a:latin typeface="Arial" pitchFamily="34" charset="0"/>
              </a:rPr>
              <a:t>Retired Soldiers are authorized six “discretionary” allotments and unlimited “non-discretionary” allotments. </a:t>
            </a:r>
          </a:p>
          <a:p>
            <a:pPr>
              <a:buFontTx/>
              <a:buChar char="•"/>
            </a:pPr>
            <a:r>
              <a:rPr lang="en-US" sz="1000" b="1" dirty="0">
                <a:latin typeface="Arial" pitchFamily="34" charset="0"/>
              </a:rPr>
              <a:t>Discretionary allotments</a:t>
            </a:r>
            <a:r>
              <a:rPr lang="en-US" sz="1000" dirty="0">
                <a:latin typeface="Arial" pitchFamily="34" charset="0"/>
              </a:rPr>
              <a:t> include, but are not limited to:  payment of premiums for health, auto, or life insurance; voluntary payments to a dependent, former spouse and relatives; deposits into a financial institution, mutual fund or investment firm; payment of an auto or personal loan, mortgage, rent, and consumer debts.  </a:t>
            </a:r>
          </a:p>
          <a:p>
            <a:pPr>
              <a:buFontTx/>
              <a:buChar char="•"/>
            </a:pPr>
            <a:r>
              <a:rPr lang="en-US" sz="1000" b="1" dirty="0">
                <a:latin typeface="Arial" pitchFamily="34" charset="0"/>
              </a:rPr>
              <a:t>Non-discretionary allotments</a:t>
            </a:r>
            <a:r>
              <a:rPr lang="en-US" sz="1000" dirty="0">
                <a:latin typeface="Arial" pitchFamily="34" charset="0"/>
              </a:rPr>
              <a:t> include, but are not limited to:  US Government Savings Bonds; payment of delinquent taxes; contributions or repayment of loans to AER; and any court-ordered garnishment.  </a:t>
            </a:r>
          </a:p>
          <a:p>
            <a:pPr>
              <a:buFontTx/>
              <a:buChar char="•"/>
            </a:pPr>
            <a:r>
              <a:rPr lang="en-US" sz="1000" dirty="0">
                <a:latin typeface="Arial" pitchFamily="34" charset="0"/>
              </a:rPr>
              <a:t>You can start, stop, or change an allotment by letter, or online via </a:t>
            </a:r>
            <a:r>
              <a:rPr lang="en-US" sz="1000" b="1" i="1" dirty="0">
                <a:latin typeface="Arial" pitchFamily="34" charset="0"/>
              </a:rPr>
              <a:t>myPay</a:t>
            </a:r>
            <a:r>
              <a:rPr lang="en-US" sz="1000" dirty="0">
                <a:latin typeface="Arial" pitchFamily="34" charset="0"/>
              </a:rPr>
              <a:t>, using your SSN and personal identification number (PIN). More information on </a:t>
            </a:r>
            <a:r>
              <a:rPr lang="en-US" sz="1000" b="1" i="1" dirty="0">
                <a:latin typeface="Arial" pitchFamily="34" charset="0"/>
              </a:rPr>
              <a:t>myPay</a:t>
            </a:r>
            <a:r>
              <a:rPr lang="en-US" sz="1000" dirty="0">
                <a:latin typeface="Arial" pitchFamily="34" charset="0"/>
              </a:rPr>
              <a:t> is available at -- </a:t>
            </a:r>
            <a:r>
              <a:rPr lang="en-US" sz="1000" b="1" u="sng" dirty="0">
                <a:latin typeface="Arial" pitchFamily="34" charset="0"/>
              </a:rPr>
              <a:t>https://myPay.dfas.mil</a:t>
            </a:r>
            <a:r>
              <a:rPr lang="en-US" sz="1000" dirty="0">
                <a:latin typeface="Arial" pitchFamily="34" charset="0"/>
              </a:rPr>
              <a:t>. Please see </a:t>
            </a:r>
            <a:r>
              <a:rPr lang="en-US" sz="1000" b="1" u="sng" dirty="0">
                <a:latin typeface="Arial" pitchFamily="34" charset="0"/>
              </a:rPr>
              <a:t>http://www.dfas.mil/retiredmilitary/manage/allotments.html</a:t>
            </a:r>
          </a:p>
          <a:p>
            <a:pPr>
              <a:buFontTx/>
              <a:buChar char="•"/>
            </a:pPr>
            <a:r>
              <a:rPr lang="en-US" sz="1000" dirty="0">
                <a:latin typeface="Arial" pitchFamily="34" charset="0"/>
              </a:rPr>
              <a:t>Allotment starts and stops are effective the first day of the month specified by the member, if the authorization reaches DFAS-CL 10 days before pay day.</a:t>
            </a:r>
          </a:p>
          <a:p>
            <a:pPr>
              <a:buFontTx/>
              <a:buChar char="•"/>
            </a:pPr>
            <a:r>
              <a:rPr lang="en-US" sz="1000" dirty="0">
                <a:latin typeface="Arial" pitchFamily="34" charset="0"/>
              </a:rPr>
              <a:t>An allotment may be started for Veterans Group Life Insurance (VGLI).</a:t>
            </a:r>
          </a:p>
          <a:p>
            <a:pPr>
              <a:buFontTx/>
              <a:buChar char="•"/>
            </a:pPr>
            <a:r>
              <a:rPr lang="en-US" sz="1000" dirty="0">
                <a:latin typeface="Arial" pitchFamily="34" charset="0"/>
              </a:rPr>
              <a:t>AER automatic contributions period runs from 1 June through 31 May annually.  </a:t>
            </a:r>
          </a:p>
          <a:p>
            <a:pPr>
              <a:buFontTx/>
              <a:buChar char="•"/>
            </a:pPr>
            <a:r>
              <a:rPr lang="en-US" sz="1000" dirty="0">
                <a:latin typeface="Arial" pitchFamily="34" charset="0"/>
              </a:rPr>
              <a:t>AER Contributions:  A Soldier who is making an AER contribution through payroll deduction from active duty pay may carry it over into retired pay without completing new paperwork.  However, DFAS will stop the payroll deduction at the end of May, and the Retired Soldier must re-start the allotment.  </a:t>
            </a:r>
          </a:p>
          <a:p>
            <a:pPr>
              <a:buFontTx/>
              <a:buChar char="•"/>
            </a:pPr>
            <a:r>
              <a:rPr lang="en-US" sz="1000" dirty="0">
                <a:latin typeface="Arial" pitchFamily="34" charset="0"/>
              </a:rPr>
              <a:t>AER loans:  AER loans, on the other hand, DO NOT continue into retirement.  Soldiers repaying AER loans through deductions from active duty pay must complete new paperwork to continue the loan repayment into retirement.</a:t>
            </a:r>
          </a:p>
          <a:p>
            <a:endParaRPr lang="en-US" sz="1000" dirty="0">
              <a:latin typeface="Arial" pitchFamily="34" charset="0"/>
            </a:endParaRPr>
          </a:p>
        </p:txBody>
      </p:sp>
    </p:spTree>
    <p:extLst>
      <p:ext uri="{BB962C8B-B14F-4D97-AF65-F5344CB8AC3E}">
        <p14:creationId xmlns:p14="http://schemas.microsoft.com/office/powerpoint/2010/main" val="1234660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endParaRPr>
          </a:p>
        </p:txBody>
      </p:sp>
      <p:sp>
        <p:nvSpPr>
          <p:cNvPr id="38916" name="Slide Number Placeholder 3"/>
          <p:cNvSpPr txBox="1">
            <a:spLocks noGrp="1"/>
          </p:cNvSpPr>
          <p:nvPr/>
        </p:nvSpPr>
        <p:spPr bwMode="auto">
          <a:xfrm>
            <a:off x="3881438" y="8778875"/>
            <a:ext cx="2974975" cy="460375"/>
          </a:xfrm>
          <a:prstGeom prst="rect">
            <a:avLst/>
          </a:prstGeom>
          <a:noFill/>
          <a:ln w="9525">
            <a:noFill/>
            <a:miter lim="800000"/>
            <a:headEnd/>
            <a:tailEnd/>
          </a:ln>
        </p:spPr>
        <p:txBody>
          <a:bodyPr lIns="90578" tIns="45286" rIns="90578" bIns="45286" anchor="b"/>
          <a:lstStyle/>
          <a:p>
            <a:pPr algn="r" defTabSz="905286" eaLnBrk="1" fontAlgn="auto" hangingPunct="1">
              <a:spcBef>
                <a:spcPts val="0"/>
              </a:spcBef>
              <a:spcAft>
                <a:spcPts val="0"/>
              </a:spcAft>
              <a:defRPr/>
            </a:pPr>
            <a:fld id="{240EA1AA-D974-4C1D-AD81-D5D066DD916C}" type="slidenum">
              <a:rPr lang="en-US" sz="1200">
                <a:solidFill>
                  <a:prstClr val="black"/>
                </a:solidFill>
                <a:latin typeface="Calibri"/>
                <a:cs typeface="+mn-cs"/>
              </a:rPr>
              <a:pPr algn="r" defTabSz="905286" eaLnBrk="1" fontAlgn="auto" hangingPunct="1">
                <a:spcBef>
                  <a:spcPts val="0"/>
                </a:spcBef>
                <a:spcAft>
                  <a:spcPts val="0"/>
                </a:spcAft>
                <a:defRPr/>
              </a:pPr>
              <a:t>28</a:t>
            </a:fld>
            <a:endParaRPr lang="en-US" sz="1200" dirty="0">
              <a:solidFill>
                <a:prstClr val="black"/>
              </a:solidFill>
              <a:latin typeface="Calibri"/>
              <a:cs typeface="+mn-cs"/>
            </a:endParaRPr>
          </a:p>
        </p:txBody>
      </p:sp>
    </p:spTree>
    <p:extLst>
      <p:ext uri="{BB962C8B-B14F-4D97-AF65-F5344CB8AC3E}">
        <p14:creationId xmlns:p14="http://schemas.microsoft.com/office/powerpoint/2010/main" val="4286026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13AE2-D634-497F-8AEE-F136ED92B7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941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p:spPr>
        <p:txBody>
          <a:bodyPr/>
          <a:lstStyle/>
          <a:p>
            <a:pPr>
              <a:buFontTx/>
              <a:buChar char="•"/>
            </a:pPr>
            <a:r>
              <a:rPr lang="en-US" dirty="0">
                <a:latin typeface="Arial" pitchFamily="34" charset="0"/>
              </a:rPr>
              <a:t>  AER is a private nonprofit organization incorporated in 1942 by the Secretary of War and the Army Chief of Staff. </a:t>
            </a:r>
          </a:p>
          <a:p>
            <a:pPr>
              <a:buFontTx/>
              <a:buChar char="•"/>
            </a:pPr>
            <a:r>
              <a:rPr lang="en-US" dirty="0">
                <a:latin typeface="Arial" pitchFamily="34" charset="0"/>
              </a:rPr>
              <a:t>  Assistance includes no-interest loans and grants for emergency travel, rent, utilities, dental, auto repairs, cranial helmets, furniture and more</a:t>
            </a:r>
          </a:p>
          <a:p>
            <a:pPr>
              <a:buFontTx/>
              <a:buChar char="•"/>
            </a:pPr>
            <a:r>
              <a:rPr lang="en-US" dirty="0">
                <a:latin typeface="Arial" pitchFamily="34" charset="0"/>
              </a:rPr>
              <a:t>  AER provides scholarships for spouses and children.  Awarded based on need, </a:t>
            </a:r>
            <a:r>
              <a:rPr lang="en-US" b="1" dirty="0">
                <a:latin typeface="Arial" pitchFamily="34" charset="0"/>
              </a:rPr>
              <a:t>or</a:t>
            </a:r>
            <a:r>
              <a:rPr lang="en-US" dirty="0">
                <a:latin typeface="Arial" pitchFamily="34" charset="0"/>
              </a:rPr>
              <a:t> academics </a:t>
            </a:r>
            <a:r>
              <a:rPr lang="en-US" b="1" dirty="0">
                <a:latin typeface="Arial" pitchFamily="34" charset="0"/>
              </a:rPr>
              <a:t>or</a:t>
            </a:r>
            <a:r>
              <a:rPr lang="en-US" dirty="0">
                <a:latin typeface="Arial" pitchFamily="34" charset="0"/>
              </a:rPr>
              <a:t> demonstrated leadership.</a:t>
            </a:r>
          </a:p>
        </p:txBody>
      </p:sp>
      <p:sp>
        <p:nvSpPr>
          <p:cNvPr id="92164" name="Slide Number Placeholder 3"/>
          <p:cNvSpPr>
            <a:spLocks noGrp="1"/>
          </p:cNvSpPr>
          <p:nvPr>
            <p:ph type="sldNum" sz="quarter" idx="5"/>
          </p:nvPr>
        </p:nvSpPr>
        <p:spPr/>
        <p:txBody>
          <a:bodyPr/>
          <a:lstStyle/>
          <a:p>
            <a:pPr defTabSz="938454">
              <a:defRPr/>
            </a:pPr>
            <a:fld id="{E2FA9736-60A4-4620-A9DC-3F558ECBE59D}" type="slidenum">
              <a:rPr lang="en-US" smtClean="0"/>
              <a:pPr defTabSz="938454">
                <a:defRPr/>
              </a:pPr>
              <a:t>30</a:t>
            </a:fld>
            <a:endParaRPr lang="en-US" dirty="0"/>
          </a:p>
        </p:txBody>
      </p:sp>
    </p:spTree>
    <p:extLst>
      <p:ext uri="{BB962C8B-B14F-4D97-AF65-F5344CB8AC3E}">
        <p14:creationId xmlns:p14="http://schemas.microsoft.com/office/powerpoint/2010/main" val="1856797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p:txBody>
          <a:bodyPr/>
          <a:lstStyle/>
          <a:p>
            <a:pPr defTabSz="938454">
              <a:defRPr/>
            </a:pPr>
            <a:fld id="{2A76F187-2D14-49C4-9662-93EE6CEA5CA4}" type="slidenum">
              <a:rPr lang="en-US" smtClean="0"/>
              <a:pPr defTabSz="938454">
                <a:defRPr/>
              </a:pPr>
              <a:t>31</a:t>
            </a:fld>
            <a:endParaRPr lang="en-US" dirty="0"/>
          </a:p>
        </p:txBody>
      </p:sp>
      <p:sp>
        <p:nvSpPr>
          <p:cNvPr id="102403" name="Rectangle 2"/>
          <p:cNvSpPr>
            <a:spLocks noGrp="1" noRot="1" noChangeAspect="1" noChangeArrowheads="1" noTextEdit="1"/>
          </p:cNvSpPr>
          <p:nvPr>
            <p:ph type="sldImg"/>
          </p:nvPr>
        </p:nvSpPr>
        <p:spPr>
          <a:xfrm>
            <a:off x="1230313" y="704850"/>
            <a:ext cx="4706937" cy="3530600"/>
          </a:xfrm>
          <a:ln/>
        </p:spPr>
      </p:sp>
      <p:sp>
        <p:nvSpPr>
          <p:cNvPr id="102404" name="Rectangle 3"/>
          <p:cNvSpPr>
            <a:spLocks noGrp="1" noChangeArrowheads="1"/>
          </p:cNvSpPr>
          <p:nvPr>
            <p:ph type="body" idx="1"/>
          </p:nvPr>
        </p:nvSpPr>
        <p:spPr>
          <a:xfrm>
            <a:off x="281986" y="4470935"/>
            <a:ext cx="6645983" cy="4980413"/>
          </a:xfrm>
          <a:noFill/>
          <a:ln w="9525"/>
        </p:spPr>
        <p:txBody>
          <a:bodyPr/>
          <a:lstStyle/>
          <a:p>
            <a:pPr marL="697668" lvl="1" indent="-230943">
              <a:buFontTx/>
              <a:buChar char="•"/>
            </a:pPr>
            <a:r>
              <a:rPr lang="en-US" sz="1000" dirty="0">
                <a:latin typeface="Arial" pitchFamily="34" charset="0"/>
              </a:rPr>
              <a:t>AR 600-8-10, Leaves and Passes, governs leave.</a:t>
            </a:r>
          </a:p>
          <a:p>
            <a:pPr marL="697668" lvl="1" indent="-230943">
              <a:buFontTx/>
              <a:buChar char="•"/>
            </a:pPr>
            <a:r>
              <a:rPr lang="en-US" sz="1000" dirty="0">
                <a:latin typeface="Arial" pitchFamily="34" charset="0"/>
              </a:rPr>
              <a:t>Please contact installation Finance Office for further information. </a:t>
            </a:r>
          </a:p>
        </p:txBody>
      </p:sp>
    </p:spTree>
    <p:extLst>
      <p:ext uri="{BB962C8B-B14F-4D97-AF65-F5344CB8AC3E}">
        <p14:creationId xmlns:p14="http://schemas.microsoft.com/office/powerpoint/2010/main" val="323749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p:txBody>
          <a:bodyPr/>
          <a:lstStyle/>
          <a:p>
            <a:pPr defTabSz="938454">
              <a:defRPr/>
            </a:pPr>
            <a:fld id="{A0587095-0226-47AA-9673-4273FE838CD1}" type="slidenum">
              <a:rPr lang="en-US" smtClean="0"/>
              <a:pPr defTabSz="938454">
                <a:defRPr/>
              </a:pPr>
              <a:t>3</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5" y="4229088"/>
            <a:ext cx="6926342" cy="4980413"/>
          </a:xfrm>
          <a:noFill/>
          <a:ln w="9525"/>
        </p:spPr>
        <p:txBody>
          <a:bodyPr/>
          <a:lstStyle/>
          <a:p>
            <a:pPr lvl="1">
              <a:lnSpc>
                <a:spcPct val="90000"/>
              </a:lnSpc>
              <a:buFontTx/>
              <a:buChar char="•"/>
            </a:pPr>
            <a:endParaRPr lang="en-US" sz="1000" dirty="0">
              <a:latin typeface="Arial" pitchFamily="34" charset="0"/>
            </a:endParaRPr>
          </a:p>
        </p:txBody>
      </p:sp>
    </p:spTree>
    <p:extLst>
      <p:ext uri="{BB962C8B-B14F-4D97-AF65-F5344CB8AC3E}">
        <p14:creationId xmlns:p14="http://schemas.microsoft.com/office/powerpoint/2010/main" val="4263501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31"/>
          <p:cNvSpPr>
            <a:spLocks noGrp="1" noChangeArrowheads="1"/>
          </p:cNvSpPr>
          <p:nvPr>
            <p:ph type="sldNum" sz="quarter" idx="5"/>
          </p:nvPr>
        </p:nvSpPr>
        <p:spPr/>
        <p:txBody>
          <a:bodyPr/>
          <a:lstStyle/>
          <a:p>
            <a:pPr defTabSz="938454">
              <a:defRPr/>
            </a:pPr>
            <a:fld id="{823BC08E-07D2-4BCC-8F58-CA7DD9D72CCB}" type="slidenum">
              <a:rPr lang="en-US" smtClean="0"/>
              <a:pPr defTabSz="938454">
                <a:defRPr/>
              </a:pPr>
              <a:t>32</a:t>
            </a:fld>
            <a:endParaRPr lang="en-US" dirty="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4" y="4295192"/>
            <a:ext cx="7166187" cy="5156156"/>
          </a:xfrm>
          <a:noFill/>
          <a:ln w="9525"/>
        </p:spPr>
        <p:txBody>
          <a:bodyPr/>
          <a:lstStyle/>
          <a:p>
            <a:pPr defTabSz="933454">
              <a:buFontTx/>
              <a:buChar char="•"/>
            </a:pPr>
            <a:r>
              <a:rPr lang="en-US" sz="1000" dirty="0">
                <a:latin typeface="Arial" pitchFamily="34" charset="0"/>
              </a:rPr>
              <a:t>Ref:  AR 600-8-10, Personnel Absences, Leaves and Passes.</a:t>
            </a:r>
          </a:p>
          <a:p>
            <a:pPr defTabSz="933454">
              <a:buFontTx/>
              <a:buChar char="•"/>
            </a:pPr>
            <a:r>
              <a:rPr lang="en-US" sz="1000" dirty="0">
                <a:latin typeface="Arial" pitchFamily="34" charset="0"/>
              </a:rPr>
              <a:t>Retiring Soldiers, </a:t>
            </a:r>
            <a:r>
              <a:rPr lang="en-US" sz="1000" u="sng" dirty="0">
                <a:latin typeface="Arial" pitchFamily="34" charset="0"/>
              </a:rPr>
              <a:t>with their commander’s permission</a:t>
            </a:r>
            <a:r>
              <a:rPr lang="en-US" sz="1000" dirty="0">
                <a:latin typeface="Arial" pitchFamily="34" charset="0"/>
              </a:rPr>
              <a:t>, may take an additional 20 (or 30) days leave to house or job hunt in conjunction with their retirement.  This leave is called Administrative Absence and is a non-chargeable, optional absence.</a:t>
            </a:r>
          </a:p>
          <a:p>
            <a:pPr defTabSz="933454">
              <a:buFontTx/>
              <a:buChar char="•"/>
            </a:pPr>
            <a:r>
              <a:rPr lang="en-US" sz="1000" dirty="0">
                <a:latin typeface="Arial" pitchFamily="34" charset="0"/>
              </a:rPr>
              <a:t>Soldiers must apply for it at their MILPO using DA Form 31. It is in addition to any accrued regular leave.</a:t>
            </a:r>
          </a:p>
          <a:p>
            <a:pPr defTabSz="933454">
              <a:buFontTx/>
              <a:buChar char="•"/>
            </a:pPr>
            <a:r>
              <a:rPr lang="en-US" sz="1000" dirty="0">
                <a:latin typeface="Arial" pitchFamily="34" charset="0"/>
              </a:rPr>
              <a:t>Commanders in the field retain the flexibility to reduce the number of Administrative Absence/terminal leave days where readiness and mission accomplishment would be impaired.</a:t>
            </a:r>
          </a:p>
          <a:p>
            <a:pPr defTabSz="933454">
              <a:buFontTx/>
              <a:buChar char="•"/>
            </a:pPr>
            <a:r>
              <a:rPr lang="en-US" sz="1000" dirty="0">
                <a:latin typeface="Arial" pitchFamily="34" charset="0"/>
              </a:rPr>
              <a:t>Under exceptional circumstances, commanders may grant 10 additional days of Administrative Absence to OCONUS-based Soldiers who will transition and reside in the </a:t>
            </a:r>
            <a:r>
              <a:rPr lang="en-US" sz="1000" b="1" i="1" dirty="0">
                <a:latin typeface="Arial" pitchFamily="34" charset="0"/>
              </a:rPr>
              <a:t>same</a:t>
            </a:r>
            <a:r>
              <a:rPr lang="en-US" sz="1000" dirty="0">
                <a:latin typeface="Arial" pitchFamily="34" charset="0"/>
              </a:rPr>
              <a:t> OCONUS location, giving them a total of 30 days Administrative Absence .</a:t>
            </a:r>
          </a:p>
          <a:p>
            <a:pPr defTabSz="933454">
              <a:buFontTx/>
              <a:buChar char="•"/>
            </a:pPr>
            <a:r>
              <a:rPr lang="en-US" sz="1000" dirty="0">
                <a:latin typeface="Arial" pitchFamily="34" charset="0"/>
              </a:rPr>
              <a:t>You may not begin employment while in Administrative Absence status.</a:t>
            </a:r>
          </a:p>
          <a:p>
            <a:pPr defTabSz="933454">
              <a:buFontTx/>
              <a:buChar char="•"/>
            </a:pPr>
            <a:r>
              <a:rPr lang="en-US" sz="1000" dirty="0">
                <a:latin typeface="Arial" pitchFamily="34" charset="0"/>
              </a:rPr>
              <a:t>Administrative Absence may be used in increments or in one continuous period, as follows: </a:t>
            </a:r>
          </a:p>
          <a:p>
            <a:pPr marL="466726" lvl="1" defTabSz="933454">
              <a:buFontTx/>
              <a:buChar char="•"/>
            </a:pPr>
            <a:r>
              <a:rPr lang="en-US" sz="1000" dirty="0">
                <a:latin typeface="Arial" pitchFamily="34" charset="0"/>
              </a:rPr>
              <a:t>Once Soldiers depart their duty station or station of choice, they may not take Administrative Absence in increments.</a:t>
            </a:r>
          </a:p>
          <a:p>
            <a:pPr marL="466726" lvl="1" defTabSz="933454">
              <a:buFontTx/>
              <a:buChar char="•"/>
            </a:pPr>
            <a:r>
              <a:rPr lang="en-US" sz="1000" dirty="0">
                <a:latin typeface="Arial" pitchFamily="34" charset="0"/>
              </a:rPr>
              <a:t>If used in increments, there must be at least one duty day between the last increment and the start of terminal leave. For example, a Soldier eligible for 20 days of Administrative Absence is retiring 1 Jul.  The Soldier had previously used Administrative Absence in increments totaling 15 days.  The Soldier is taking 7 days of terminal leave, so the Soldier’s last duty day is 23 Jun.  The last day of Administrative Absence must end no later than 22 Jun so the Soldier has one duty day (23 Jun) before starting terminal leave. </a:t>
            </a:r>
          </a:p>
          <a:p>
            <a:pPr marL="466726" lvl="1" defTabSz="933454">
              <a:buFontTx/>
              <a:buChar char="•"/>
            </a:pPr>
            <a:r>
              <a:rPr lang="en-US" sz="1000" dirty="0">
                <a:latin typeface="Arial" pitchFamily="34" charset="0"/>
              </a:rPr>
              <a:t>Administrative Absence taken in increments begins at 0100 on the first Administrative Absence day and ends at 2400 on the last Administrative Absence day. Therefore, a Soldier taking 5 days Administrative Absence  from Mon through Fri would depart on Administrative Absence Mon morning at 0100 and return on or before 2400 Fri. Administrative Absence begins and ends on post, at the duty location, or at the location where the Soldier regularly commutes to and from work.  </a:t>
            </a:r>
          </a:p>
          <a:p>
            <a:pPr marL="466726" lvl="1" defTabSz="933454">
              <a:buFontTx/>
              <a:buChar char="•"/>
            </a:pPr>
            <a:r>
              <a:rPr lang="en-US" sz="1000" dirty="0">
                <a:latin typeface="Arial" pitchFamily="34" charset="0"/>
              </a:rPr>
              <a:t>If Administrative Absence is used in one period in conjunction with terminal leave, there does not need to be a duty day between the last day of Administrative Absence and first day of terminal leave.  For example, a Soldier retiring 1 Jul is taking 7 days of terminal leave.  The Soldier’s last duty day would be 23 Jun.  If the Soldier takes 20 days of Administrative Absence in conjunction with the terminal leave, the Soldier’s last duty day would be 3 Jun. </a:t>
            </a:r>
          </a:p>
          <a:p>
            <a:pPr defTabSz="933454">
              <a:buFontTx/>
              <a:buChar char="•"/>
            </a:pPr>
            <a:r>
              <a:rPr lang="en-US" sz="1000" dirty="0">
                <a:latin typeface="Arial" pitchFamily="34" charset="0"/>
              </a:rPr>
              <a:t>A spouse MAY travel space-available, unaccompanied, at the same priority as those on ordinary leave, within CONUS on a Administrative Absence house-hunting trip.</a:t>
            </a:r>
          </a:p>
          <a:p>
            <a:pPr defTabSz="933454">
              <a:buFontTx/>
              <a:buChar char="•"/>
            </a:pPr>
            <a:r>
              <a:rPr lang="en-US" sz="1000" dirty="0">
                <a:latin typeface="Arial" pitchFamily="34" charset="0"/>
              </a:rPr>
              <a:t>Soldiers must sign off Administrative Absence and sign onto ordinary leave (terminal leave) to begin working.</a:t>
            </a:r>
          </a:p>
          <a:p>
            <a:pPr defTabSz="933454">
              <a:buFontTx/>
              <a:buChar char="•"/>
            </a:pPr>
            <a:r>
              <a:rPr lang="en-US" sz="1000" dirty="0">
                <a:latin typeface="Arial" pitchFamily="34" charset="0"/>
              </a:rPr>
              <a:t>For additional information and application form for the Career</a:t>
            </a:r>
            <a:r>
              <a:rPr lang="en-US" sz="1000" baseline="0" dirty="0">
                <a:latin typeface="Arial" pitchFamily="34" charset="0"/>
              </a:rPr>
              <a:t> Skills Program, refer to </a:t>
            </a:r>
            <a:r>
              <a:rPr lang="en-US" sz="1000" b="1" baseline="0" dirty="0">
                <a:latin typeface="Arial" pitchFamily="34" charset="0"/>
              </a:rPr>
              <a:t>https://home.army.mil/imcom/index.php/customers/career-skills-program  </a:t>
            </a:r>
            <a:endParaRPr lang="en-US" sz="1000" b="1" dirty="0">
              <a:latin typeface="Arial" pitchFamily="34" charset="0"/>
            </a:endParaRPr>
          </a:p>
        </p:txBody>
      </p:sp>
    </p:spTree>
    <p:extLst>
      <p:ext uri="{BB962C8B-B14F-4D97-AF65-F5344CB8AC3E}">
        <p14:creationId xmlns:p14="http://schemas.microsoft.com/office/powerpoint/2010/main" val="2380994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70D4F-4A5A-4CFE-AE62-CD55F2976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p:spPr>
        <p:txBody>
          <a:bodyPr/>
          <a:lstStyle/>
          <a:p>
            <a:pPr>
              <a:buFontTx/>
              <a:buChar char="•"/>
            </a:pPr>
            <a:r>
              <a:rPr lang="en-US" sz="1000" dirty="0"/>
              <a:t>Army policy requires that you obtain a retirement physical in order to document disabilities that might exist at the time of your retirement. The results of this physical will also facilitate your application for VA disability compensation for injuries or illnesses incurred in or aggravated by Military service. (NOTE:  This VA process is recommended for all retiring Soldiers).  </a:t>
            </a:r>
          </a:p>
          <a:p>
            <a:pPr>
              <a:buFontTx/>
              <a:buChar char="•"/>
            </a:pPr>
            <a:r>
              <a:rPr lang="en-US" sz="1000" dirty="0"/>
              <a:t>Per existing Service/VA agreements, there are (as of 1 Jan 06) more than 40 locations that offer a combined Service/VA retirement physical, as part of the goal of offering a more seamless transition.</a:t>
            </a:r>
          </a:p>
          <a:p>
            <a:pPr>
              <a:buFontTx/>
              <a:buChar char="•"/>
            </a:pPr>
            <a:r>
              <a:rPr lang="en-US" sz="1000" dirty="0"/>
              <a:t>Although you may still be examined by both Army and VA doctors in conjunction with your retirement and subsequent application for VA disability compensation, the goal is to have Soldiers receive only one physical serving both purposes.  We can report that this is being done in a large majority of sites.  It will be performed one of three ways:</a:t>
            </a:r>
          </a:p>
          <a:p>
            <a:pPr lvl="1">
              <a:buFontTx/>
              <a:buChar char="•"/>
            </a:pPr>
            <a:r>
              <a:rPr lang="en-US" sz="1000" dirty="0"/>
              <a:t>By an Army doctor in an Army facility using VA protocol</a:t>
            </a:r>
          </a:p>
          <a:p>
            <a:pPr lvl="1">
              <a:buFontTx/>
              <a:buChar char="•"/>
            </a:pPr>
            <a:r>
              <a:rPr lang="en-US" sz="1000" dirty="0"/>
              <a:t>By a VA doctor in an Army facility</a:t>
            </a:r>
          </a:p>
          <a:p>
            <a:pPr lvl="1">
              <a:buFontTx/>
              <a:buChar char="•"/>
            </a:pPr>
            <a:r>
              <a:rPr lang="en-US" sz="1000" dirty="0"/>
              <a:t>By a VA doctor in a VA facility</a:t>
            </a:r>
          </a:p>
          <a:p>
            <a:pPr>
              <a:buFontTx/>
              <a:buChar char="•"/>
            </a:pPr>
            <a:r>
              <a:rPr lang="en-US" sz="1000" dirty="0"/>
              <a:t>You must obtain the physical no more than 4 months, but no less than 1 month, before your retirement date or the date you will start terminal leave/Transition Administrative Absence.  This will ensure that the results of the physical have time to be placed in your medical record before it is sent to the VA in support of your application for service-connected disability compensation (further discussed in an upcoming slide). </a:t>
            </a:r>
          </a:p>
          <a:p>
            <a:pPr>
              <a:buFontTx/>
              <a:buChar char="•"/>
            </a:pPr>
            <a:r>
              <a:rPr lang="en-US" sz="1000" b="1" dirty="0"/>
              <a:t>https://www.va.gov/disability/how-to-file-claim/when-to-file/pre-discharge-claim/#ways-to-file</a:t>
            </a:r>
          </a:p>
        </p:txBody>
      </p:sp>
      <p:sp>
        <p:nvSpPr>
          <p:cNvPr id="56325" name="Footer Placeholder 4"/>
          <p:cNvSpPr>
            <a:spLocks noGrp="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938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46170D4F-4A5A-4CFE-AE62-CD55F2976DD8}" type="slidenum">
              <a:rPr lang="en-US" smtClean="0"/>
              <a:pPr/>
              <a:t>34</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p:spPr>
        <p:txBody>
          <a:bodyPr>
            <a:normAutofit fontScale="92500" lnSpcReduction="20000"/>
          </a:bodyPr>
          <a:lstStyle/>
          <a:p>
            <a:pPr lvl="0">
              <a:buFontTx/>
              <a:buNone/>
            </a:pPr>
            <a:r>
              <a:rPr lang="en-US" sz="1000" b="1" dirty="0"/>
              <a:t>VA Retirement Physical clinic locator: https://www.va.gov/directory/guide/division.asp?dnum=3</a:t>
            </a:r>
          </a:p>
          <a:p>
            <a:pPr lvl="0">
              <a:buFontTx/>
              <a:buNone/>
            </a:pPr>
            <a:r>
              <a:rPr lang="en-US" sz="1000" b="1" dirty="0"/>
              <a:t>Military hospital or clinic locator: https://www.tricare.mil/MTF </a:t>
            </a:r>
          </a:p>
          <a:p>
            <a:pPr lvl="0">
              <a:buFontTx/>
              <a:buNone/>
            </a:pPr>
            <a:endParaRPr lang="en-US" sz="1000" b="1" dirty="0"/>
          </a:p>
          <a:p>
            <a:pPr lvl="0">
              <a:buFontTx/>
              <a:buNone/>
            </a:pPr>
            <a:r>
              <a:rPr lang="en-US" sz="1000" b="1" dirty="0"/>
              <a:t>Excerpt from DA Pam 40-502, paragraphs 6-7(b), (d), (e), (l) and (m) regarding the Separation History and Physical Exam (SHPE) as follows:</a:t>
            </a:r>
          </a:p>
          <a:p>
            <a:pPr lvl="0">
              <a:buFontTx/>
              <a:buNone/>
            </a:pPr>
            <a:endParaRPr lang="en-US" sz="1000" b="1" dirty="0"/>
          </a:p>
          <a:p>
            <a:pPr lvl="0">
              <a:buFontTx/>
              <a:buNone/>
            </a:pPr>
            <a:r>
              <a:rPr lang="en-US" sz="1000" b="1" dirty="0"/>
              <a:t>b. The SHPE program has specific timeline requirements outlined in the SHPE user guide to ensure that the required SHPE exam is complete and validated by 30 days from separation. The requirement for a physical exam within 12 months of separation is fixed; other interval timelines may be adjusted for terminal leave as allowed by DOD and VA policy.   </a:t>
            </a:r>
          </a:p>
          <a:p>
            <a:pPr lvl="0">
              <a:buFontTx/>
              <a:buNone/>
            </a:pPr>
            <a:r>
              <a:rPr lang="en-US" sz="1000" b="1" dirty="0"/>
              <a:t>d. When the Soldier is filing a service-connected disability claim, complete the physical examination through the VA, when possible, prior to separation. The VA refers to SHPEs as Separation Health Assessments.</a:t>
            </a:r>
          </a:p>
          <a:p>
            <a:pPr lvl="0">
              <a:buFontTx/>
              <a:buNone/>
            </a:pPr>
            <a:r>
              <a:rPr lang="en-US" sz="1000" b="1" dirty="0"/>
              <a:t>e. The Soldier completes the DD Form 2807–1 and DD Form 2808 in the medical readiness system of record. If the physical is over 6 months (180 days) from retirement and needs to be updated, the DD Form 2697 (Report of Medical Assessment) will also be completed in the medical readiness system of record. The Soldiers who are filing a VA claim will need to adhere to VA policies and procedures, ensure their claim is initiated and their medical records are available to the VA to support their SHPE and any additional exams. The VA will complete the SHPE for Soldiers between 180–90 days from separation.</a:t>
            </a:r>
          </a:p>
          <a:p>
            <a:pPr lvl="0">
              <a:buFontTx/>
              <a:buNone/>
            </a:pPr>
            <a:r>
              <a:rPr lang="en-US" sz="1000" b="1" dirty="0"/>
              <a:t>l. In accordance with 10 USC 1145(a)(5), the SHPE occurs immediately before the scheduled separation. With the consent of the Soldier and concurrence of the unit commander, the requirement may be met in any of the ways shown below. No more than 30 days prior to separation, there must be an administrative review and validation of the qualifying SHPE by completing block 85 on the DD Form 2808. When the Soldier has terminal leave, the final out-processing date may be used in lieu of the date of separation from active duty for the timeline requirements (other than the 12-month period). </a:t>
            </a:r>
          </a:p>
          <a:p>
            <a:pPr lvl="0">
              <a:buFontTx/>
              <a:buNone/>
            </a:pPr>
            <a:r>
              <a:rPr lang="en-US" sz="1000" b="1" dirty="0"/>
              <a:t>(1) A SHPE up to 30 days prior to the date of separation from active duty requires no further documentation. </a:t>
            </a:r>
          </a:p>
          <a:p>
            <a:pPr lvl="0">
              <a:buFontTx/>
              <a:buNone/>
            </a:pPr>
            <a:r>
              <a:rPr lang="en-US" sz="1000" b="1" dirty="0"/>
              <a:t>(2) A SHPE up to 90 days prior to the date of separation from active duty must be validated as current not more than 30 days prior to the date of separation. Such validation is an administrative requirement and does not require a separate entry into the STR, though an entry may be made if necessary for tracking purposes. </a:t>
            </a:r>
          </a:p>
          <a:p>
            <a:pPr lvl="0">
              <a:buFontTx/>
              <a:buNone/>
            </a:pPr>
            <a:r>
              <a:rPr lang="en-US" sz="1000" b="1" dirty="0"/>
              <a:t>(3) When conducted by the VA, a separation exam up to 180 days prior to the date of separation from active duty is acceptable. In accordance with DODI 6040.46, a DOD official must review the VA performed exam and make an entry into the STR. The presence of this entry must be administratively validated as current no more than 30 days prior to the date of separation from active duty. </a:t>
            </a:r>
          </a:p>
          <a:p>
            <a:pPr lvl="0">
              <a:buFontTx/>
              <a:buNone/>
            </a:pPr>
            <a:r>
              <a:rPr lang="en-US" sz="1000" b="1" dirty="0"/>
              <a:t>(4) A DOD physical exam performed between 90 days and 12 months prior to separation from active duty if it meets the SHPE minimum standards and is updated with a new medical assessment no more than 30 days prior to separation from active duty and documented in the STR. </a:t>
            </a:r>
          </a:p>
          <a:p>
            <a:pPr lvl="0">
              <a:buFontTx/>
              <a:buNone/>
            </a:pPr>
            <a:r>
              <a:rPr lang="en-US" sz="1000" b="1" dirty="0"/>
              <a:t>m. When accomplished incident to retirement, discharge, or REFRAD, medical examinations, including the SHPE and annual PHA, are valid for a period of 12 months from the date of examination or assessment.</a:t>
            </a:r>
          </a:p>
          <a:p>
            <a:pPr lvl="0">
              <a:buFontTx/>
              <a:buNone/>
            </a:pPr>
            <a:endParaRPr lang="en-US" sz="1000" b="1" dirty="0"/>
          </a:p>
          <a:p>
            <a:pPr lvl="0">
              <a:buFontTx/>
              <a:buNone/>
            </a:pPr>
            <a:endParaRPr lang="en-US" sz="1000" b="1" dirty="0"/>
          </a:p>
        </p:txBody>
      </p:sp>
      <p:sp>
        <p:nvSpPr>
          <p:cNvPr id="56325" name="Footer Placeholder 4"/>
          <p:cNvSpPr>
            <a:spLocks noGrp="1"/>
          </p:cNvSpPr>
          <p:nvPr>
            <p:ph type="ftr" sz="quarter" idx="4"/>
          </p:nvPr>
        </p:nvSpPr>
        <p:spPr>
          <a:noFill/>
        </p:spPr>
        <p:txBody>
          <a:bodyPr/>
          <a:lstStyle/>
          <a:p>
            <a:endParaRPr lang="en-US" dirty="0"/>
          </a:p>
        </p:txBody>
      </p:sp>
    </p:spTree>
    <p:extLst>
      <p:ext uri="{BB962C8B-B14F-4D97-AF65-F5344CB8AC3E}">
        <p14:creationId xmlns:p14="http://schemas.microsoft.com/office/powerpoint/2010/main" val="179155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46170D4F-4A5A-4CFE-AE62-CD55F2976DD8}" type="slidenum">
              <a:rPr lang="en-US" smtClean="0"/>
              <a:pPr/>
              <a:t>35</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p:spPr>
        <p:txBody>
          <a:bodyPr>
            <a:normAutofit fontScale="92500" lnSpcReduction="20000"/>
          </a:bodyPr>
          <a:lstStyle/>
          <a:p>
            <a:pPr lvl="0">
              <a:buFontTx/>
              <a:buNone/>
            </a:pPr>
            <a:r>
              <a:rPr lang="en-US" sz="1000" b="1" dirty="0"/>
              <a:t>VA Retirement Physical clinic locator: https://www.va.gov/directory/guide/division.asp?dnum=3</a:t>
            </a:r>
          </a:p>
          <a:p>
            <a:pPr lvl="0">
              <a:buFontTx/>
              <a:buNone/>
            </a:pPr>
            <a:r>
              <a:rPr lang="en-US" sz="1000" b="1" dirty="0"/>
              <a:t>Military hospital or clinic locator: https://www.tricare.mil/MTF </a:t>
            </a:r>
          </a:p>
          <a:p>
            <a:pPr lvl="0">
              <a:buFontTx/>
              <a:buNone/>
            </a:pPr>
            <a:endParaRPr lang="en-US" sz="1000" b="1" dirty="0"/>
          </a:p>
          <a:p>
            <a:pPr lvl="0">
              <a:buFontTx/>
              <a:buNone/>
            </a:pPr>
            <a:r>
              <a:rPr lang="en-US" sz="1000" b="1" dirty="0"/>
              <a:t>Excerpt from DA Pam 40-502, paragraphs 6-7(b), (d), (e), (l) and (m) regarding the Separation History and Physical Exam (SHPE) as follows:</a:t>
            </a:r>
          </a:p>
          <a:p>
            <a:pPr lvl="0">
              <a:buFontTx/>
              <a:buNone/>
            </a:pPr>
            <a:endParaRPr lang="en-US" sz="1000" b="1" dirty="0"/>
          </a:p>
          <a:p>
            <a:pPr lvl="0">
              <a:buFontTx/>
              <a:buNone/>
            </a:pPr>
            <a:r>
              <a:rPr lang="en-US" sz="1000" b="1" dirty="0"/>
              <a:t>b. The SHPE program has specific timeline requirements outlined in the SHPE user guide to ensure that the required SHPE exam is complete and validated by 30 days from separation. The requirement for a physical exam within 12 months of separation is fixed; other interval timelines may be adjusted for terminal leave as allowed by DOD and VA policy.   </a:t>
            </a:r>
          </a:p>
          <a:p>
            <a:pPr lvl="0">
              <a:buFontTx/>
              <a:buNone/>
            </a:pPr>
            <a:r>
              <a:rPr lang="en-US" sz="1000" b="1" dirty="0"/>
              <a:t>d. When the Soldier is filing a service-connected disability claim, complete the physical examination through the VA, when possible, prior to separation. The VA refers to SHPEs as Separation Health Assessments.</a:t>
            </a:r>
          </a:p>
          <a:p>
            <a:pPr lvl="0">
              <a:buFontTx/>
              <a:buNone/>
            </a:pPr>
            <a:r>
              <a:rPr lang="en-US" sz="1000" b="1" dirty="0"/>
              <a:t>e. The Soldier completes the DD Form 2807–1 and DD Form 2808 in the medical readiness system of record. If the physical is over 6 months (180 days) from retirement and needs to be updated, the DD Form 2697 (Report of Medical Assessment) will also be completed in the medical readiness system of record. The Soldiers who are filing a VA claim will need to adhere to VA policies and procedures, ensure their claim is initiated and their medical records are available to the VA to support their SHPE and any additional exams. The VA will complete the SHPE for Soldiers between 180–90 days from separation.</a:t>
            </a:r>
          </a:p>
          <a:p>
            <a:pPr lvl="0">
              <a:buFontTx/>
              <a:buNone/>
            </a:pPr>
            <a:r>
              <a:rPr lang="en-US" sz="1000" b="1" dirty="0"/>
              <a:t>l. In accordance with 10 USC 1145(a)(5), the SHPE occurs immediately before the scheduled separation. With the consent of the Soldier and concurrence of the unit commander, the requirement may be met in any of the ways shown below. No more than 30 days prior to separation, there must be an administrative review and validation of the qualifying SHPE by completing block 85 on the DD Form 2808. When the Soldier has terminal leave, the final out-processing date may be used in lieu of the date of separation from active duty for the timeline requirements (other than the 12-month period). </a:t>
            </a:r>
          </a:p>
          <a:p>
            <a:pPr lvl="0">
              <a:buFontTx/>
              <a:buNone/>
            </a:pPr>
            <a:r>
              <a:rPr lang="en-US" sz="1000" b="1" dirty="0"/>
              <a:t>(1) A SHPE up to 30 days prior to the date of separation from active duty requires no further documentation. </a:t>
            </a:r>
          </a:p>
          <a:p>
            <a:pPr lvl="0">
              <a:buFontTx/>
              <a:buNone/>
            </a:pPr>
            <a:r>
              <a:rPr lang="en-US" sz="1000" b="1" dirty="0"/>
              <a:t>(2) A SHPE up to 90 days prior to the date of separation from active duty must be validated as current not more than 30 days prior to the date of separation. Such validation is an administrative requirement and does not require a separate entry into the STR, though an entry may be made if necessary for tracking purposes. </a:t>
            </a:r>
          </a:p>
          <a:p>
            <a:pPr lvl="0">
              <a:buFontTx/>
              <a:buNone/>
            </a:pPr>
            <a:r>
              <a:rPr lang="en-US" sz="1000" b="1" dirty="0"/>
              <a:t>(3) When conducted by the VA, a separation exam up to 180 days prior to the date of separation from active duty is acceptable. In accordance with DODI 6040.46, a DOD official must review the VA performed exam and make an entry into the STR. The presence of this entry must be administratively validated as current no more than 30 days prior to the date of separation from active duty. </a:t>
            </a:r>
          </a:p>
          <a:p>
            <a:pPr lvl="0">
              <a:buFontTx/>
              <a:buNone/>
            </a:pPr>
            <a:r>
              <a:rPr lang="en-US" sz="1000" b="1" dirty="0"/>
              <a:t>(4) A DOD physical exam performed between 90 days and 12 months prior to separation from active duty if it meets the SHPE minimum standards and is updated with a new medical assessment no more than 30 days prior to separation from active duty and documented in the STR. </a:t>
            </a:r>
          </a:p>
          <a:p>
            <a:pPr lvl="0">
              <a:buFontTx/>
              <a:buNone/>
            </a:pPr>
            <a:r>
              <a:rPr lang="en-US" sz="1000" b="1" dirty="0"/>
              <a:t>m. When accomplished incident to retirement, discharge, or REFRAD, medical examinations, including the SHPE and annual PHA, are valid for a period of 12 months from the date of examination or assessment.</a:t>
            </a:r>
          </a:p>
          <a:p>
            <a:pPr lvl="0">
              <a:buFontTx/>
              <a:buNone/>
            </a:pPr>
            <a:endParaRPr lang="en-US" sz="1000" b="1" dirty="0"/>
          </a:p>
          <a:p>
            <a:pPr lvl="0">
              <a:buFontTx/>
              <a:buNone/>
            </a:pPr>
            <a:endParaRPr lang="en-US" sz="1000" b="1" dirty="0"/>
          </a:p>
        </p:txBody>
      </p:sp>
      <p:sp>
        <p:nvSpPr>
          <p:cNvPr id="56325" name="Footer Placeholder 4"/>
          <p:cNvSpPr>
            <a:spLocks noGrp="1"/>
          </p:cNvSpPr>
          <p:nvPr>
            <p:ph type="ftr" sz="quarter" idx="4"/>
          </p:nvPr>
        </p:nvSpPr>
        <p:spPr>
          <a:noFill/>
        </p:spPr>
        <p:txBody>
          <a:bodyPr/>
          <a:lstStyle/>
          <a:p>
            <a:endParaRPr lang="en-US" dirty="0"/>
          </a:p>
        </p:txBody>
      </p:sp>
    </p:spTree>
    <p:extLst>
      <p:ext uri="{BB962C8B-B14F-4D97-AF65-F5344CB8AC3E}">
        <p14:creationId xmlns:p14="http://schemas.microsoft.com/office/powerpoint/2010/main" val="1741023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dirty="0"/>
              <a:t>This is how the VA disability compensation process works.</a:t>
            </a:r>
          </a:p>
          <a:p>
            <a:pPr>
              <a:buFontTx/>
              <a:buNone/>
            </a:pPr>
            <a:endParaRPr lang="en-US" sz="1200" dirty="0"/>
          </a:p>
          <a:p>
            <a:pPr rtl="0" fontAlgn="base"/>
            <a:r>
              <a:rPr lang="en-US" sz="1200" b="0" i="0" kern="1200" dirty="0">
                <a:solidFill>
                  <a:schemeClr val="tx1"/>
                </a:solidFill>
                <a:effectLst/>
                <a:latin typeface="+mn-lt"/>
                <a:ea typeface="+mn-ea"/>
                <a:cs typeface="+mn-cs"/>
              </a:rPr>
              <a:t>​</a:t>
            </a:r>
            <a:r>
              <a:rPr lang="en-US" sz="1200" dirty="0"/>
              <a:t>When your combined conditions total more than 10%, you will receive a monthly tax-free compensation from the VA.  (Unless you are rated 50% or more - under current law, your VA tax-free compensation amount offsets your Military retired pay $-for-$.)</a:t>
            </a:r>
          </a:p>
          <a:p>
            <a:pPr rtl="0" fontAlgn="base"/>
            <a:endParaRPr lang="en-US" sz="1200" dirty="0"/>
          </a:p>
          <a:p>
            <a:pPr>
              <a:buFontTx/>
              <a:buNone/>
            </a:pPr>
            <a:r>
              <a:rPr lang="en-US" sz="1200" dirty="0"/>
              <a:t>Each percentage of disability pays a set dollar amount which is increased by COLA each year.  It is unrelated to your grade, rank, or Military retired pay amount.  (It was de-linked from pay grade in 1993.)</a:t>
            </a:r>
          </a:p>
          <a:p>
            <a:pPr>
              <a:buFontTx/>
              <a:buNone/>
            </a:pPr>
            <a:endParaRPr lang="en-US" sz="1200" dirty="0"/>
          </a:p>
          <a:p>
            <a:pPr>
              <a:buFontTx/>
              <a:buNone/>
            </a:pPr>
            <a:r>
              <a:rPr lang="en-US" sz="1200" dirty="0"/>
              <a:t>A rating from the VA of 30% disabled or higher provides additional monthly amounts to you, based on the number of dependents you have, to include your spouse.</a:t>
            </a:r>
          </a:p>
          <a:p>
            <a:endParaRPr lang="en-US" dirty="0"/>
          </a:p>
        </p:txBody>
      </p:sp>
      <p:sp>
        <p:nvSpPr>
          <p:cNvPr id="4" name="Slide Number Placeholder 3"/>
          <p:cNvSpPr>
            <a:spLocks noGrp="1"/>
          </p:cNvSpPr>
          <p:nvPr>
            <p:ph type="sldNum" sz="quarter" idx="5"/>
          </p:nvPr>
        </p:nvSpPr>
        <p:spPr/>
        <p:txBody>
          <a:bodyPr/>
          <a:lstStyle/>
          <a:p>
            <a:fld id="{319F05DB-28ED-4552-A427-0BA432B27CDE}" type="slidenum">
              <a:rPr lang="en-US" smtClean="0"/>
              <a:pPr/>
              <a:t>36</a:t>
            </a:fld>
            <a:endParaRPr lang="en-US" dirty="0"/>
          </a:p>
        </p:txBody>
      </p:sp>
    </p:spTree>
    <p:extLst>
      <p:ext uri="{BB962C8B-B14F-4D97-AF65-F5344CB8AC3E}">
        <p14:creationId xmlns:p14="http://schemas.microsoft.com/office/powerpoint/2010/main" val="2256706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p:txBody>
          <a:bodyPr/>
          <a:lstStyle/>
          <a:p>
            <a:pPr defTabSz="938454">
              <a:defRPr/>
            </a:pPr>
            <a:fld id="{594714D0-FE62-47C4-B212-9A3F9F938EC5}" type="slidenum">
              <a:rPr lang="en-US" smtClean="0"/>
              <a:pPr defTabSz="938454">
                <a:defRPr/>
              </a:pPr>
              <a:t>37</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w="9525"/>
        </p:spPr>
        <p:txBody>
          <a:bodyPr/>
          <a:lstStyle/>
          <a:p>
            <a:pPr>
              <a:buFontTx/>
              <a:buChar char="•"/>
            </a:pPr>
            <a:r>
              <a:rPr lang="en-US" sz="1000" dirty="0">
                <a:latin typeface="Arial" pitchFamily="34" charset="0"/>
              </a:rPr>
              <a:t>The following VA-related slides offer a fairly general overview of VA programs applicable to  Retired Soldiers.  There are MANY, MANY MORE PROGRAMS that you can learn about by visiting the VA homepage at:  </a:t>
            </a:r>
            <a:r>
              <a:rPr lang="en-US" sz="1000" b="1" u="sng" dirty="0">
                <a:solidFill>
                  <a:srgbClr val="FF0000"/>
                </a:solidFill>
                <a:latin typeface="Arial" pitchFamily="34" charset="0"/>
              </a:rPr>
              <a:t>https://www.va.gov</a:t>
            </a:r>
            <a:r>
              <a:rPr lang="en-US" sz="1000" dirty="0">
                <a:latin typeface="Arial" pitchFamily="34" charset="0"/>
              </a:rPr>
              <a:t>.</a:t>
            </a:r>
          </a:p>
          <a:p>
            <a:endParaRPr lang="en-US" sz="1000" dirty="0">
              <a:latin typeface="Arial" pitchFamily="34" charset="0"/>
            </a:endParaRPr>
          </a:p>
        </p:txBody>
      </p:sp>
    </p:spTree>
    <p:extLst>
      <p:ext uri="{BB962C8B-B14F-4D97-AF65-F5344CB8AC3E}">
        <p14:creationId xmlns:p14="http://schemas.microsoft.com/office/powerpoint/2010/main" val="2607194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p:txBody>
          <a:bodyPr/>
          <a:lstStyle/>
          <a:p>
            <a:pPr defTabSz="938454">
              <a:defRPr/>
            </a:pPr>
            <a:fld id="{37989810-38A1-4B14-B663-2C342F6FB21B}" type="slidenum">
              <a:rPr lang="en-US" smtClean="0"/>
              <a:pPr defTabSz="938454">
                <a:defRPr/>
              </a:pPr>
              <a:t>38</a:t>
            </a:fld>
            <a:endParaRPr lang="en-US" dirty="0"/>
          </a:p>
        </p:txBody>
      </p:sp>
      <p:sp>
        <p:nvSpPr>
          <p:cNvPr id="108547" name="Rectangle 2"/>
          <p:cNvSpPr>
            <a:spLocks noGrp="1" noRot="1" noChangeAspect="1" noChangeArrowheads="1" noTextEdit="1"/>
          </p:cNvSpPr>
          <p:nvPr>
            <p:ph type="sldImg"/>
          </p:nvPr>
        </p:nvSpPr>
        <p:spPr>
          <a:xfrm>
            <a:off x="1319213" y="704850"/>
            <a:ext cx="4703762" cy="3527425"/>
          </a:xfrm>
          <a:ln/>
        </p:spPr>
      </p:sp>
      <p:sp>
        <p:nvSpPr>
          <p:cNvPr id="108548" name="Rectangle 3"/>
          <p:cNvSpPr>
            <a:spLocks noGrp="1" noChangeArrowheads="1"/>
          </p:cNvSpPr>
          <p:nvPr>
            <p:ph type="body" idx="1"/>
          </p:nvPr>
        </p:nvSpPr>
        <p:spPr>
          <a:noFill/>
          <a:ln w="9525"/>
        </p:spPr>
        <p:txBody>
          <a:bodyPr lIns="93732" tIns="46868" rIns="93732" bIns="46868"/>
          <a:lstStyle/>
          <a:p>
            <a:pPr>
              <a:buFontTx/>
              <a:buChar char="•"/>
            </a:pPr>
            <a:r>
              <a:rPr lang="en-US" dirty="0">
                <a:latin typeface="Arial" pitchFamily="34" charset="0"/>
              </a:rPr>
              <a:t>This slide shows the tax-free VA compensation amounts in effect as of 1 Dec 2021.  These amounts receive a COLA each 1 Dec.</a:t>
            </a:r>
          </a:p>
          <a:p>
            <a:pPr>
              <a:buFontTx/>
              <a:buChar char="•"/>
            </a:pPr>
            <a:r>
              <a:rPr lang="en-US" dirty="0">
                <a:latin typeface="Arial" pitchFamily="34" charset="0"/>
              </a:rPr>
              <a:t>When a Veteran is rated 30% or more disabled, an additional amount is paid for eligible dependents (e.g., spouse, child, parent). </a:t>
            </a:r>
          </a:p>
          <a:p>
            <a:pPr>
              <a:buFontTx/>
              <a:buChar char="•"/>
            </a:pPr>
            <a:r>
              <a:rPr lang="en-US" dirty="0">
                <a:latin typeface="Arial" pitchFamily="34" charset="0"/>
              </a:rPr>
              <a:t>The additional amount for a child is dependent upon the child’s age and the Veteran’s disability percentage rating.  Different rates are paid for children under 18, and children over 18 but under 21 and in school.  </a:t>
            </a:r>
          </a:p>
          <a:p>
            <a:pPr>
              <a:buFontTx/>
              <a:buChar char="•"/>
            </a:pPr>
            <a:r>
              <a:rPr lang="en-US" dirty="0">
                <a:latin typeface="Arial" pitchFamily="34" charset="0"/>
              </a:rPr>
              <a:t>Special Monthly Compensation (SMC) is paid to permanently housebound Veterans or those in need of the aid and attendance of another person.</a:t>
            </a:r>
          </a:p>
          <a:p>
            <a:pPr>
              <a:buFontTx/>
              <a:buChar char="•"/>
            </a:pPr>
            <a:r>
              <a:rPr lang="en-US" dirty="0">
                <a:latin typeface="Arial" pitchFamily="34" charset="0"/>
              </a:rPr>
              <a:t>Consult the Web site:  </a:t>
            </a:r>
            <a:r>
              <a:rPr lang="en-US" b="1" u="sng" dirty="0">
                <a:solidFill>
                  <a:srgbClr val="FF0000"/>
                </a:solidFill>
                <a:latin typeface="Arial" pitchFamily="34" charset="0"/>
              </a:rPr>
              <a:t>https://www.va.gov </a:t>
            </a:r>
            <a:r>
              <a:rPr lang="en-US" dirty="0">
                <a:latin typeface="Arial" pitchFamily="34" charset="0"/>
              </a:rPr>
              <a:t>– see Benefits – for a more complete listing of compensation amounts/categories.</a:t>
            </a:r>
          </a:p>
          <a:p>
            <a:pPr>
              <a:buFontTx/>
              <a:buChar char="•"/>
            </a:pPr>
            <a:r>
              <a:rPr lang="en-US" dirty="0">
                <a:latin typeface="Arial" pitchFamily="34" charset="0"/>
              </a:rPr>
              <a:t>The VA Disability Compensation Benefits Rate Tables are available at </a:t>
            </a:r>
            <a:r>
              <a:rPr lang="en-US" b="1" dirty="0">
                <a:latin typeface="Arial" pitchFamily="34" charset="0"/>
              </a:rPr>
              <a:t>https://www.va.gov/disability/compensation-rates/veteran-rates/</a:t>
            </a:r>
          </a:p>
        </p:txBody>
      </p:sp>
    </p:spTree>
    <p:extLst>
      <p:ext uri="{BB962C8B-B14F-4D97-AF65-F5344CB8AC3E}">
        <p14:creationId xmlns:p14="http://schemas.microsoft.com/office/powerpoint/2010/main" val="2791751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a:t>CRDP – Qualified Retirees</a:t>
            </a:r>
          </a:p>
          <a:p>
            <a:endParaRPr lang="en-US" dirty="0"/>
          </a:p>
          <a:p>
            <a:r>
              <a:rPr lang="en-US" dirty="0"/>
              <a:t>Any retiree (other than Chapter 61 with less than 20)</a:t>
            </a:r>
            <a:r>
              <a:rPr lang="en-US" baseline="0" dirty="0"/>
              <a:t> *see below</a:t>
            </a:r>
            <a:endParaRPr lang="en-US" dirty="0"/>
          </a:p>
          <a:p>
            <a:endParaRPr lang="en-US" dirty="0"/>
          </a:p>
          <a:p>
            <a:r>
              <a:rPr lang="en-US" dirty="0"/>
              <a:t>Chapter 61 retiree with 20 years of 1405 service is qualified at disability retirement date</a:t>
            </a:r>
          </a:p>
          <a:p>
            <a:endParaRPr lang="en-US" dirty="0"/>
          </a:p>
          <a:p>
            <a:r>
              <a:rPr lang="en-US" dirty="0"/>
              <a:t>Chapter 61 retiree with 20 years of 12732 service is qualified at non-regular retirement eligible age</a:t>
            </a:r>
          </a:p>
          <a:p>
            <a:endParaRPr lang="en-US" dirty="0"/>
          </a:p>
          <a:p>
            <a:r>
              <a:rPr lang="en-US" dirty="0"/>
              <a:t>With a qualifying disability (50% or more) from the VA</a:t>
            </a:r>
          </a:p>
          <a:p>
            <a:endParaRPr lang="en-US" dirty="0"/>
          </a:p>
          <a:p>
            <a:endParaRPr lang="en-US" dirty="0"/>
          </a:p>
          <a:p>
            <a:r>
              <a:rPr lang="en-US" b="1" u="sng" dirty="0"/>
              <a:t>CRDP – Not Qualified Retirees</a:t>
            </a:r>
          </a:p>
          <a:p>
            <a:endParaRPr lang="en-US" dirty="0"/>
          </a:p>
          <a:p>
            <a:r>
              <a:rPr lang="en-US" dirty="0"/>
              <a:t>Chapter 61 retirees with less than 20 years of service are not qualified retirees for CRDP,</a:t>
            </a:r>
            <a:r>
              <a:rPr lang="en-US" baseline="0" dirty="0"/>
              <a:t> y</a:t>
            </a:r>
            <a:r>
              <a:rPr lang="en-US" dirty="0"/>
              <a:t>ears of service computed under section 1405 or 12732</a:t>
            </a:r>
          </a:p>
          <a:p>
            <a:endParaRPr lang="en-US" dirty="0"/>
          </a:p>
        </p:txBody>
      </p:sp>
      <p:sp>
        <p:nvSpPr>
          <p:cNvPr id="4" name="Slide Number Placeholder 3"/>
          <p:cNvSpPr>
            <a:spLocks noGrp="1"/>
          </p:cNvSpPr>
          <p:nvPr>
            <p:ph type="sldNum" sz="quarter" idx="10"/>
          </p:nvPr>
        </p:nvSpPr>
        <p:spPr/>
        <p:txBody>
          <a:bodyPr/>
          <a:lstStyle/>
          <a:p>
            <a:fld id="{B6B13AE2-D634-497F-8AEE-F136ED92B783}" type="slidenum">
              <a:rPr lang="en-US" smtClean="0"/>
              <a:pPr/>
              <a:t>39</a:t>
            </a:fld>
            <a:endParaRPr lang="en-US" dirty="0"/>
          </a:p>
        </p:txBody>
      </p:sp>
    </p:spTree>
    <p:extLst>
      <p:ext uri="{BB962C8B-B14F-4D97-AF65-F5344CB8AC3E}">
        <p14:creationId xmlns:p14="http://schemas.microsoft.com/office/powerpoint/2010/main" val="3984162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a:t>This slide compares four Soldiers who retired from active duty at the same pay grade with the same number of years of service.  All amounts are for example purposes only and do not reflect any particular Soldiers or ranks.  All retired pay from DFAS is Federally taxable and State taxable unless you live in certain states and all is divisible in divorce. All VA disability pay and CRSC pay are nontaxable and nondivisable in divorce.</a:t>
            </a:r>
          </a:p>
          <a:p>
            <a:pPr>
              <a:buFont typeface="Arial" pitchFamily="34" charset="0"/>
              <a:buChar char="•"/>
              <a:defRPr/>
            </a:pPr>
            <a:r>
              <a:rPr lang="en-US" sz="1000" dirty="0"/>
              <a:t> Soldier A receives $2000 of retired pay from DFAS and has no service-connected disabilities. </a:t>
            </a:r>
          </a:p>
          <a:p>
            <a:pPr>
              <a:buFont typeface="Arial" pitchFamily="34" charset="0"/>
              <a:buChar char="•"/>
              <a:defRPr/>
            </a:pPr>
            <a:r>
              <a:rPr lang="en-US" sz="1000" dirty="0"/>
              <a:t> Soldier B receives $2000 of retired pay, but also receives $500 of disability pay from the VA (he is rated between 10% and 40% disabled), so his retired pay is reduced dollar-for-dollar by his disability pay.  He receives $1500 taxable pay from DFAS and $500 of nontaxable pay from the VA. Soldier B’s disabilities are all service-connected, but none are combat-related.</a:t>
            </a:r>
          </a:p>
          <a:p>
            <a:pPr>
              <a:buFont typeface="Arial" pitchFamily="34" charset="0"/>
              <a:buChar char="•"/>
              <a:defRPr/>
            </a:pPr>
            <a:r>
              <a:rPr lang="en-US" sz="1000" dirty="0"/>
              <a:t> Soldier C is the same as Soldier B except that some of his disabilities are combat-related, so, in addition to his $1500 retired pay from DFAS and $500 disability pay from VA, he receives $250 of CRSC pay from DFAS.</a:t>
            </a:r>
          </a:p>
          <a:p>
            <a:pPr>
              <a:buFont typeface="Arial" pitchFamily="34" charset="0"/>
              <a:buChar char="•"/>
              <a:defRPr/>
            </a:pPr>
            <a:r>
              <a:rPr lang="en-US" sz="1000" dirty="0"/>
              <a:t> Soldier D receives $2000 of retired pay from DFAS, but he is rated between 50% and 100% disabled by VA, so under CRDP, he receives his full $2000 retired pay from DFAS and his full $750 disability pay from VA.  Soldiers cannot receive both CRDP and CRSC; DFAS will choose whichever is better for the Soldier unless the Soldier makes his own choice.  Soldiers may switch between CRDP and CRSC, if entitled to both, one time per year.</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B6B13AE2-D634-497F-8AEE-F136ED92B783}" type="slidenum">
              <a:rPr lang="en-US" smtClean="0"/>
              <a:pPr/>
              <a:t>40</a:t>
            </a:fld>
            <a:endParaRPr lang="en-US" dirty="0"/>
          </a:p>
        </p:txBody>
      </p:sp>
    </p:spTree>
    <p:extLst>
      <p:ext uri="{BB962C8B-B14F-4D97-AF65-F5344CB8AC3E}">
        <p14:creationId xmlns:p14="http://schemas.microsoft.com/office/powerpoint/2010/main" val="1707485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31"/>
          <p:cNvSpPr>
            <a:spLocks noGrp="1" noChangeArrowheads="1"/>
          </p:cNvSpPr>
          <p:nvPr>
            <p:ph type="sldNum" sz="quarter" idx="5"/>
          </p:nvPr>
        </p:nvSpPr>
        <p:spPr/>
        <p:txBody>
          <a:bodyPr/>
          <a:lstStyle/>
          <a:p>
            <a:pPr defTabSz="938454">
              <a:defRPr/>
            </a:pPr>
            <a:fld id="{6C2AB440-52C7-42BC-B17D-A250207E36D7}" type="slidenum">
              <a:rPr lang="en-US" smtClean="0"/>
              <a:pPr defTabSz="938454">
                <a:defRPr/>
              </a:pPr>
              <a:t>41</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w="9525"/>
        </p:spPr>
        <p:txBody>
          <a:bodyPr/>
          <a:lstStyle/>
          <a:p>
            <a:pPr>
              <a:buFontTx/>
              <a:buChar char="•"/>
            </a:pPr>
            <a:r>
              <a:rPr lang="en-US" sz="1000" dirty="0">
                <a:latin typeface="Arial" pitchFamily="34" charset="0"/>
              </a:rPr>
              <a:t>Military medical records are the property of the Department of Defense.  </a:t>
            </a:r>
          </a:p>
          <a:p>
            <a:pPr>
              <a:buFontTx/>
              <a:buChar char="•"/>
            </a:pPr>
            <a:r>
              <a:rPr lang="en-US" sz="1000" dirty="0">
                <a:latin typeface="Arial" pitchFamily="34" charset="0"/>
              </a:rPr>
              <a:t>Recommend you make a copy of your and your family’s medical records before retiring.  Your Military Treatment Facility (MTF) will assist you in this. </a:t>
            </a:r>
          </a:p>
          <a:p>
            <a:pPr>
              <a:buFontTx/>
              <a:buChar char="•"/>
            </a:pPr>
            <a:r>
              <a:rPr lang="en-US" sz="1000" dirty="0">
                <a:latin typeface="Arial" pitchFamily="34" charset="0"/>
              </a:rPr>
              <a:t>Your original medical record is sent to the VA Regional Center nearest your selected home of residence, along with your application for service-connected disability. </a:t>
            </a:r>
            <a:r>
              <a:rPr lang="en-US" sz="1000" b="1" dirty="0">
                <a:latin typeface="Arial" pitchFamily="34" charset="0"/>
              </a:rPr>
              <a:t>https://www.archives.gov/veterans/military-service-records/medical-records.html</a:t>
            </a:r>
          </a:p>
          <a:p>
            <a:pPr>
              <a:buFontTx/>
              <a:buChar char="•"/>
            </a:pPr>
            <a:r>
              <a:rPr lang="en-US" sz="1000" dirty="0">
                <a:latin typeface="Arial" pitchFamily="34" charset="0"/>
              </a:rPr>
              <a:t>If the VA ultimately awards you service-connected disability, your medical record will remain at the VA regional office servicing you.  If service-connected disability is not granted, your medical record will be sent to the VA Records Center in St. Louis, MO.</a:t>
            </a:r>
          </a:p>
          <a:p>
            <a:pPr>
              <a:buFontTx/>
              <a:buChar char="•"/>
            </a:pPr>
            <a:r>
              <a:rPr lang="en-US" sz="1000" dirty="0">
                <a:latin typeface="Arial" pitchFamily="34" charset="0"/>
              </a:rPr>
              <a:t>Military medical facilities transfer your family members’ medical records to the NPRC, generally 1-5 years after last treatment.  Upon request, they will be sent to the MTF closest to your retirement residence, or a copy will be made and sent to a private physician or hospital. </a:t>
            </a:r>
            <a:r>
              <a:rPr lang="en-US" sz="1000" b="1" dirty="0">
                <a:latin typeface="Arial" pitchFamily="34" charset="0"/>
              </a:rPr>
              <a:t>https://www.archives.gov/personnel-records-center/other-medical-records </a:t>
            </a:r>
          </a:p>
        </p:txBody>
      </p:sp>
    </p:spTree>
    <p:extLst>
      <p:ext uri="{BB962C8B-B14F-4D97-AF65-F5344CB8AC3E}">
        <p14:creationId xmlns:p14="http://schemas.microsoft.com/office/powerpoint/2010/main" val="88919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a:t>This slide summarizes Army Retirement Services policy and the population that policy supports every day. The numbers under retirement planning policy reflect all Soldiers in all three compos that have 17 or more years of service towards retirement.</a:t>
            </a:r>
          </a:p>
          <a:p>
            <a:pPr marL="171450" indent="-171450">
              <a:buFont typeface="Arial" panose="020B0604020202020204" pitchFamily="34" charset="0"/>
              <a:buChar char="•"/>
            </a:pPr>
            <a:r>
              <a:rPr lang="en-US" dirty="0"/>
              <a:t>The slide represents the populations the retirement services program supports. Data is provided by the Defense Manpower Data Center and the Defense Finance and Accounting Service.</a:t>
            </a:r>
          </a:p>
          <a:p>
            <a:pPr marL="171450" indent="-171450">
              <a:buFont typeface="Arial" panose="020B0604020202020204" pitchFamily="34" charset="0"/>
              <a:buChar char="•"/>
            </a:pPr>
            <a:r>
              <a:rPr lang="en-US" dirty="0"/>
              <a:t>The slide aggregates supported populations into two categories that reflect the major policy areas within AR 600-8-7, Army Retirement Services.</a:t>
            </a:r>
          </a:p>
          <a:p>
            <a:pPr marL="171450" indent="-171450">
              <a:buFont typeface="Arial" panose="020B0604020202020204" pitchFamily="34" charset="0"/>
              <a:buChar char="•"/>
            </a:pPr>
            <a:r>
              <a:rPr lang="en-US" dirty="0"/>
              <a:t>AR 600-8-7, includes Regular Army, United States Army Reserve and Army National Guard retirement services programs in an effort to provide all Soldiers with a common level of support during and after their final transition from the Army.</a:t>
            </a:r>
          </a:p>
          <a:p>
            <a:pPr marL="171450" indent="-171450">
              <a:buFont typeface="Arial" panose="020B0604020202020204" pitchFamily="34" charset="0"/>
              <a:buChar char="•"/>
            </a:pPr>
            <a:r>
              <a:rPr lang="en-US" dirty="0"/>
              <a:t>Our key message is that “Retirement is a process, not an event!”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6A16E-ACED-45D5-8A0F-02935EA0FED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10290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31"/>
          <p:cNvSpPr>
            <a:spLocks noGrp="1" noChangeArrowheads="1"/>
          </p:cNvSpPr>
          <p:nvPr>
            <p:ph type="sldNum" sz="quarter" idx="5"/>
          </p:nvPr>
        </p:nvSpPr>
        <p:spPr/>
        <p:txBody>
          <a:bodyPr/>
          <a:lstStyle/>
          <a:p>
            <a:pPr defTabSz="938454">
              <a:defRPr/>
            </a:pPr>
            <a:fld id="{93B84D45-3CC3-47C8-84AB-D74595C4B515}" type="slidenum">
              <a:rPr lang="en-US" smtClean="0"/>
              <a:pPr defTabSz="938454">
                <a:defRPr/>
              </a:pPr>
              <a:t>42</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w="9525"/>
        </p:spPr>
        <p:txBody>
          <a:bodyPr>
            <a:normAutofit/>
          </a:bodyPr>
          <a:lstStyle/>
          <a:p>
            <a:pPr>
              <a:buFontTx/>
              <a:buChar char="•"/>
            </a:pPr>
            <a:r>
              <a:rPr lang="en-US" sz="1000" dirty="0"/>
              <a:t>In an effort to capture early data which may eventually lead to a presumption of service-connection for medical conditions specific to service in the first Gulf War, and Operations Iraqi and Enduring Freedom (OIF/OEF), DoD and the VA have teamed up to offer free medical evaluations through two programs -- DoD’s Comprehensive Clinical Evaluation Program (CCEP), and the VA’s Persian Gulf Registry.  Results of the medical exams are entered into a central database, or registry, for further evaluation.</a:t>
            </a:r>
          </a:p>
          <a:p>
            <a:pPr>
              <a:buFontTx/>
              <a:buChar char="•"/>
            </a:pPr>
            <a:r>
              <a:rPr lang="en-US" sz="1000" b="1" u="sng" dirty="0"/>
              <a:t>DOD’s CCEP</a:t>
            </a:r>
            <a:r>
              <a:rPr lang="en-US" sz="1000" dirty="0"/>
              <a:t>:  This program is available to Gulf War veterans who are currently in one of the active or reserve components, or who are already retired.  Call 1-800-497-6261, Mon-Fri, </a:t>
            </a:r>
            <a:r>
              <a:rPr lang="fr-FR" sz="1000" dirty="0"/>
              <a:t>8:00 AM (EST) to 4:30 PM (EST) </a:t>
            </a:r>
            <a:r>
              <a:rPr lang="en-US" sz="1000" dirty="0"/>
              <a:t>to schedule an appointment.  Information is available on the Web at </a:t>
            </a:r>
            <a:r>
              <a:rPr lang="en-US" sz="1000" b="1" u="sng" dirty="0"/>
              <a:t>http://www.gulflink.osd.mil</a:t>
            </a:r>
            <a:r>
              <a:rPr lang="en-US" sz="1000" b="0" u="none" dirty="0"/>
              <a:t> </a:t>
            </a:r>
            <a:r>
              <a:rPr lang="en-US" sz="1000" b="0" i="0" u="none" dirty="0"/>
              <a:t>and</a:t>
            </a:r>
            <a:r>
              <a:rPr lang="en-US" sz="1000" b="0" u="none" dirty="0"/>
              <a:t> </a:t>
            </a:r>
            <a:r>
              <a:rPr lang="en-US" sz="1000" b="1" u="sng" dirty="0"/>
              <a:t>https://www.health.mil/Military-Health-Topics/Health-Readiness/Environmental-Exposures/GulfLINK/Gulf-War-Medical-Evaluation-Programs</a:t>
            </a:r>
            <a:r>
              <a:rPr lang="en-US" sz="1000" dirty="0"/>
              <a:t>. </a:t>
            </a:r>
          </a:p>
          <a:p>
            <a:pPr>
              <a:buFontTx/>
              <a:buChar char="•"/>
            </a:pPr>
            <a:r>
              <a:rPr lang="en-US" sz="1000" b="1" u="sng" dirty="0"/>
              <a:t>VA Gulf War Registry</a:t>
            </a:r>
            <a:r>
              <a:rPr lang="en-US" sz="1000" dirty="0"/>
              <a:t>:  This program is available to Veterans who are no longer in the military service.  Call 800-PWG-VETS (800-749-8387) to schedule an exam.  If overseas, call the nearest U.S. Embassy and ask for the Foreign Benefits Unit.  Info is also available at </a:t>
            </a:r>
            <a:r>
              <a:rPr lang="en-US" sz="1000" b="1" u="sng" dirty="0"/>
              <a:t>http://www.va.gov</a:t>
            </a:r>
            <a:r>
              <a:rPr lang="en-US" sz="1000" dirty="0"/>
              <a:t>.</a:t>
            </a:r>
          </a:p>
          <a:p>
            <a:pPr>
              <a:buFontTx/>
              <a:buChar char="•"/>
            </a:pPr>
            <a:r>
              <a:rPr lang="en-US" sz="1000" b="1" u="sng" dirty="0"/>
              <a:t>VA Family Member Exams</a:t>
            </a:r>
            <a:r>
              <a:rPr lang="en-US" sz="1000" dirty="0"/>
              <a:t>:  Family members of Veterans who obtain exams through the VA program are also eligible for an exam at any of 33 VA medical centers nationwide (the list of participating centers is on the VA homepage).   Note:  Family member medical conditions discovered during the VA exam cannot be treated by VA doctors.  They will be referred to their own doctors for treatment.  And, although pediatricians are not available to examine children, children are eligible for an exam.</a:t>
            </a:r>
          </a:p>
          <a:p>
            <a:pPr>
              <a:buFontTx/>
              <a:buChar char="•"/>
            </a:pPr>
            <a:r>
              <a:rPr lang="en-US" sz="1000" b="1" u="sng" dirty="0"/>
              <a:t>Newsletters</a:t>
            </a:r>
            <a:r>
              <a:rPr lang="en-US" sz="1000" dirty="0"/>
              <a:t>: VA's Environmental Health Program publishes the Gulf War Review newsletters, providing information especially for Veterans who served in Operations Desert Shield and Desert Storm.  Subscribe to email updates and notices of published newsletters at:  </a:t>
            </a:r>
            <a:r>
              <a:rPr lang="en-US" sz="1000" b="1" u="sng" dirty="0"/>
              <a:t>https://www.publichealth.va.gov/index.asp</a:t>
            </a:r>
          </a:p>
        </p:txBody>
      </p:sp>
    </p:spTree>
    <p:extLst>
      <p:ext uri="{BB962C8B-B14F-4D97-AF65-F5344CB8AC3E}">
        <p14:creationId xmlns:p14="http://schemas.microsoft.com/office/powerpoint/2010/main" val="2192527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31"/>
          <p:cNvSpPr>
            <a:spLocks noGrp="1" noChangeArrowheads="1"/>
          </p:cNvSpPr>
          <p:nvPr>
            <p:ph type="sldNum" sz="quarter" idx="5"/>
          </p:nvPr>
        </p:nvSpPr>
        <p:spPr/>
        <p:txBody>
          <a:bodyPr/>
          <a:lstStyle/>
          <a:p>
            <a:pPr defTabSz="938454">
              <a:defRPr/>
            </a:pPr>
            <a:fld id="{8D10466F-0B09-4424-934F-22C559CFBFEC}" type="slidenum">
              <a:rPr lang="en-US" smtClean="0"/>
              <a:pPr defTabSz="938454">
                <a:defRPr/>
              </a:pPr>
              <a:t>43</a:t>
            </a:fld>
            <a:endParaRPr lang="en-US" dirty="0"/>
          </a:p>
        </p:txBody>
      </p:sp>
      <p:sp>
        <p:nvSpPr>
          <p:cNvPr id="110595" name="Rectangle 2"/>
          <p:cNvSpPr>
            <a:spLocks noGrp="1" noRot="1" noChangeAspect="1" noChangeArrowheads="1" noTextEdit="1"/>
          </p:cNvSpPr>
          <p:nvPr>
            <p:ph type="sldImg"/>
          </p:nvPr>
        </p:nvSpPr>
        <p:spPr>
          <a:xfrm>
            <a:off x="1300163" y="158750"/>
            <a:ext cx="4706937" cy="3529013"/>
          </a:xfrm>
          <a:ln/>
        </p:spPr>
      </p:sp>
      <p:sp>
        <p:nvSpPr>
          <p:cNvPr id="110596" name="Rectangle 3"/>
          <p:cNvSpPr>
            <a:spLocks noGrp="1" noChangeArrowheads="1"/>
          </p:cNvSpPr>
          <p:nvPr>
            <p:ph type="body" idx="1"/>
          </p:nvPr>
        </p:nvSpPr>
        <p:spPr>
          <a:xfrm>
            <a:off x="238228" y="3756683"/>
            <a:ext cx="6689737" cy="5265793"/>
          </a:xfrm>
          <a:noFill/>
          <a:ln w="9525"/>
        </p:spPr>
        <p:txBody>
          <a:bodyPr lIns="93741" tIns="46873" rIns="93741" bIns="46873"/>
          <a:lstStyle/>
          <a:p>
            <a:pPr>
              <a:lnSpc>
                <a:spcPct val="80000"/>
              </a:lnSpc>
              <a:buFontTx/>
              <a:buChar char="•"/>
            </a:pPr>
            <a:r>
              <a:rPr lang="en-US" sz="900" dirty="0">
                <a:latin typeface="Arial" pitchFamily="34" charset="0"/>
              </a:rPr>
              <a:t> </a:t>
            </a:r>
            <a:r>
              <a:rPr lang="en-US" sz="1000" dirty="0"/>
              <a:t>Servicemember’s Group Life Insurance (SGLI) protection for members and Family SGLI (FGSLI) continues without further cost through the 120th day following retirement.  </a:t>
            </a:r>
          </a:p>
          <a:p>
            <a:pPr>
              <a:lnSpc>
                <a:spcPct val="80000"/>
              </a:lnSpc>
              <a:buFontTx/>
              <a:buChar char="•"/>
            </a:pPr>
            <a:r>
              <a:rPr lang="en-US" sz="1000" dirty="0"/>
              <a:t> If you are totally disabled at the time of separation (unable to work), you can apply for the SGLI Disability Extension, which provides free coverage for up to two years from the date of separation. While you do not need to apply for SGLI coverage, an extension of SGLI due to total disability is not automatic. You must </a:t>
            </a:r>
            <a:r>
              <a:rPr lang="en-US" sz="1000" dirty="0">
                <a:hlinkClick r:id="rId3"/>
              </a:rPr>
              <a:t>apply to the Office of Servicemembers' Group Life Insurance (OSGLI)</a:t>
            </a:r>
            <a:r>
              <a:rPr lang="en-US" sz="1000" dirty="0"/>
              <a:t> for the extension. At the end of the extension period, you automatically become eligible for </a:t>
            </a:r>
            <a:r>
              <a:rPr lang="en-US" sz="1000" u="sng" dirty="0">
                <a:hlinkClick r:id="rId4"/>
              </a:rPr>
              <a:t>VGLI</a:t>
            </a:r>
            <a:r>
              <a:rPr lang="en-US" sz="1000" dirty="0"/>
              <a:t>, subject to premium payments. </a:t>
            </a:r>
          </a:p>
          <a:p>
            <a:pPr>
              <a:lnSpc>
                <a:spcPct val="80000"/>
              </a:lnSpc>
              <a:buFontTx/>
              <a:buChar char="•"/>
            </a:pPr>
            <a:r>
              <a:rPr lang="en-US" sz="1000" dirty="0"/>
              <a:t> Once enrolled in VGLI, you will have the opportunity to increase your coverage by $25,000 every five years up to the legislated maximum of $400,000, until age 60. </a:t>
            </a:r>
          </a:p>
          <a:p>
            <a:pPr>
              <a:lnSpc>
                <a:spcPct val="80000"/>
              </a:lnSpc>
              <a:buFontTx/>
              <a:buChar char="•"/>
            </a:pPr>
            <a:r>
              <a:rPr lang="en-US" sz="1000" dirty="0"/>
              <a:t> Spouses/children are not eligible to convert to VGLI.  Spouses, however, are eligible to convert their FSGLI to commercial insurance without a physical, using participating insurance companies, within 120 days of the member’s retirement.  </a:t>
            </a:r>
          </a:p>
          <a:p>
            <a:pPr>
              <a:lnSpc>
                <a:spcPct val="80000"/>
              </a:lnSpc>
              <a:buFontTx/>
              <a:buChar char="•"/>
            </a:pPr>
            <a:r>
              <a:rPr lang="en-US" sz="1000" dirty="0"/>
              <a:t> You have 1 year and 120 days from your date of separation to apply for VGLI. If you apply for coverage within 240 days of your date of separation, you will not need to answer health questions. </a:t>
            </a:r>
          </a:p>
          <a:p>
            <a:pPr>
              <a:lnSpc>
                <a:spcPct val="80000"/>
              </a:lnSpc>
              <a:buFontTx/>
              <a:buChar char="•"/>
            </a:pPr>
            <a:r>
              <a:rPr lang="en-US" sz="1000" dirty="0"/>
              <a:t> VGLI is renewable in 5-year increments for life, and can be cancelled at any time. You will pay a higher premium rate at each renewal increment. </a:t>
            </a:r>
          </a:p>
          <a:p>
            <a:pPr>
              <a:lnSpc>
                <a:spcPct val="80000"/>
              </a:lnSpc>
              <a:buFontTx/>
              <a:buChar char="•"/>
            </a:pPr>
            <a:r>
              <a:rPr lang="en-US" sz="1000" dirty="0"/>
              <a:t> You may pay your premiums monthly, quarterly, semi-annually, or annually. If you choose to pay other than monthly, you will receive the following discounts: quarterly = 2.5%, semi-annually = 3.75%, annually = 5%. </a:t>
            </a:r>
          </a:p>
          <a:p>
            <a:pPr>
              <a:lnSpc>
                <a:spcPct val="80000"/>
              </a:lnSpc>
              <a:buFontTx/>
              <a:buChar char="•"/>
            </a:pPr>
            <a:r>
              <a:rPr lang="en-US" sz="1000" dirty="0"/>
              <a:t> If you choose to pay monthly, you have the option of having your premiums deducted from your Military retirement pay or disability compensation. If you select this mode of payment, you must still submit the first month's premium with your application (see box 4 of the application).</a:t>
            </a:r>
          </a:p>
          <a:p>
            <a:pPr>
              <a:lnSpc>
                <a:spcPct val="80000"/>
              </a:lnSpc>
              <a:buFontTx/>
              <a:buChar char="•"/>
            </a:pPr>
            <a:r>
              <a:rPr lang="en-US" sz="1000" dirty="0"/>
              <a:t> VGLI may be converted at any time (IAW PL 104-275) to a commercial policy without a physical, but you will pay the rates for your age group at the time of conversion.  VGLI </a:t>
            </a:r>
            <a:r>
              <a:rPr lang="en-US" sz="1000" i="1" dirty="0"/>
              <a:t>cannot</a:t>
            </a:r>
            <a:r>
              <a:rPr lang="en-US" sz="1000" dirty="0"/>
              <a:t> be converted to term insurance.  A list of participating companies will be provided to you by VGLI.</a:t>
            </a:r>
          </a:p>
          <a:p>
            <a:pPr>
              <a:lnSpc>
                <a:spcPct val="80000"/>
              </a:lnSpc>
              <a:buFontTx/>
              <a:buChar char="•"/>
            </a:pPr>
            <a:r>
              <a:rPr lang="en-US" sz="1000" dirty="0"/>
              <a:t> Holders of SGLI/VGLI policies who have been diagnosed as terminally ill, with less than nine months to live, can receive up to 50% of the face value of their policy. Increments of less than 50% are also  available.  The SGLI/VGLI premium will be adjusted to reflect the reduced face value of the policy.  The election may not be made more than once, and it is irrevocable. </a:t>
            </a:r>
            <a:r>
              <a:rPr lang="en-US" sz="1000" b="1" dirty="0"/>
              <a:t>https://www.benefits.va.gov/insurance/abo.asp </a:t>
            </a:r>
          </a:p>
          <a:p>
            <a:pPr>
              <a:lnSpc>
                <a:spcPct val="80000"/>
              </a:lnSpc>
              <a:buFontTx/>
              <a:buChar char="•"/>
            </a:pPr>
            <a:r>
              <a:rPr lang="en-US" sz="1000" dirty="0"/>
              <a:t> For more information on SGLI and VGLI, go to:  </a:t>
            </a:r>
            <a:r>
              <a:rPr lang="en-US" sz="1000" b="1" u="sng" dirty="0"/>
              <a:t>http://benefits.va.gov/insurance/sgli.asp </a:t>
            </a:r>
            <a:r>
              <a:rPr lang="en-US" sz="1000" b="1" dirty="0"/>
              <a:t> - http://benefits.va.gov/insurance/vgli.asp</a:t>
            </a:r>
            <a:endParaRPr lang="en-US" sz="1000" b="1" u="sng" dirty="0">
              <a:solidFill>
                <a:srgbClr val="FF0000"/>
              </a:solidFill>
            </a:endParaRPr>
          </a:p>
          <a:p>
            <a:pPr>
              <a:lnSpc>
                <a:spcPct val="80000"/>
              </a:lnSpc>
              <a:buFontTx/>
              <a:buChar char="•"/>
            </a:pPr>
            <a:r>
              <a:rPr lang="en-US" sz="1000" dirty="0"/>
              <a:t> A sample of rates are provided on the next slide.</a:t>
            </a:r>
            <a:r>
              <a:rPr lang="en-US" sz="900" dirty="0">
                <a:latin typeface="Arial" pitchFamily="34" charset="0"/>
              </a:rPr>
              <a:t>	</a:t>
            </a:r>
          </a:p>
          <a:p>
            <a:pPr>
              <a:lnSpc>
                <a:spcPct val="80000"/>
              </a:lnSpc>
            </a:pPr>
            <a:endParaRPr lang="en-US" sz="900" dirty="0">
              <a:latin typeface="Arial" pitchFamily="34" charset="0"/>
            </a:endParaRPr>
          </a:p>
        </p:txBody>
      </p:sp>
    </p:spTree>
    <p:extLst>
      <p:ext uri="{BB962C8B-B14F-4D97-AF65-F5344CB8AC3E}">
        <p14:creationId xmlns:p14="http://schemas.microsoft.com/office/powerpoint/2010/main" val="3259517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31"/>
          <p:cNvSpPr>
            <a:spLocks noGrp="1" noChangeArrowheads="1"/>
          </p:cNvSpPr>
          <p:nvPr>
            <p:ph type="sldNum" sz="quarter" idx="5"/>
          </p:nvPr>
        </p:nvSpPr>
        <p:spPr/>
        <p:txBody>
          <a:bodyPr/>
          <a:lstStyle/>
          <a:p>
            <a:pPr defTabSz="938454">
              <a:defRPr/>
            </a:pPr>
            <a:fld id="{95B3155E-6CA5-41E1-B6B7-C0FB1E2B052C}" type="slidenum">
              <a:rPr lang="en-US" smtClean="0"/>
              <a:pPr defTabSz="938454">
                <a:defRPr/>
              </a:pPr>
              <a:t>44</a:t>
            </a:fld>
            <a:endParaRPr lang="en-US" dirty="0"/>
          </a:p>
        </p:txBody>
      </p:sp>
      <p:sp>
        <p:nvSpPr>
          <p:cNvPr id="111619" name="Rectangle 2"/>
          <p:cNvSpPr>
            <a:spLocks noGrp="1" noRot="1" noChangeAspect="1" noChangeArrowheads="1" noTextEdit="1"/>
          </p:cNvSpPr>
          <p:nvPr>
            <p:ph type="sldImg"/>
          </p:nvPr>
        </p:nvSpPr>
        <p:spPr>
          <a:xfrm>
            <a:off x="1231900" y="704850"/>
            <a:ext cx="4703763" cy="3527425"/>
          </a:xfrm>
          <a:ln/>
        </p:spPr>
      </p:sp>
      <p:sp>
        <p:nvSpPr>
          <p:cNvPr id="1472515" name="Rectangle 3"/>
          <p:cNvSpPr>
            <a:spLocks noGrp="1" noChangeArrowheads="1"/>
          </p:cNvSpPr>
          <p:nvPr>
            <p:ph type="body" idx="1"/>
          </p:nvPr>
        </p:nvSpPr>
        <p:spPr>
          <a:xfrm>
            <a:off x="238228" y="4470927"/>
            <a:ext cx="6689737" cy="4237141"/>
          </a:xfrm>
          <a:ln/>
        </p:spPr>
        <p:txBody>
          <a:bodyPr lIns="93741" tIns="46873" rIns="93741" bIns="46873"/>
          <a:lstStyle/>
          <a:p>
            <a:pPr defTabSz="933619">
              <a:buFontTx/>
              <a:buChar char="•"/>
              <a:defRPr/>
            </a:pPr>
            <a:r>
              <a:rPr lang="en-US" dirty="0"/>
              <a:t> </a:t>
            </a:r>
            <a:r>
              <a:rPr lang="en-US" sz="1000" dirty="0"/>
              <a:t>Current Monthly Premium Rates Effective as of April 1, 2021.  The VGLI premium rates were lowered and an additional </a:t>
            </a:r>
            <a:r>
              <a:rPr lang="en-US" sz="1000"/>
              <a:t>age category</a:t>
            </a:r>
            <a:r>
              <a:rPr lang="en-US" sz="1000" baseline="0"/>
              <a:t> </a:t>
            </a:r>
            <a:r>
              <a:rPr lang="en-US" sz="1000" baseline="0" dirty="0"/>
              <a:t>(80 &amp; over) was added</a:t>
            </a:r>
            <a:r>
              <a:rPr lang="en-US" sz="1000" dirty="0"/>
              <a:t>.</a:t>
            </a:r>
          </a:p>
          <a:p>
            <a:pPr defTabSz="933619">
              <a:buFontTx/>
              <a:buChar char="•"/>
              <a:defRPr/>
            </a:pPr>
            <a:r>
              <a:rPr lang="en-US" sz="1000" dirty="0"/>
              <a:t> Premiums are those associated with your nearest age on the 121st day after retirement OR your age on date of application, whichever is later.  </a:t>
            </a:r>
          </a:p>
          <a:p>
            <a:pPr defTabSz="933619">
              <a:buFontTx/>
              <a:buChar char="•"/>
              <a:defRPr/>
            </a:pPr>
            <a:r>
              <a:rPr lang="en-US" sz="1000" dirty="0"/>
              <a:t> VGLI premium rates are determined by age group and insurance amount.  </a:t>
            </a:r>
          </a:p>
          <a:p>
            <a:pPr defTabSz="933619">
              <a:buFontTx/>
              <a:buChar char="•"/>
              <a:defRPr/>
            </a:pPr>
            <a:r>
              <a:rPr lang="en-US" sz="1000" dirty="0"/>
              <a:t> To lessen the high cost of term insurance at the older ages, Veterans should consider gradually reducing the amount of their VGLI coverage. The following is a suggested coverage reduction schedule that will allow the veteran to maintain a level premium while reducing coverage:</a:t>
            </a:r>
          </a:p>
          <a:p>
            <a:pPr defTabSz="933619">
              <a:defRPr/>
            </a:pPr>
            <a:r>
              <a:rPr lang="en-US" sz="1000" b="1" u="sng" dirty="0"/>
              <a:t>Age Group</a:t>
            </a:r>
            <a:r>
              <a:rPr lang="en-US" sz="1000" dirty="0"/>
              <a:t>	</a:t>
            </a:r>
            <a:r>
              <a:rPr lang="en-US" sz="1000" b="1" u="sng" dirty="0"/>
              <a:t>Coverage</a:t>
            </a:r>
            <a:r>
              <a:rPr lang="en-US" sz="1000" dirty="0"/>
              <a:t>	</a:t>
            </a:r>
            <a:r>
              <a:rPr lang="en-US" sz="1000" b="1" u="sng" dirty="0"/>
              <a:t>Level Premium</a:t>
            </a:r>
          </a:p>
          <a:p>
            <a:pPr defTabSz="933619">
              <a:defRPr/>
            </a:pPr>
            <a:r>
              <a:rPr lang="en-US" sz="1000" dirty="0"/>
              <a:t>65-69	$150,000	</a:t>
            </a:r>
            <a:r>
              <a:rPr lang="en-US" sz="1000" b="1" dirty="0">
                <a:solidFill>
                  <a:srgbClr val="0610D2"/>
                </a:solidFill>
                <a:effectLst>
                  <a:outerShdw blurRad="38100" dist="38100" dir="2700000" algn="tl">
                    <a:srgbClr val="C0C0C0"/>
                  </a:outerShdw>
                </a:effectLst>
              </a:rPr>
              <a:t>$225*</a:t>
            </a:r>
          </a:p>
          <a:p>
            <a:pPr defTabSz="933619">
              <a:defRPr/>
            </a:pPr>
            <a:r>
              <a:rPr lang="en-US" sz="1000" dirty="0"/>
              <a:t>70-74	$100,000	</a:t>
            </a:r>
            <a:r>
              <a:rPr lang="en-US" sz="1000" b="1" dirty="0">
                <a:solidFill>
                  <a:srgbClr val="0610D2"/>
                </a:solidFill>
                <a:effectLst>
                  <a:outerShdw blurRad="38100" dist="38100" dir="2700000" algn="tl">
                    <a:srgbClr val="C0C0C0"/>
                  </a:outerShdw>
                </a:effectLst>
              </a:rPr>
              <a:t>$230*</a:t>
            </a:r>
          </a:p>
          <a:p>
            <a:pPr defTabSz="933619">
              <a:defRPr/>
            </a:pPr>
            <a:r>
              <a:rPr lang="en-US" sz="1000" dirty="0"/>
              <a:t>75 &amp; over	$50,000	</a:t>
            </a:r>
            <a:r>
              <a:rPr lang="en-US" sz="1000" b="1" dirty="0">
                <a:solidFill>
                  <a:srgbClr val="0610D2"/>
                </a:solidFill>
                <a:effectLst>
                  <a:outerShdw blurRad="38100" dist="38100" dir="2700000" algn="tl">
                    <a:srgbClr val="C0C0C0"/>
                  </a:outerShdw>
                </a:effectLst>
              </a:rPr>
              <a:t>$230*</a:t>
            </a:r>
          </a:p>
          <a:p>
            <a:pPr defTabSz="933619">
              <a:buFontTx/>
              <a:buChar char="•"/>
              <a:defRPr/>
            </a:pPr>
            <a:endParaRPr lang="en-US" sz="1000" dirty="0"/>
          </a:p>
          <a:p>
            <a:pPr defTabSz="933619">
              <a:buFontTx/>
              <a:buChar char="•"/>
              <a:defRPr/>
            </a:pPr>
            <a:r>
              <a:rPr lang="en-US" sz="1000" dirty="0"/>
              <a:t> Following this schedule, the Veteran’s monthly premium would remain $225/$230 from age 65 on.</a:t>
            </a:r>
            <a:r>
              <a:rPr lang="en-US" sz="1000" b="1" dirty="0"/>
              <a:t>*</a:t>
            </a:r>
          </a:p>
          <a:p>
            <a:pPr defTabSz="933619">
              <a:buFontTx/>
              <a:buChar char="•"/>
              <a:defRPr/>
            </a:pPr>
            <a:r>
              <a:rPr lang="en-US" sz="1000" dirty="0"/>
              <a:t> VGLI proceeds are payable in either a lump-sum or over a 36-month period.</a:t>
            </a:r>
          </a:p>
          <a:p>
            <a:pPr defTabSz="933619">
              <a:buFontTx/>
              <a:buChar char="•"/>
              <a:defRPr/>
            </a:pPr>
            <a:endParaRPr lang="en-US" sz="1000" dirty="0"/>
          </a:p>
        </p:txBody>
      </p:sp>
    </p:spTree>
    <p:extLst>
      <p:ext uri="{BB962C8B-B14F-4D97-AF65-F5344CB8AC3E}">
        <p14:creationId xmlns:p14="http://schemas.microsoft.com/office/powerpoint/2010/main" val="2209934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31"/>
          <p:cNvSpPr>
            <a:spLocks noGrp="1" noChangeArrowheads="1"/>
          </p:cNvSpPr>
          <p:nvPr>
            <p:ph type="sldNum" sz="quarter" idx="5"/>
          </p:nvPr>
        </p:nvSpPr>
        <p:spPr/>
        <p:txBody>
          <a:bodyPr/>
          <a:lstStyle/>
          <a:p>
            <a:pPr marL="0" marR="0" lvl="0" indent="0" algn="r" defTabSz="938454" rtl="0" eaLnBrk="1" fontAlgn="auto" latinLnBrk="0" hangingPunct="1">
              <a:lnSpc>
                <a:spcPct val="100000"/>
              </a:lnSpc>
              <a:spcBef>
                <a:spcPts val="0"/>
              </a:spcBef>
              <a:spcAft>
                <a:spcPts val="0"/>
              </a:spcAft>
              <a:buClrTx/>
              <a:buSzTx/>
              <a:buFontTx/>
              <a:buNone/>
              <a:tabLst/>
              <a:defRPr/>
            </a:pPr>
            <a:fld id="{8D10466F-0B09-4424-934F-22C559CFBF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845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595" name="Rectangle 2"/>
          <p:cNvSpPr>
            <a:spLocks noGrp="1" noRot="1" noChangeAspect="1" noChangeArrowheads="1" noTextEdit="1"/>
          </p:cNvSpPr>
          <p:nvPr>
            <p:ph type="sldImg"/>
          </p:nvPr>
        </p:nvSpPr>
        <p:spPr>
          <a:xfrm>
            <a:off x="1300163" y="158750"/>
            <a:ext cx="4706937" cy="3529013"/>
          </a:xfrm>
          <a:ln/>
        </p:spPr>
      </p:sp>
      <p:sp>
        <p:nvSpPr>
          <p:cNvPr id="110596" name="Rectangle 3"/>
          <p:cNvSpPr>
            <a:spLocks noGrp="1" noChangeArrowheads="1"/>
          </p:cNvSpPr>
          <p:nvPr>
            <p:ph type="body" idx="1"/>
          </p:nvPr>
        </p:nvSpPr>
        <p:spPr>
          <a:xfrm>
            <a:off x="238228" y="3756683"/>
            <a:ext cx="6689737" cy="5265793"/>
          </a:xfrm>
          <a:noFill/>
          <a:ln w="9525"/>
        </p:spPr>
        <p:txBody>
          <a:bodyPr lIns="93741" tIns="46873" rIns="93741" bIns="46873"/>
          <a:lstStyle/>
          <a:p>
            <a:pPr>
              <a:lnSpc>
                <a:spcPct val="80000"/>
              </a:lnSpc>
            </a:pPr>
            <a:endParaRPr lang="en-US" sz="900" dirty="0">
              <a:latin typeface="Arial" pitchFamily="34" charset="0"/>
            </a:endParaRPr>
          </a:p>
        </p:txBody>
      </p:sp>
    </p:spTree>
    <p:extLst>
      <p:ext uri="{BB962C8B-B14F-4D97-AF65-F5344CB8AC3E}">
        <p14:creationId xmlns:p14="http://schemas.microsoft.com/office/powerpoint/2010/main" val="2051937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31"/>
          <p:cNvSpPr>
            <a:spLocks noGrp="1" noChangeArrowheads="1"/>
          </p:cNvSpPr>
          <p:nvPr>
            <p:ph type="sldNum" sz="quarter" idx="5"/>
          </p:nvPr>
        </p:nvSpPr>
        <p:spPr/>
        <p:txBody>
          <a:bodyPr/>
          <a:lstStyle/>
          <a:p>
            <a:pPr defTabSz="938454">
              <a:defRPr/>
            </a:pPr>
            <a:fld id="{C9DE3E2C-85DE-4920-BCD0-0FD89C45A9EA}" type="slidenum">
              <a:rPr lang="en-US" smtClean="0"/>
              <a:pPr defTabSz="938454">
                <a:defRPr/>
              </a:pPr>
              <a:t>46</a:t>
            </a:fld>
            <a:endParaRPr lang="en-US" dirty="0"/>
          </a:p>
        </p:txBody>
      </p:sp>
      <p:sp>
        <p:nvSpPr>
          <p:cNvPr id="115715" name="Rectangle 2"/>
          <p:cNvSpPr>
            <a:spLocks noGrp="1" noRot="1" noChangeAspect="1" noChangeArrowheads="1" noTextEdit="1"/>
          </p:cNvSpPr>
          <p:nvPr>
            <p:ph type="sldImg"/>
          </p:nvPr>
        </p:nvSpPr>
        <p:spPr>
          <a:xfrm>
            <a:off x="1241425" y="703263"/>
            <a:ext cx="4710113" cy="3532187"/>
          </a:xfrm>
          <a:ln/>
        </p:spPr>
      </p:sp>
      <p:sp>
        <p:nvSpPr>
          <p:cNvPr id="115716" name="Rectangle 4"/>
          <p:cNvSpPr>
            <a:spLocks noGrp="1" noChangeArrowheads="1"/>
          </p:cNvSpPr>
          <p:nvPr>
            <p:ph type="body" idx="1"/>
          </p:nvPr>
        </p:nvSpPr>
        <p:spPr>
          <a:noFill/>
          <a:ln w="9525"/>
        </p:spPr>
        <p:txBody>
          <a:bodyPr/>
          <a:lstStyle/>
          <a:p>
            <a:pPr>
              <a:lnSpc>
                <a:spcPct val="80000"/>
              </a:lnSpc>
              <a:buFontTx/>
              <a:buChar char="•"/>
            </a:pPr>
            <a:r>
              <a:rPr lang="en-US" sz="900" dirty="0">
                <a:latin typeface="Arial" pitchFamily="34" charset="0"/>
              </a:rPr>
              <a:t>Your DD Form 214, Certificate of Release or Discharge from Active Duty, might be the most important document you receive at retirement, as it documents your Military service.  Ensure it is 100% correct before signing it.</a:t>
            </a:r>
          </a:p>
          <a:p>
            <a:pPr>
              <a:lnSpc>
                <a:spcPct val="80000"/>
              </a:lnSpc>
              <a:buFontTx/>
              <a:buChar char="•"/>
            </a:pPr>
            <a:r>
              <a:rPr lang="en-US" sz="900" dirty="0">
                <a:latin typeface="Arial" pitchFamily="34" charset="0"/>
              </a:rPr>
              <a:t>It is an 8-page form, with some distribution specifics, as follows:  </a:t>
            </a:r>
          </a:p>
          <a:p>
            <a:pPr>
              <a:lnSpc>
                <a:spcPct val="80000"/>
              </a:lnSpc>
            </a:pPr>
            <a:r>
              <a:rPr lang="en-US" sz="900" b="1" u="sng" dirty="0">
                <a:latin typeface="Arial" pitchFamily="34" charset="0"/>
              </a:rPr>
              <a:t>Copy #1</a:t>
            </a:r>
            <a:r>
              <a:rPr lang="en-US" sz="900" dirty="0">
                <a:latin typeface="Arial" pitchFamily="34" charset="0"/>
              </a:rPr>
              <a:t> is the “short version” of the DD 214, and does not have the reason for separation included; you receive this copy. </a:t>
            </a:r>
          </a:p>
          <a:p>
            <a:pPr>
              <a:lnSpc>
                <a:spcPct val="80000"/>
              </a:lnSpc>
            </a:pPr>
            <a:r>
              <a:rPr lang="en-US" sz="900" b="1" u="sng" dirty="0">
                <a:latin typeface="Arial" pitchFamily="34" charset="0"/>
              </a:rPr>
              <a:t>Copy #2</a:t>
            </a:r>
            <a:r>
              <a:rPr lang="en-US" sz="900" dirty="0">
                <a:latin typeface="Arial" pitchFamily="34" charset="0"/>
              </a:rPr>
              <a:t> is the Military’s copy; it’s filed at the National Personnel Records Center.  </a:t>
            </a:r>
          </a:p>
          <a:p>
            <a:pPr>
              <a:lnSpc>
                <a:spcPct val="80000"/>
              </a:lnSpc>
            </a:pPr>
            <a:r>
              <a:rPr lang="en-US" sz="900" b="1" u="sng" dirty="0">
                <a:latin typeface="Arial" pitchFamily="34" charset="0"/>
              </a:rPr>
              <a:t>Copy #3</a:t>
            </a:r>
            <a:r>
              <a:rPr lang="en-US" sz="900" dirty="0">
                <a:latin typeface="Arial" pitchFamily="34" charset="0"/>
              </a:rPr>
              <a:t> accompanies your medical records and application for VA disability to the VA Regional Center that holds jurisdiction for your permanent address.  </a:t>
            </a:r>
          </a:p>
          <a:p>
            <a:pPr>
              <a:lnSpc>
                <a:spcPct val="80000"/>
              </a:lnSpc>
            </a:pPr>
            <a:r>
              <a:rPr lang="en-US" sz="900" b="1" u="sng" dirty="0">
                <a:latin typeface="Arial" pitchFamily="34" charset="0"/>
              </a:rPr>
              <a:t>Copy #4</a:t>
            </a:r>
            <a:r>
              <a:rPr lang="en-US" sz="900" dirty="0">
                <a:latin typeface="Arial" pitchFamily="34" charset="0"/>
              </a:rPr>
              <a:t> is the only copy that lists the narrative reason for your discharge.  Employers and others may want to see Copy #4 along with Copy #1 (the original).  You will receive it by initialing Block 30 of the form.</a:t>
            </a:r>
          </a:p>
          <a:p>
            <a:pPr>
              <a:lnSpc>
                <a:spcPct val="80000"/>
              </a:lnSpc>
              <a:buFontTx/>
              <a:buChar char="•"/>
            </a:pPr>
            <a:r>
              <a:rPr lang="en-US" sz="900" dirty="0">
                <a:latin typeface="Arial" pitchFamily="34" charset="0"/>
              </a:rPr>
              <a:t>File your copies (1 &amp; 4) of the 214, and ensure your family knows how to access them. Possible future needs include your applying for Social Security benefits, and your family’s applying for your burial in a national/state veterans cemetery.  We recommend using a fire-safe container or one of the Military organizations that holds personal documents as assistance they provide  you and family members in applying for Military-related benefits. </a:t>
            </a:r>
          </a:p>
          <a:p>
            <a:pPr>
              <a:lnSpc>
                <a:spcPct val="80000"/>
              </a:lnSpc>
              <a:buFontTx/>
              <a:buChar char="•"/>
            </a:pPr>
            <a:r>
              <a:rPr lang="en-US" sz="900" dirty="0">
                <a:latin typeface="Arial" pitchFamily="34" charset="0"/>
              </a:rPr>
              <a:t>Whatever you do, </a:t>
            </a:r>
            <a:r>
              <a:rPr lang="en-US" sz="900" b="1" dirty="0">
                <a:latin typeface="Arial" pitchFamily="34" charset="0"/>
              </a:rPr>
              <a:t>DO NOT</a:t>
            </a:r>
            <a:r>
              <a:rPr lang="en-US" sz="900" dirty="0">
                <a:latin typeface="Arial" pitchFamily="34" charset="0"/>
              </a:rPr>
              <a:t> </a:t>
            </a:r>
            <a:r>
              <a:rPr lang="en-US" sz="900" b="1" dirty="0">
                <a:latin typeface="Arial" pitchFamily="34" charset="0"/>
              </a:rPr>
              <a:t>FILE YOUR DD FORM 214 AT A COURTHOUSE unless they assure you that it will not be accessible as a matter of public records (due to increasing incidents of identity theft.)  </a:t>
            </a:r>
            <a:r>
              <a:rPr lang="en-US" sz="900" dirty="0">
                <a:latin typeface="Arial" pitchFamily="34" charset="0"/>
              </a:rPr>
              <a:t>Some states have enacted legislation to protect DD214s. </a:t>
            </a:r>
          </a:p>
          <a:p>
            <a:pPr>
              <a:lnSpc>
                <a:spcPct val="80000"/>
              </a:lnSpc>
              <a:buFontTx/>
              <a:buChar char="•"/>
            </a:pPr>
            <a:r>
              <a:rPr lang="en-US" sz="900" dirty="0">
                <a:latin typeface="Arial" pitchFamily="34" charset="0"/>
              </a:rPr>
              <a:t>Officers with no break-in-service may have only one DD form 214.  </a:t>
            </a:r>
          </a:p>
          <a:p>
            <a:pPr>
              <a:lnSpc>
                <a:spcPct val="80000"/>
              </a:lnSpc>
              <a:buFontTx/>
              <a:buChar char="•"/>
            </a:pPr>
            <a:r>
              <a:rPr lang="en-US" sz="900" dirty="0">
                <a:latin typeface="Arial" pitchFamily="34" charset="0"/>
              </a:rPr>
              <a:t>Before 1 October 1979, enlisted Soldiers received a DD Form 214 for each reenlistment.  After that, a DD Form 214 was issued to enlisted personnel only upon separation or retirement, providing there was no break in service.</a:t>
            </a:r>
          </a:p>
        </p:txBody>
      </p:sp>
    </p:spTree>
    <p:extLst>
      <p:ext uri="{BB962C8B-B14F-4D97-AF65-F5344CB8AC3E}">
        <p14:creationId xmlns:p14="http://schemas.microsoft.com/office/powerpoint/2010/main" val="3554301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B13AE2-D634-497F-8AEE-F136ED92B783}" type="slidenum">
              <a:rPr lang="en-US" smtClean="0"/>
              <a:pPr/>
              <a:t>47</a:t>
            </a:fld>
            <a:endParaRPr lang="en-US" dirty="0"/>
          </a:p>
        </p:txBody>
      </p:sp>
    </p:spTree>
    <p:extLst>
      <p:ext uri="{BB962C8B-B14F-4D97-AF65-F5344CB8AC3E}">
        <p14:creationId xmlns:p14="http://schemas.microsoft.com/office/powerpoint/2010/main" val="1697006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31"/>
          <p:cNvSpPr>
            <a:spLocks noGrp="1" noChangeArrowheads="1"/>
          </p:cNvSpPr>
          <p:nvPr>
            <p:ph type="sldNum" sz="quarter" idx="5"/>
          </p:nvPr>
        </p:nvSpPr>
        <p:spPr/>
        <p:txBody>
          <a:bodyPr/>
          <a:lstStyle/>
          <a:p>
            <a:pPr defTabSz="938454">
              <a:defRPr/>
            </a:pPr>
            <a:fld id="{5663746D-164C-46D5-8B90-B71082A4B79D}" type="slidenum">
              <a:rPr lang="en-US" smtClean="0"/>
              <a:pPr defTabSz="938454">
                <a:defRPr/>
              </a:pPr>
              <a:t>48</a:t>
            </a:fld>
            <a:endParaRPr lang="en-US" dirty="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w="9525"/>
        </p:spPr>
        <p:txBody>
          <a:bodyPr/>
          <a:lstStyle/>
          <a:p>
            <a:pPr>
              <a:buFontTx/>
              <a:buChar char="•"/>
            </a:pPr>
            <a:r>
              <a:rPr lang="en-US" sz="1000" dirty="0">
                <a:latin typeface="Arial" pitchFamily="34" charset="0"/>
              </a:rPr>
              <a:t> You will be given the opportunity to participate in a retirement ceremony.  </a:t>
            </a:r>
          </a:p>
          <a:p>
            <a:pPr>
              <a:buFontTx/>
              <a:buChar char="•"/>
            </a:pPr>
            <a:r>
              <a:rPr lang="en-US" sz="1000" dirty="0">
                <a:latin typeface="Arial" pitchFamily="34" charset="0"/>
              </a:rPr>
              <a:t> You will also receive a retirement certificate, spouse appreciation certificate (if applicable), Army Retiring Soldier Commendation Program Package - (U.S. Flag, U.S. Army Retired Lapel Button, Soldier for Life window decals, and a Tri-Signed Letter).  These items are usually provided by your Transition Center, but sometimes units prefer to provide them during a unit ceremony.</a:t>
            </a:r>
          </a:p>
          <a:p>
            <a:pPr>
              <a:buFontTx/>
              <a:buChar char="•"/>
            </a:pPr>
            <a:r>
              <a:rPr lang="en-US" sz="1000" dirty="0">
                <a:latin typeface="Arial" pitchFamily="34" charset="0"/>
              </a:rPr>
              <a:t> You will receive a CERTIFICATE of Presidential Recognition if you retire from Military Service, IAW DODI 1348.34 </a:t>
            </a:r>
          </a:p>
          <a:p>
            <a:pPr>
              <a:buFontTx/>
              <a:buChar char="•"/>
            </a:pPr>
            <a:r>
              <a:rPr lang="en-US" sz="1000" dirty="0">
                <a:latin typeface="Arial" pitchFamily="34" charset="0"/>
              </a:rPr>
              <a:t> You will receive a LETTER of Presidential Recognition if you have completed at least 30 years of service, or are in one of the following special categories: Chairman or Vice Chairman, JCS; CSA; SMA; Recipient of the Medal of Honor; Former POW who qualifies for or has been awarded the POW Medal, IAW DODI 1348.34.</a:t>
            </a:r>
          </a:p>
          <a:p>
            <a:pPr>
              <a:buFontTx/>
              <a:buChar char="•"/>
            </a:pPr>
            <a:r>
              <a:rPr lang="en-US" sz="1000" dirty="0">
                <a:latin typeface="Arial" pitchFamily="34" charset="0"/>
              </a:rPr>
              <a:t> U.S. flags are issued to all Soldiers who retire from active duty on or after 1 Oct 98 (T10 USC section 7251), or from a</a:t>
            </a:r>
            <a:r>
              <a:rPr lang="en-US" sz="1000" baseline="0" dirty="0">
                <a:latin typeface="Arial" pitchFamily="34" charset="0"/>
              </a:rPr>
              <a:t> </a:t>
            </a:r>
            <a:r>
              <a:rPr lang="en-US" sz="1000" dirty="0">
                <a:latin typeface="Arial" pitchFamily="34" charset="0"/>
              </a:rPr>
              <a:t>reserve component on or after 1 Oct 99 (T10 USC Section 12605). Reserve Component Soldiers are eligible to receive a U.S. flag when they have completed the years of service required for eligibility for retired pay under T10 USC chapter 1223.  </a:t>
            </a:r>
          </a:p>
          <a:p>
            <a:pPr>
              <a:buFontTx/>
              <a:buChar char="•"/>
            </a:pPr>
            <a:endParaRPr lang="en-US" sz="1000" dirty="0">
              <a:latin typeface="Arial" pitchFamily="34" charset="0"/>
            </a:endParaRPr>
          </a:p>
        </p:txBody>
      </p:sp>
    </p:spTree>
    <p:extLst>
      <p:ext uri="{BB962C8B-B14F-4D97-AF65-F5344CB8AC3E}">
        <p14:creationId xmlns:p14="http://schemas.microsoft.com/office/powerpoint/2010/main" val="2846225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w="9525"/>
        </p:spPr>
        <p:txBody>
          <a:bodyPr/>
          <a:lstStyle/>
          <a:p>
            <a:r>
              <a:rPr lang="en-US" dirty="0">
                <a:latin typeface="Arial" pitchFamily="34" charset="0"/>
              </a:rPr>
              <a:t>U.S. flags are issued to all Soldiers who retire from active duty on or after 1 Oct 98 (T10 USC section 7251), or from a reserve component on or after 1 Oct 99 (T10 USC Section 12605). Reserve Component Soldiers are eligible to receive a U.S. flag when they have completed the years of service required for eligibility for retired pay under T10 USC chapter 1223. </a:t>
            </a:r>
          </a:p>
        </p:txBody>
      </p:sp>
      <p:sp>
        <p:nvSpPr>
          <p:cNvPr id="4" name="Slide Number Placeholder 3"/>
          <p:cNvSpPr>
            <a:spLocks noGrp="1"/>
          </p:cNvSpPr>
          <p:nvPr>
            <p:ph type="sldNum" sz="quarter" idx="5"/>
          </p:nvPr>
        </p:nvSpPr>
        <p:spPr/>
        <p:txBody>
          <a:bodyPr/>
          <a:lstStyle/>
          <a:p>
            <a:pPr>
              <a:defRPr/>
            </a:pPr>
            <a:fld id="{F50E86DF-1A69-43E1-A0F9-71C6C82CC680}" type="slidenum">
              <a:rPr lang="en-US" smtClean="0"/>
              <a:pPr>
                <a:defRPr/>
              </a:pPr>
              <a:t>49</a:t>
            </a:fld>
            <a:endParaRPr lang="en-US" dirty="0"/>
          </a:p>
        </p:txBody>
      </p:sp>
    </p:spTree>
    <p:extLst>
      <p:ext uri="{BB962C8B-B14F-4D97-AF65-F5344CB8AC3E}">
        <p14:creationId xmlns:p14="http://schemas.microsoft.com/office/powerpoint/2010/main" val="2359676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31"/>
          <p:cNvSpPr>
            <a:spLocks noGrp="1" noChangeArrowheads="1"/>
          </p:cNvSpPr>
          <p:nvPr>
            <p:ph type="sldNum" sz="quarter" idx="5"/>
          </p:nvPr>
        </p:nvSpPr>
        <p:spPr/>
        <p:txBody>
          <a:bodyPr/>
          <a:lstStyle/>
          <a:p>
            <a:pPr defTabSz="938454">
              <a:defRPr/>
            </a:pPr>
            <a:fld id="{11E330C4-2C7B-49B4-9D72-0358F7396CC3}" type="slidenum">
              <a:rPr lang="en-US" smtClean="0"/>
              <a:pPr defTabSz="938454">
                <a:defRPr/>
              </a:pPr>
              <a:t>50</a:t>
            </a:fld>
            <a:endParaRPr lang="en-US" dirty="0"/>
          </a:p>
        </p:txBody>
      </p:sp>
      <p:sp>
        <p:nvSpPr>
          <p:cNvPr id="117763" name="Rectangle 2"/>
          <p:cNvSpPr>
            <a:spLocks noGrp="1" noRot="1" noChangeAspect="1" noChangeArrowheads="1" noTextEdit="1"/>
          </p:cNvSpPr>
          <p:nvPr>
            <p:ph type="sldImg"/>
          </p:nvPr>
        </p:nvSpPr>
        <p:spPr>
          <a:ln/>
        </p:spPr>
      </p:sp>
      <p:sp>
        <p:nvSpPr>
          <p:cNvPr id="1476611" name="Rectangle 3"/>
          <p:cNvSpPr>
            <a:spLocks noGrp="1" noChangeArrowheads="1"/>
          </p:cNvSpPr>
          <p:nvPr>
            <p:ph type="body" idx="1"/>
          </p:nvPr>
        </p:nvSpPr>
        <p:spPr>
          <a:xfrm>
            <a:off x="158824" y="4470927"/>
            <a:ext cx="6608709" cy="4237141"/>
          </a:xfrm>
          <a:ln/>
        </p:spPr>
        <p:txBody>
          <a:bodyPr/>
          <a:lstStyle/>
          <a:p>
            <a:pPr defTabSz="933619">
              <a:buFontTx/>
              <a:buChar char="•"/>
              <a:defRPr/>
            </a:pPr>
            <a:r>
              <a:rPr lang="en-US" sz="1000" dirty="0"/>
              <a:t>Per AR 601-10 chapter 2 (Recall and Selection Criteria), paragraph 2-2 (Criteria for recall)</a:t>
            </a:r>
            <a:r>
              <a:rPr lang="en-US" sz="1000" baseline="0" dirty="0"/>
              <a:t> and para 2-10 (Retired Soldier Categories)</a:t>
            </a:r>
            <a:endParaRPr lang="en-US" sz="1000" dirty="0"/>
          </a:p>
          <a:p>
            <a:pPr defTabSz="933619">
              <a:buFontTx/>
              <a:buChar char="•"/>
              <a:defRPr/>
            </a:pPr>
            <a:r>
              <a:rPr lang="en-US" sz="1000" dirty="0"/>
              <a:t>Retired Soldiers can be recalled to active duty in the event of a full mobilization or national emergency as determined by the President and Congress.  They are assigned to an installation from a database maintained by the Mobilization Section at AHRC – Fort Knox, KY.  Mobilization orders are not cut until needed.  Every effort is made to assign Retired Soldiers to an installation within 300 miles of their homes.</a:t>
            </a:r>
          </a:p>
          <a:p>
            <a:pPr defTabSz="933619">
              <a:buFontTx/>
              <a:buChar char="•"/>
              <a:defRPr/>
            </a:pPr>
            <a:r>
              <a:rPr lang="en-US" sz="1000" dirty="0"/>
              <a:t>Retired Soldiers in </a:t>
            </a:r>
            <a:r>
              <a:rPr lang="en-US" sz="1000" u="sng" dirty="0"/>
              <a:t>Category I</a:t>
            </a:r>
            <a:r>
              <a:rPr lang="en-US" sz="1000" dirty="0"/>
              <a:t> are more likely to be recalled than those in </a:t>
            </a:r>
            <a:r>
              <a:rPr lang="en-US" sz="1000" u="sng" dirty="0"/>
              <a:t>Category II</a:t>
            </a:r>
            <a:r>
              <a:rPr lang="en-US" sz="1000" dirty="0"/>
              <a:t>.  Those who wish to volunteer at a particular installation should send their request to Human Resources Command.  If there is a slot available at that installation, the Retired Soldier will be placed in it.</a:t>
            </a:r>
          </a:p>
          <a:p>
            <a:pPr defTabSz="933619">
              <a:buFontTx/>
              <a:buChar char="•"/>
              <a:defRPr/>
            </a:pPr>
            <a:r>
              <a:rPr lang="en-US" sz="1000" dirty="0"/>
              <a:t>Retired Soldiers may be deployed.</a:t>
            </a:r>
          </a:p>
          <a:p>
            <a:pPr defTabSz="933619">
              <a:buFontTx/>
              <a:buChar char="•"/>
              <a:defRPr/>
            </a:pPr>
            <a:r>
              <a:rPr lang="en-US" sz="1000" dirty="0"/>
              <a:t>Retired Soldiers in </a:t>
            </a:r>
            <a:r>
              <a:rPr lang="en-US" sz="1000" u="sng" dirty="0"/>
              <a:t>Category III</a:t>
            </a:r>
            <a:r>
              <a:rPr lang="en-US" sz="1000" dirty="0"/>
              <a:t> are not recalled; however, they may volunteer for mobilization pre-assignment.  Requests will be considered on a case-by-case basis.</a:t>
            </a:r>
          </a:p>
          <a:p>
            <a:pPr defTabSz="933619">
              <a:buFontTx/>
              <a:buChar char="•"/>
              <a:defRPr/>
            </a:pPr>
            <a:r>
              <a:rPr lang="en-US" sz="1000" dirty="0"/>
              <a:t>Retired Soldiers must notify Defense Finance &amp; Accounting Service, U.S. Military Retired Pay, P.O. Box 7130, London, KY 40742-7130 of address changes. The </a:t>
            </a:r>
            <a:r>
              <a:rPr lang="en-US" sz="1000" u="sng" dirty="0"/>
              <a:t>My Record </a:t>
            </a:r>
            <a:r>
              <a:rPr lang="en-US" sz="1000" dirty="0"/>
              <a:t> area of HRC site enables most Reserve Soldiers access to update their own contact information including address, phone numbers and email address changes. </a:t>
            </a:r>
          </a:p>
          <a:p>
            <a:pPr defTabSz="933619">
              <a:buFontTx/>
              <a:buChar char="•"/>
              <a:defRPr/>
            </a:pPr>
            <a:r>
              <a:rPr lang="en-US" sz="1000" dirty="0"/>
              <a:t>For more information about the retiree mobilization program:</a:t>
            </a:r>
          </a:p>
          <a:p>
            <a:pPr defTabSz="933619">
              <a:defRPr/>
            </a:pPr>
            <a:r>
              <a:rPr lang="en-US" sz="1000" baseline="0" dirty="0"/>
              <a:t>     </a:t>
            </a:r>
            <a:r>
              <a:rPr lang="en-US" sz="1000" dirty="0"/>
              <a:t>The Team email address is: usarmy.knox.hrc.mbx.rpmd-ord-retiree-recall@mail.mil. All Retiree Recall packets must be submitted by the requesting Command to the Team mailbox.</a:t>
            </a:r>
          </a:p>
          <a:p>
            <a:pPr defTabSz="933619">
              <a:defRPr/>
            </a:pPr>
            <a:r>
              <a:rPr lang="en-US" sz="1000" baseline="0" dirty="0"/>
              <a:t>     </a:t>
            </a:r>
            <a:r>
              <a:rPr lang="en-US" sz="1000" dirty="0"/>
              <a:t>The POC phone number is: 502-613-4911</a:t>
            </a:r>
          </a:p>
          <a:p>
            <a:pPr defTabSz="933619">
              <a:defRPr/>
            </a:pPr>
            <a:r>
              <a:rPr lang="en-US" sz="1000" dirty="0"/>
              <a:t> </a:t>
            </a:r>
          </a:p>
        </p:txBody>
      </p:sp>
    </p:spTree>
    <p:extLst>
      <p:ext uri="{BB962C8B-B14F-4D97-AF65-F5344CB8AC3E}">
        <p14:creationId xmlns:p14="http://schemas.microsoft.com/office/powerpoint/2010/main" val="3861630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31"/>
          <p:cNvSpPr>
            <a:spLocks noGrp="1" noChangeArrowheads="1"/>
          </p:cNvSpPr>
          <p:nvPr>
            <p:ph type="sldNum" sz="quarter" idx="5"/>
          </p:nvPr>
        </p:nvSpPr>
        <p:spPr/>
        <p:txBody>
          <a:bodyPr/>
          <a:lstStyle/>
          <a:p>
            <a:pPr defTabSz="938454">
              <a:defRPr/>
            </a:pPr>
            <a:fld id="{3A4BEED9-8CFB-4B10-A5FB-2F91C648F766}" type="slidenum">
              <a:rPr lang="en-US" smtClean="0"/>
              <a:pPr defTabSz="938454">
                <a:defRPr/>
              </a:pPr>
              <a:t>51</a:t>
            </a:fld>
            <a:endParaRPr lang="en-US" dirty="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w="9525"/>
        </p:spPr>
        <p:txBody>
          <a:bodyPr/>
          <a:lstStyle/>
          <a:p>
            <a:pPr>
              <a:lnSpc>
                <a:spcPct val="90000"/>
              </a:lnSpc>
              <a:buFontTx/>
              <a:buChar char="•"/>
            </a:pPr>
            <a:endParaRPr lang="en-US" sz="1000" dirty="0">
              <a:latin typeface="Arial" pitchFamily="34" charset="0"/>
            </a:endParaRPr>
          </a:p>
        </p:txBody>
      </p:sp>
    </p:spTree>
    <p:extLst>
      <p:ext uri="{BB962C8B-B14F-4D97-AF65-F5344CB8AC3E}">
        <p14:creationId xmlns:p14="http://schemas.microsoft.com/office/powerpoint/2010/main" val="179050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F5C5FCA9-8B6D-4615-B332-42CDAD9A154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3925"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69639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31"/>
          <p:cNvSpPr>
            <a:spLocks noGrp="1" noChangeArrowheads="1"/>
          </p:cNvSpPr>
          <p:nvPr>
            <p:ph type="sldNum" sz="quarter" idx="5"/>
          </p:nvPr>
        </p:nvSpPr>
        <p:spPr/>
        <p:txBody>
          <a:bodyPr/>
          <a:lstStyle/>
          <a:p>
            <a:pPr defTabSz="938454">
              <a:defRPr/>
            </a:pPr>
            <a:fld id="{3A4BEED9-8CFB-4B10-A5FB-2F91C648F766}" type="slidenum">
              <a:rPr lang="en-US" smtClean="0"/>
              <a:pPr defTabSz="938454">
                <a:defRPr/>
              </a:pPr>
              <a:t>52</a:t>
            </a:fld>
            <a:endParaRPr lang="en-US" dirty="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w="9525"/>
        </p:spPr>
        <p:txBody>
          <a:bodyPr/>
          <a:lstStyle/>
          <a:p>
            <a:pPr>
              <a:lnSpc>
                <a:spcPct val="90000"/>
              </a:lnSpc>
              <a:buFontTx/>
              <a:buChar char="•"/>
            </a:pPr>
            <a:r>
              <a:rPr lang="en-US" sz="1000" dirty="0">
                <a:latin typeface="Arial" pitchFamily="34" charset="0"/>
              </a:rPr>
              <a:t>Your Transportation Officer (TO) is your EXPERT on travel/transportation allowances associated with retirement.  Details are too numerous to include in this slide. So, please visit your TO in sufficient time to accomplish a successful retirement move.  </a:t>
            </a:r>
          </a:p>
          <a:p>
            <a:pPr>
              <a:lnSpc>
                <a:spcPct val="90000"/>
              </a:lnSpc>
              <a:buFontTx/>
              <a:buChar char="•"/>
            </a:pPr>
            <a:r>
              <a:rPr lang="en-US" sz="1000" dirty="0">
                <a:latin typeface="Arial" pitchFamily="34" charset="0"/>
              </a:rPr>
              <a:t>Travel is authorized to a retiree’s home of selection, provided the member had at least eight years of continuous active duty (with no single break of more than 90 days) immediately preceding retirement. Your Home of SELECTION (HOS) at retirement does not have to be the same as Home of RECORD (HOR).</a:t>
            </a:r>
          </a:p>
          <a:p>
            <a:pPr>
              <a:lnSpc>
                <a:spcPct val="90000"/>
              </a:lnSpc>
              <a:buFontTx/>
              <a:buChar char="•"/>
            </a:pPr>
            <a:r>
              <a:rPr lang="en-US" sz="1000" dirty="0">
                <a:latin typeface="Arial" pitchFamily="34" charset="0"/>
              </a:rPr>
              <a:t>Travel to your HOS must be completed within three years of retirement.  Exceptions can be granted. Contact your TO </a:t>
            </a:r>
            <a:r>
              <a:rPr lang="en-US" sz="1000" u="sng" dirty="0">
                <a:latin typeface="Arial" pitchFamily="34" charset="0"/>
              </a:rPr>
              <a:t>before the third anniversary</a:t>
            </a:r>
            <a:r>
              <a:rPr lang="en-US" sz="1000" dirty="0">
                <a:latin typeface="Arial" pitchFamily="34" charset="0"/>
              </a:rPr>
              <a:t> of your retirement if you wish to request an extension.</a:t>
            </a:r>
          </a:p>
          <a:p>
            <a:pPr>
              <a:lnSpc>
                <a:spcPct val="90000"/>
              </a:lnSpc>
              <a:buFontTx/>
              <a:buChar char="•"/>
            </a:pPr>
            <a:r>
              <a:rPr lang="en-US" sz="1000" dirty="0">
                <a:latin typeface="Arial" pitchFamily="34" charset="0"/>
              </a:rPr>
              <a:t>Ordinarily, dependents are entitled to the same travel allowances as the member.  Eligible family members may commence travel prior to the effective date of the retirement.</a:t>
            </a:r>
          </a:p>
          <a:p>
            <a:pPr>
              <a:lnSpc>
                <a:spcPct val="90000"/>
              </a:lnSpc>
              <a:buFontTx/>
              <a:buChar char="•"/>
            </a:pPr>
            <a:r>
              <a:rPr lang="en-US" sz="1000" dirty="0">
                <a:latin typeface="Arial" pitchFamily="34" charset="0"/>
              </a:rPr>
              <a:t>Dislocation allowance is NOT payable to a retiring member.</a:t>
            </a:r>
          </a:p>
          <a:p>
            <a:pPr>
              <a:lnSpc>
                <a:spcPct val="90000"/>
              </a:lnSpc>
              <a:buFontTx/>
              <a:buChar char="•"/>
            </a:pPr>
            <a:r>
              <a:rPr lang="en-US" sz="1000" dirty="0">
                <a:latin typeface="Arial" pitchFamily="34" charset="0"/>
              </a:rPr>
              <a:t>Household Goods (HHGs) may be shipped from your last duty station to HOS.</a:t>
            </a:r>
          </a:p>
          <a:p>
            <a:pPr>
              <a:lnSpc>
                <a:spcPct val="90000"/>
              </a:lnSpc>
              <a:buFontTx/>
              <a:buChar char="•"/>
            </a:pPr>
            <a:r>
              <a:rPr lang="en-US" sz="1000" dirty="0">
                <a:latin typeface="Arial" pitchFamily="34" charset="0"/>
              </a:rPr>
              <a:t>HHGs in storage or from a previously designated place in the U.S., or any combination of these places, may also be shipped to the HOS.  Retired grade determines weight and cost limitations. </a:t>
            </a:r>
          </a:p>
          <a:p>
            <a:pPr>
              <a:lnSpc>
                <a:spcPct val="90000"/>
              </a:lnSpc>
              <a:buFontTx/>
              <a:buChar char="•"/>
            </a:pPr>
            <a:r>
              <a:rPr lang="en-US" sz="1000" dirty="0">
                <a:latin typeface="Arial" pitchFamily="34" charset="0"/>
              </a:rPr>
              <a:t>Non-temporary storage of HHGs is also authorized for a period of one year from retirement date.  HHGs that are not placed in non-temporary storage may be placed in temporary storage for a period of 90 days pending shipment to the HOS.  Extensions of these storage periods are granted under certain conditions.  Again, your TO can give you details of how/when/where to apply for extensions.</a:t>
            </a:r>
          </a:p>
          <a:p>
            <a:pPr>
              <a:lnSpc>
                <a:spcPct val="90000"/>
              </a:lnSpc>
              <a:buFontTx/>
              <a:buChar char="•"/>
            </a:pPr>
            <a:r>
              <a:rPr lang="en-US" sz="1000" dirty="0">
                <a:latin typeface="Arial" pitchFamily="34" charset="0"/>
              </a:rPr>
              <a:t>Personnel retiring from overseas locations may ship a POV to CONUS.  Land transportation of POVs is not authorized.</a:t>
            </a:r>
          </a:p>
        </p:txBody>
      </p:sp>
    </p:spTree>
    <p:extLst>
      <p:ext uri="{BB962C8B-B14F-4D97-AF65-F5344CB8AC3E}">
        <p14:creationId xmlns:p14="http://schemas.microsoft.com/office/powerpoint/2010/main" val="3824764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31"/>
          <p:cNvSpPr>
            <a:spLocks noGrp="1" noChangeArrowheads="1"/>
          </p:cNvSpPr>
          <p:nvPr>
            <p:ph type="sldNum" sz="quarter" idx="5"/>
          </p:nvPr>
        </p:nvSpPr>
        <p:spPr/>
        <p:txBody>
          <a:bodyPr/>
          <a:lstStyle/>
          <a:p>
            <a:pPr defTabSz="938454">
              <a:defRPr/>
            </a:pPr>
            <a:fld id="{11A5B1E9-01E9-4106-A6B4-E31F91CCF825}" type="slidenum">
              <a:rPr lang="en-US" smtClean="0"/>
              <a:pPr defTabSz="938454">
                <a:defRPr/>
              </a:pPr>
              <a:t>55</a:t>
            </a:fld>
            <a:endParaRPr 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w="9525"/>
        </p:spPr>
        <p:txBody>
          <a:bodyPr/>
          <a:lstStyle/>
          <a:p>
            <a:pPr>
              <a:buFontTx/>
              <a:buChar char="•"/>
            </a:pPr>
            <a:r>
              <a:rPr lang="en-US" sz="1000" dirty="0">
                <a:latin typeface="Arial" pitchFamily="34" charset="0"/>
              </a:rPr>
              <a:t>You and your family members must obtain new ID cards upon retirement to reflect your new status. </a:t>
            </a:r>
          </a:p>
          <a:p>
            <a:pPr>
              <a:buFontTx/>
              <a:buChar char="•"/>
            </a:pPr>
            <a:r>
              <a:rPr lang="en-US" sz="1000" dirty="0">
                <a:latin typeface="Arial" pitchFamily="34" charset="0"/>
              </a:rPr>
              <a:t>A retiree’s ID card does not expire.  A family member’s card must be renewed every four years until age 75.  A dependent child is eligible for an ID card until age 21, or 23 if a full-time unmarried student, or any age if incapacitated before age 21 or 23 and dependent upon the retiree for more than 50% of their support.</a:t>
            </a:r>
          </a:p>
          <a:p>
            <a:pPr>
              <a:buFontTx/>
              <a:buChar char="•"/>
            </a:pPr>
            <a:r>
              <a:rPr lang="en-US" dirty="0">
                <a:latin typeface="Arial" pitchFamily="34" charset="0"/>
              </a:rPr>
              <a:t>05NDAA:  Permanent ID card to retired dependent at age 75.</a:t>
            </a:r>
          </a:p>
          <a:p>
            <a:pPr>
              <a:buFontTx/>
              <a:buChar char="•"/>
            </a:pPr>
            <a:r>
              <a:rPr lang="en-US" sz="1000" dirty="0">
                <a:latin typeface="Arial" pitchFamily="34" charset="0"/>
              </a:rPr>
              <a:t>07NDAA:  </a:t>
            </a:r>
            <a:r>
              <a:rPr lang="en-US" dirty="0">
                <a:latin typeface="Arial" pitchFamily="34" charset="0"/>
              </a:rPr>
              <a:t>Permanent ID card to retired dependent who is permanently disabled.</a:t>
            </a:r>
          </a:p>
          <a:p>
            <a:pPr>
              <a:buFontTx/>
              <a:buChar char="•"/>
            </a:pPr>
            <a:r>
              <a:rPr lang="en-US" sz="1000" dirty="0">
                <a:latin typeface="Arial" pitchFamily="34" charset="0"/>
              </a:rPr>
              <a:t>Check with your nearest ID card issuing office regarding WHEN retirement cards may be issued.  If a retiree card is obtained before departing on terminal leave, carry a copy of your retirement orders with you until your retirement date in case there’s a medical emergency.  This is important because TRICARE benefits are different for active duty and retired members/Families.</a:t>
            </a:r>
          </a:p>
          <a:p>
            <a:pPr>
              <a:buFontTx/>
              <a:buChar char="•"/>
            </a:pPr>
            <a:r>
              <a:rPr lang="en-US" sz="1000" dirty="0">
                <a:latin typeface="Arial" pitchFamily="34" charset="0"/>
              </a:rPr>
              <a:t>If you plan to travel overseas and wish to use the PX and commissary systems, check with an RSO serving the destination country because privileges overseas are severely limited by Status of Forces Agreements (SOFA) with host countries.</a:t>
            </a:r>
          </a:p>
          <a:p>
            <a:pPr>
              <a:buFontTx/>
              <a:buChar char="•"/>
            </a:pPr>
            <a:r>
              <a:rPr lang="en-US" sz="1000" dirty="0">
                <a:latin typeface="Arial" pitchFamily="34" charset="0"/>
              </a:rPr>
              <a:t>Many people don’t realize that a parent/parent-in-law who is dependent upon the Retired Soldier for more than 1/2 of their support is eligible for an ID card with all privileges except medical care.</a:t>
            </a:r>
          </a:p>
          <a:p>
            <a:pPr>
              <a:buFontTx/>
              <a:buChar char="•"/>
            </a:pPr>
            <a:r>
              <a:rPr lang="en-US" sz="1000" dirty="0"/>
              <a:t>Retired Soldiers and their eligible spouses will still have access to benefits and they'll still be enrolled in the Defense Enrollment Eligibility Reporting System, but the expiration date - which is one day before their 65th birthday - is a reminder to retirees that they must enroll in Medicare Part A and B to retain their TRICARE for Life eligibility,</a:t>
            </a:r>
            <a:endParaRPr lang="en-US" sz="1000" dirty="0">
              <a:latin typeface="Arial" pitchFamily="34" charset="0"/>
            </a:endParaRPr>
          </a:p>
          <a:p>
            <a:pPr>
              <a:buFontTx/>
              <a:buChar char="•"/>
            </a:pPr>
            <a:r>
              <a:rPr lang="en-US" sz="1000" dirty="0">
                <a:latin typeface="Arial" pitchFamily="34" charset="0"/>
              </a:rPr>
              <a:t>Contact the nearest ID Card Issuing Facility for more details. </a:t>
            </a:r>
          </a:p>
        </p:txBody>
      </p:sp>
    </p:spTree>
    <p:extLst>
      <p:ext uri="{BB962C8B-B14F-4D97-AF65-F5344CB8AC3E}">
        <p14:creationId xmlns:p14="http://schemas.microsoft.com/office/powerpoint/2010/main" val="40976175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31"/>
          <p:cNvSpPr>
            <a:spLocks noGrp="1" noChangeArrowheads="1"/>
          </p:cNvSpPr>
          <p:nvPr>
            <p:ph type="sldNum" sz="quarter" idx="5"/>
          </p:nvPr>
        </p:nvSpPr>
        <p:spPr/>
        <p:txBody>
          <a:bodyPr/>
          <a:lstStyle/>
          <a:p>
            <a:pPr defTabSz="938454">
              <a:defRPr/>
            </a:pPr>
            <a:fld id="{0A7A0014-DCF1-486A-8C7C-C20F16142041}" type="slidenum">
              <a:rPr lang="en-US" smtClean="0"/>
              <a:pPr defTabSz="938454">
                <a:defRPr/>
              </a:pPr>
              <a:t>58</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4"/>
          <p:cNvSpPr>
            <a:spLocks noGrp="1" noChangeArrowheads="1"/>
          </p:cNvSpPr>
          <p:nvPr>
            <p:ph type="body" idx="1"/>
          </p:nvPr>
        </p:nvSpPr>
        <p:spPr>
          <a:xfrm>
            <a:off x="437561" y="4470926"/>
            <a:ext cx="6211667" cy="4796611"/>
          </a:xfrm>
          <a:noFill/>
          <a:ln w="9525"/>
        </p:spPr>
        <p:txBody>
          <a:bodyPr/>
          <a:lstStyle/>
          <a:p>
            <a:pPr>
              <a:buFontTx/>
              <a:buChar char="•"/>
            </a:pPr>
            <a:r>
              <a:rPr lang="en-US" sz="800" dirty="0">
                <a:latin typeface="Arial" pitchFamily="34" charset="0"/>
              </a:rPr>
              <a:t>In order for a former spouse to qualify for an ID Card, the marriage and the service creditable for retired pay must have lasted 20 years </a:t>
            </a:r>
            <a:r>
              <a:rPr lang="en-US" sz="800" i="1" dirty="0">
                <a:latin typeface="Arial" pitchFamily="34" charset="0"/>
              </a:rPr>
              <a:t>each</a:t>
            </a:r>
            <a:r>
              <a:rPr lang="en-US" sz="800" dirty="0">
                <a:latin typeface="Arial" pitchFamily="34" charset="0"/>
              </a:rPr>
              <a:t>. This means that former spouses of Soldiers who retire for disability with less than 20 years service or under The Temporary Early Retirement Authority (TERA) are </a:t>
            </a:r>
            <a:r>
              <a:rPr lang="en-US" sz="800" b="1" i="1" dirty="0">
                <a:latin typeface="Arial" pitchFamily="34" charset="0"/>
              </a:rPr>
              <a:t>not</a:t>
            </a:r>
            <a:r>
              <a:rPr lang="en-US" sz="800" dirty="0">
                <a:latin typeface="Arial" pitchFamily="34" charset="0"/>
              </a:rPr>
              <a:t> eligible. Likewise, former spouses who were not married to the Military member for at least 20 years are ineligible.</a:t>
            </a:r>
          </a:p>
          <a:p>
            <a:pPr>
              <a:buFontTx/>
              <a:buChar char="•"/>
            </a:pPr>
            <a:r>
              <a:rPr lang="en-US" sz="800" dirty="0">
                <a:latin typeface="Arial" pitchFamily="34" charset="0"/>
              </a:rPr>
              <a:t>Three scenarios exist: </a:t>
            </a:r>
          </a:p>
          <a:p>
            <a:r>
              <a:rPr lang="en-US" sz="800" dirty="0">
                <a:latin typeface="Arial" pitchFamily="34" charset="0"/>
              </a:rPr>
              <a:t>1 -- If both the marriage and the service creditable for retired pay lasted at least 20 years, benefits are then determined by the number of years the marriage and service overlapped.  If the overlap of the two is 20 or more years (i.e., “20-20-20”), the former spouse is entitled to an ID card granting full benefits (medical, commissary, PX, theater).  </a:t>
            </a:r>
          </a:p>
          <a:p>
            <a:r>
              <a:rPr lang="en-US" sz="800" dirty="0">
                <a:latin typeface="Arial" pitchFamily="34" charset="0"/>
              </a:rPr>
              <a:t>   -- If an otherwise eligible former spouse is enrolled in an employer-sponsored health care plan, the former spouse is not entitled to  medical care.  However, if the former spouse disenrolls from the employer-sponsored plan medical benefit can be restored effective the date of disenrollment (AR 600-8-14 and AFI 36-3026(i)).</a:t>
            </a:r>
          </a:p>
          <a:p>
            <a:r>
              <a:rPr lang="en-US" sz="800" dirty="0">
                <a:latin typeface="Arial" pitchFamily="34" charset="0"/>
              </a:rPr>
              <a:t>2 -- If the overlap of the two is at least 15 years but less than 20 years (i.e., “20-20-15”), the former spouse is entitled to an ID card granting one year of TRICARE Standard (TRICARE Standard is discussed later in this seminar) -- with the one year period commencing from the date of divorce. </a:t>
            </a:r>
          </a:p>
          <a:p>
            <a:pPr lvl="1"/>
            <a:r>
              <a:rPr lang="en-US" sz="800" dirty="0">
                <a:latin typeface="Arial" pitchFamily="34" charset="0"/>
              </a:rPr>
              <a:t>-- </a:t>
            </a:r>
            <a:r>
              <a:rPr lang="en-US" sz="800" u="sng" dirty="0">
                <a:latin typeface="Arial" pitchFamily="34" charset="0"/>
              </a:rPr>
              <a:t>Exception</a:t>
            </a:r>
            <a:r>
              <a:rPr lang="en-US" sz="800" dirty="0">
                <a:latin typeface="Arial" pitchFamily="34" charset="0"/>
              </a:rPr>
              <a:t>:  “20/20/15” former spouses whose divorces occurred before 1 Apr 85 are entitled to Military medical benefits and TRICARE Standard indefinitely.  Medical benefits for 20/20/15 former spouses whose divorces were finalized on or after 1 Apr 85, but before 1 Oct 88, have expired.</a:t>
            </a:r>
          </a:p>
          <a:p>
            <a:pPr lvl="1"/>
            <a:r>
              <a:rPr lang="en-US" sz="800" dirty="0">
                <a:latin typeface="Arial" pitchFamily="34" charset="0"/>
              </a:rPr>
              <a:t>-- If an otherwise eligible former spouse is enrolled in an employer-sponsored health care plan, the former spouse is not entitled to  medical care. However, if the former spouse disenrolls from the employer-sponsored plan medical benefit can be restored effective the date of disenrollment (AR 600-8-14 and AFI 36-3026(i)).</a:t>
            </a:r>
          </a:p>
          <a:p>
            <a:r>
              <a:rPr lang="en-US" sz="800" dirty="0">
                <a:latin typeface="Arial" pitchFamily="34" charset="0"/>
              </a:rPr>
              <a:t>3 -- If the overlap of the two is less than 15 years, the former spouse is </a:t>
            </a:r>
            <a:r>
              <a:rPr lang="en-US" sz="800" b="1" dirty="0">
                <a:latin typeface="Arial" pitchFamily="34" charset="0"/>
              </a:rPr>
              <a:t>not</a:t>
            </a:r>
            <a:r>
              <a:rPr lang="en-US" sz="800" dirty="0">
                <a:latin typeface="Arial" pitchFamily="34" charset="0"/>
              </a:rPr>
              <a:t> entitled to an ID card.</a:t>
            </a:r>
          </a:p>
          <a:p>
            <a:pPr>
              <a:buFontTx/>
              <a:buChar char="•"/>
            </a:pPr>
            <a:r>
              <a:rPr lang="en-US" sz="800" dirty="0">
                <a:latin typeface="Arial" pitchFamily="34" charset="0"/>
              </a:rPr>
              <a:t>Former spouses who remarry lose eligibility for medical benefits permanently.</a:t>
            </a:r>
          </a:p>
          <a:p>
            <a:pPr>
              <a:buFontTx/>
              <a:buChar char="•"/>
            </a:pPr>
            <a:r>
              <a:rPr lang="en-US" sz="800" dirty="0">
                <a:latin typeface="Arial" pitchFamily="34" charset="0"/>
              </a:rPr>
              <a:t>Former spouses who do not qualify for an ID card, or who qualify for only one year of medical care, are eligible to enroll in the Continued Health Care Benefit Program (CHCBP) -- a private, group health insurance plan.  A former spouse must enroll within 90 days of the date medical benefits terminate; however, a former spouse who missed the 90-day window should still inquire.  Enrollment is limited to 36 months unless the former spouse is entitled to a court-ordered division of retired pay.  Contact your nearest installation Health Benefits Advisor (HBA) for more information on CHCBP.</a:t>
            </a:r>
          </a:p>
        </p:txBody>
      </p:sp>
    </p:spTree>
    <p:extLst>
      <p:ext uri="{BB962C8B-B14F-4D97-AF65-F5344CB8AC3E}">
        <p14:creationId xmlns:p14="http://schemas.microsoft.com/office/powerpoint/2010/main" val="2315009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pPr defTabSz="911698"/>
            <a:fld id="{3EEBCB9D-DCC3-4B50-B1F2-C4BD94730A78}" type="slidenum">
              <a:rPr lang="en-US" smtClean="0"/>
              <a:pPr defTabSz="911698"/>
              <a:t>59</a:t>
            </a:fld>
            <a:endParaRPr 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1190305" y="4396910"/>
            <a:ext cx="4634617" cy="1787891"/>
          </a:xfrm>
          <a:noFill/>
          <a:ln w="9525"/>
        </p:spPr>
        <p:txBody>
          <a:bodyPr>
            <a:normAutofit fontScale="70000" lnSpcReduction="20000"/>
          </a:bodyPr>
          <a:lstStyle/>
          <a:p>
            <a:pPr>
              <a:buFontTx/>
              <a:buChar char="•"/>
            </a:pPr>
            <a:r>
              <a:rPr lang="en-US" sz="1000" dirty="0"/>
              <a:t>You must enroll in either TRICARE Prime or TRICARE Select by the effective date of retirement to be eligible for continuous health care coverage.</a:t>
            </a:r>
          </a:p>
          <a:p>
            <a:pPr>
              <a:buFontTx/>
              <a:buChar char="•"/>
            </a:pPr>
            <a:r>
              <a:rPr lang="en-US" sz="1000" dirty="0"/>
              <a:t>The next several slides present a very broad overview of a retiree’s healthcare options using TRICARE, TRICARE-for-Life, TRICARE Retiree Dental Plan, and the TRICARE Pharmacy program.  </a:t>
            </a:r>
          </a:p>
          <a:p>
            <a:pPr>
              <a:buFontTx/>
              <a:buChar char="•"/>
            </a:pPr>
            <a:r>
              <a:rPr lang="en-US" sz="1000" dirty="0"/>
              <a:t>This slide highlights what your options are while on active duty, and what changes when you retire.</a:t>
            </a:r>
          </a:p>
          <a:p>
            <a:pPr>
              <a:buFontTx/>
              <a:buChar char="•"/>
            </a:pPr>
            <a:r>
              <a:rPr lang="en-US" sz="1000" dirty="0"/>
              <a:t>The TRICARE program is very complex and warrants an in-depth briefing from an expert.  </a:t>
            </a:r>
          </a:p>
          <a:p>
            <a:pPr>
              <a:buFontTx/>
              <a:buChar char="•"/>
            </a:pPr>
            <a:r>
              <a:rPr lang="en-US" sz="1000" dirty="0"/>
              <a:t>You can get a higher level of information at the TRICARE website </a:t>
            </a:r>
            <a:r>
              <a:rPr lang="en-US" sz="1000" b="1" u="sng" dirty="0"/>
              <a:t>https://www.tricare.mil</a:t>
            </a:r>
            <a:r>
              <a:rPr lang="en-US" sz="1000" dirty="0"/>
              <a:t> and from any installation Health Benefits Advisor (HBA).</a:t>
            </a:r>
          </a:p>
          <a:p>
            <a:endParaRPr lang="en-US" dirty="0"/>
          </a:p>
          <a:p>
            <a:r>
              <a:rPr lang="en-US" b="1" dirty="0"/>
              <a:t>TRICARE beneficiaries fall into one of two groups: Group A or Group B </a:t>
            </a:r>
            <a:endParaRPr lang="en-US" dirty="0"/>
          </a:p>
          <a:p>
            <a:r>
              <a:rPr lang="en-US" dirty="0"/>
              <a:t>You’re in </a:t>
            </a:r>
            <a:r>
              <a:rPr lang="en-US" b="1" dirty="0"/>
              <a:t>Group A </a:t>
            </a:r>
            <a:r>
              <a:rPr lang="en-US" dirty="0"/>
              <a:t>if your initial enlistment or appointment or that of your uniformed services sponsor began before Jan. 1, 2018. </a:t>
            </a:r>
          </a:p>
          <a:p>
            <a:r>
              <a:rPr lang="en-US" dirty="0"/>
              <a:t>You’re in </a:t>
            </a:r>
            <a:r>
              <a:rPr lang="en-US" b="1" dirty="0"/>
              <a:t>Group B </a:t>
            </a:r>
            <a:r>
              <a:rPr lang="en-US" dirty="0"/>
              <a:t>if your initial enlistment or appointment or that of your uniformed services sponsor began on or after Jan. 1, 2018. </a:t>
            </a:r>
          </a:p>
          <a:p>
            <a:endParaRPr lang="en-US" dirty="0"/>
          </a:p>
          <a:p>
            <a:r>
              <a:rPr lang="en-US" b="1" i="1" dirty="0"/>
              <a:t>Note: </a:t>
            </a:r>
            <a:r>
              <a:rPr lang="en-US" i="1" dirty="0"/>
              <a:t>When enrolled in TRICARE Reserve Select (TRS), TRICARE Retired Reserve (TRR), TRICARE Young Adult (TYA), or the Continued Health Care Benefit Program (CHCBP), Group A beneficiaries follow Group B deductibles and applicable copayments or cost-shares. </a:t>
            </a:r>
            <a:endParaRPr lang="en-US" sz="1000" dirty="0"/>
          </a:p>
        </p:txBody>
      </p:sp>
      <p:sp>
        <p:nvSpPr>
          <p:cNvPr id="57349" name="Footer Placeholder 4"/>
          <p:cNvSpPr>
            <a:spLocks noGrp="1"/>
          </p:cNvSpPr>
          <p:nvPr>
            <p:ph type="ftr" sz="quarter" idx="4"/>
          </p:nvPr>
        </p:nvSpPr>
        <p:spPr>
          <a:noFill/>
        </p:spPr>
        <p:txBody>
          <a:bodyPr/>
          <a:lstStyle/>
          <a:p>
            <a:endParaRPr lang="en-US" dirty="0"/>
          </a:p>
        </p:txBody>
      </p:sp>
    </p:spTree>
    <p:extLst>
      <p:ext uri="{BB962C8B-B14F-4D97-AF65-F5344CB8AC3E}">
        <p14:creationId xmlns:p14="http://schemas.microsoft.com/office/powerpoint/2010/main" val="1578955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2150"/>
            <a:ext cx="4619625" cy="3465513"/>
          </a:xfrm>
        </p:spPr>
      </p:sp>
      <p:sp>
        <p:nvSpPr>
          <p:cNvPr id="3" name="Notes Placeholder 2"/>
          <p:cNvSpPr>
            <a:spLocks noGrp="1"/>
          </p:cNvSpPr>
          <p:nvPr>
            <p:ph type="body" idx="1"/>
          </p:nvPr>
        </p:nvSpPr>
        <p:spPr/>
        <p:txBody>
          <a:bodyPr/>
          <a:lstStyle/>
          <a:p>
            <a:pPr marL="118872" indent="-118872">
              <a:spcBef>
                <a:spcPts val="700"/>
              </a:spcBef>
              <a:buFont typeface="Arial" panose="020B0604020202020204" pitchFamily="34" charset="0"/>
              <a:buChar char="•"/>
              <a:defRPr/>
            </a:pPr>
            <a:r>
              <a:rPr lang="en-US" dirty="0">
                <a:solidFill>
                  <a:srgbClr val="000000"/>
                </a:solidFill>
                <a:latin typeface="Times New Roman" panose="02020603050405020304" pitchFamily="18" charset="0"/>
                <a:cs typeface="Times New Roman" panose="02020603050405020304" pitchFamily="18" charset="0"/>
              </a:rPr>
              <a:t>Upon turning age 60 and collecting retirement pay, TRR members are disenrolled from TRR and may be eligible for other TRICARE programs as retirees, such as:</a:t>
            </a:r>
          </a:p>
          <a:p>
            <a:pPr marL="347472" lvl="1" indent="-118872">
              <a:spcBef>
                <a:spcPts val="200"/>
              </a:spcBef>
              <a:buFont typeface="Times New Roman" panose="02020603050405020304" pitchFamily="18" charset="0"/>
              <a:buChar char="−"/>
              <a:defRPr/>
            </a:pPr>
            <a:r>
              <a:rPr lang="en-US" dirty="0">
                <a:solidFill>
                  <a:srgbClr val="000000"/>
                </a:solidFill>
                <a:latin typeface="Times New Roman" panose="02020603050405020304" pitchFamily="18" charset="0"/>
                <a:cs typeface="Times New Roman" panose="02020603050405020304" pitchFamily="18" charset="0"/>
              </a:rPr>
              <a:t>TRICARE Select</a:t>
            </a:r>
          </a:p>
          <a:p>
            <a:pPr marL="347472" lvl="1" indent="-118872">
              <a:spcBef>
                <a:spcPts val="200"/>
              </a:spcBef>
              <a:buFont typeface="Times New Roman" panose="02020603050405020304" pitchFamily="18" charset="0"/>
              <a:buChar char="−"/>
              <a:defRPr/>
            </a:pPr>
            <a:r>
              <a:rPr lang="en-US" dirty="0">
                <a:solidFill>
                  <a:srgbClr val="000000"/>
                </a:solidFill>
                <a:latin typeface="Times New Roman" panose="02020603050405020304" pitchFamily="18" charset="0"/>
                <a:cs typeface="Times New Roman" panose="02020603050405020304" pitchFamily="18" charset="0"/>
              </a:rPr>
              <a:t>TRICARE Prime (if in a PSA), including the US Family Health Plan</a:t>
            </a:r>
          </a:p>
          <a:p>
            <a:pPr marL="347472" lvl="1" indent="-118872">
              <a:spcBef>
                <a:spcPts val="200"/>
              </a:spcBef>
              <a:buFont typeface="Times New Roman" panose="02020603050405020304" pitchFamily="18" charset="0"/>
              <a:buChar char="−"/>
              <a:defRPr/>
            </a:pPr>
            <a:r>
              <a:rPr lang="en-US" dirty="0">
                <a:solidFill>
                  <a:srgbClr val="000000"/>
                </a:solidFill>
                <a:latin typeface="Times New Roman" panose="02020603050405020304" pitchFamily="18" charset="0"/>
                <a:cs typeface="Times New Roman" panose="02020603050405020304" pitchFamily="18" charset="0"/>
              </a:rPr>
              <a:t>TFL</a:t>
            </a:r>
          </a:p>
          <a:p>
            <a:pPr marL="118872" lvl="1" indent="-118872">
              <a:spcBef>
                <a:spcPts val="700"/>
              </a:spcBef>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If entitled to premium-free Medicare Part A at age 60 or older, Retired Reserve members must also have Medicare Part B to be TRICARE-eligible. Before age 65, these beneficiaries have the option to use TRICARE Prime or TFL. At age 65, coverage transitions to TFL.</a:t>
            </a:r>
            <a:endParaRPr lang="en-US" dirty="0">
              <a:solidFill>
                <a:srgbClr val="000000"/>
              </a:solidFill>
              <a:latin typeface="Times New Roman" panose="02020603050405020304" pitchFamily="18" charset="0"/>
              <a:cs typeface="Times New Roman" panose="02020603050405020304" pitchFamily="18" charset="0"/>
            </a:endParaRPr>
          </a:p>
          <a:p>
            <a:pPr marL="0" lvl="1">
              <a:spcBef>
                <a:spcPts val="700"/>
              </a:spcBef>
              <a:defRPr/>
            </a:pPr>
            <a:r>
              <a:rPr lang="en-US" b="1" dirty="0">
                <a:latin typeface="Times New Roman" panose="02020603050405020304" pitchFamily="18" charset="0"/>
                <a:cs typeface="Times New Roman" panose="02020603050405020304" pitchFamily="18" charset="0"/>
              </a:rPr>
              <a:t>Note: </a:t>
            </a:r>
            <a:r>
              <a:rPr lang="en-US" dirty="0">
                <a:latin typeface="Times New Roman" panose="02020603050405020304" pitchFamily="18" charset="0"/>
                <a:cs typeface="Times New Roman" panose="02020603050405020304" pitchFamily="18" charset="0"/>
              </a:rPr>
              <a:t>If a beneficiary is not entitled to premium-free Medicare Part A, Medicare Part B is not needed to keep TRICARE. In this case, the beneficiary won’t transition to TFL. If you aren’t entitled to premium-free Medicare Part A when you turn 65 under your own Social Security number, or SSN, but your spouse is, you must file for benefits under your spouse’s (this includes divorced or deceased spouses) SSN if he or she is 62 or older. Go to </a:t>
            </a:r>
            <a:r>
              <a:rPr lang="en-US" b="1" dirty="0">
                <a:latin typeface="Times New Roman" panose="02020603050405020304" pitchFamily="18" charset="0"/>
                <a:cs typeface="Times New Roman" panose="02020603050405020304" pitchFamily="18" charset="0"/>
              </a:rPr>
              <a:t>https://tricare.mil</a:t>
            </a:r>
            <a:r>
              <a:rPr lang="en-US" dirty="0">
                <a:latin typeface="Times New Roman" panose="02020603050405020304" pitchFamily="18" charset="0"/>
                <a:cs typeface="Times New Roman" panose="02020603050405020304" pitchFamily="18" charset="0"/>
              </a:rPr>
              <a:t> for more information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F05DB-28ED-4552-A427-0BA432B27C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74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pPr defTabSz="900087"/>
            <a:fld id="{BE16C6DD-BC9B-41D6-B3A2-10C1685F93C6}" type="slidenum">
              <a:rPr lang="en-US" smtClean="0"/>
              <a:pPr defTabSz="900087"/>
              <a:t>62</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1164429" y="4297443"/>
            <a:ext cx="4533864" cy="4138330"/>
          </a:xfrm>
          <a:noFill/>
          <a:ln w="9525"/>
        </p:spPr>
        <p:txBody>
          <a:bodyPr>
            <a:normAutofit fontScale="77500" lnSpcReduction="20000"/>
          </a:bodyPr>
          <a:lstStyle/>
          <a:p>
            <a:r>
              <a:rPr lang="en-US" sz="1000" dirty="0"/>
              <a:t>Federal Employee Dental and Vision Insurance Program (FEDVIP)</a:t>
            </a:r>
          </a:p>
          <a:p>
            <a:endParaRPr lang="en-US" sz="1000" dirty="0"/>
          </a:p>
          <a:p>
            <a:r>
              <a:rPr lang="en-US" sz="1000" dirty="0"/>
              <a:t>FEDVIP is a voluntary, enrollee-pay-all dental and vision insurance program. It replaces the former TRICARE Retiree Dental Program (TRDP) and offers supplemental vision coverage to those enrolled in a TRICARE health plan.</a:t>
            </a:r>
          </a:p>
          <a:p>
            <a:endParaRPr lang="en-US" sz="1000" dirty="0"/>
          </a:p>
          <a:p>
            <a:r>
              <a:rPr lang="en-US" sz="1000" dirty="0"/>
              <a:t>In general, retired uniformed service members, their families, and survivors are eligible for FEDVIP dental coverage and, if enrolled in a TRICARE health plan, FEDVIP vision coverage. </a:t>
            </a:r>
          </a:p>
          <a:p>
            <a:r>
              <a:rPr lang="en-US" sz="1000" dirty="0"/>
              <a:t>In addition, family members of active duty uniformed service members who are enrolled in a TRICARE health plan are eligible for FEDVIP vision coverage. (Active duty uniformed service members are not eligible for FEDVIP dental and vision coverage.)</a:t>
            </a:r>
          </a:p>
          <a:p>
            <a:r>
              <a:rPr lang="en-US" sz="1000" dirty="0"/>
              <a:t> </a:t>
            </a:r>
          </a:p>
          <a:p>
            <a:r>
              <a:rPr lang="en-US" sz="1000" dirty="0"/>
              <a:t>With 12 dental and 5 vision carriers to choose from, FEDVIP offers choice and flexibility for you and your family:</a:t>
            </a:r>
          </a:p>
          <a:p>
            <a:r>
              <a:rPr lang="en-US" sz="1000" dirty="0"/>
              <a:t>National and international plans, with some plans featuring both high and standard options</a:t>
            </a:r>
          </a:p>
          <a:p>
            <a:r>
              <a:rPr lang="en-US" sz="1000" dirty="0"/>
              <a:t>A choice between three enrollment types: self, self plus one, or self and family</a:t>
            </a:r>
          </a:p>
          <a:p>
            <a:endParaRPr lang="en-US" sz="1000" dirty="0"/>
          </a:p>
          <a:p>
            <a:r>
              <a:rPr lang="en-US" sz="1000" dirty="0"/>
              <a:t>FEDVIP is sponsored by the U.S. Office of Personnel Management (OPM) and is popular among federal employees; the more than 5 million people already enrolled give the program high marks for quality and value.</a:t>
            </a:r>
          </a:p>
          <a:p>
            <a:endParaRPr lang="en-US" sz="1000" dirty="0"/>
          </a:p>
          <a:p>
            <a:r>
              <a:rPr lang="en-US" sz="1000" dirty="0"/>
              <a:t>So when can you enroll?           </a:t>
            </a:r>
          </a:p>
          <a:p>
            <a:r>
              <a:rPr lang="en-US" sz="1000" dirty="0"/>
              <a:t> </a:t>
            </a:r>
          </a:p>
          <a:p>
            <a:r>
              <a:rPr lang="en-US" sz="1000" dirty="0"/>
              <a:t>If you are retiring from the uniformed services, you have a 91-day enrollment window to enroll in a FEDVIP dental and/or vision plan. </a:t>
            </a:r>
          </a:p>
          <a:p>
            <a:r>
              <a:rPr lang="en-US" sz="1000" dirty="0"/>
              <a:t>You are eligible to enroll between 31 days prior to your military retirement date and 60 days following. </a:t>
            </a:r>
          </a:p>
          <a:p>
            <a:r>
              <a:rPr lang="en-US" sz="1000" dirty="0"/>
              <a:t>To prevent a gap in coverage between your active duty or reserve plan and your new FEDVIP plan, you must enroll prior to your military retirement date.</a:t>
            </a:r>
          </a:p>
          <a:p>
            <a:r>
              <a:rPr lang="en-US" sz="1000" dirty="0"/>
              <a:t> </a:t>
            </a:r>
          </a:p>
          <a:p>
            <a:r>
              <a:rPr lang="en-US" sz="1000" dirty="0"/>
              <a:t>Please note, enrollment is not automatic. If you don’t enroll within 60 days following your retirement date, you will need to wait until the next Federal Benefits Open Season to do so.</a:t>
            </a:r>
          </a:p>
          <a:p>
            <a:r>
              <a:rPr lang="en-US" sz="1000" dirty="0"/>
              <a:t> </a:t>
            </a:r>
          </a:p>
          <a:p>
            <a:r>
              <a:rPr lang="en-US" sz="1000" dirty="0"/>
              <a:t>FEDVIP is a payroll/annuity deduction program.</a:t>
            </a:r>
          </a:p>
          <a:p>
            <a:endParaRPr lang="en-US" sz="1000" dirty="0"/>
          </a:p>
          <a:p>
            <a:r>
              <a:rPr lang="en-US" sz="1000" dirty="0"/>
              <a:t>You are encouraged to visit BENEFEDS, the secure online portal to enroll in FEDVIP to research FEDVIP’s current list of carriers and plans and use the site’s plan comparison tool to view rates, benefits, and coverage information. BENEFEDS.com/military is the page dedicated to military families, including those transitioning into retirement.</a:t>
            </a:r>
          </a:p>
        </p:txBody>
      </p:sp>
      <p:sp>
        <p:nvSpPr>
          <p:cNvPr id="58373" name="Footer Placeholder 4"/>
          <p:cNvSpPr>
            <a:spLocks noGrp="1"/>
          </p:cNvSpPr>
          <p:nvPr>
            <p:ph type="ftr" sz="quarter" idx="4"/>
          </p:nvPr>
        </p:nvSpPr>
        <p:spPr>
          <a:noFill/>
        </p:spPr>
        <p:txBody>
          <a:bodyPr/>
          <a:lstStyle/>
          <a:p>
            <a:endParaRPr lang="en-US" dirty="0"/>
          </a:p>
        </p:txBody>
      </p:sp>
    </p:spTree>
    <p:extLst>
      <p:ext uri="{BB962C8B-B14F-4D97-AF65-F5344CB8AC3E}">
        <p14:creationId xmlns:p14="http://schemas.microsoft.com/office/powerpoint/2010/main" val="21876418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31"/>
          <p:cNvSpPr>
            <a:spLocks noGrp="1" noChangeArrowheads="1"/>
          </p:cNvSpPr>
          <p:nvPr>
            <p:ph type="sldNum" sz="quarter" idx="5"/>
          </p:nvPr>
        </p:nvSpPr>
        <p:spPr/>
        <p:txBody>
          <a:bodyPr/>
          <a:lstStyle/>
          <a:p>
            <a:pPr defTabSz="938454">
              <a:defRPr/>
            </a:pPr>
            <a:fld id="{714F9C14-BAF6-48A7-8F00-AF568F281148}" type="slidenum">
              <a:rPr lang="en-US" smtClean="0"/>
              <a:pPr defTabSz="938454">
                <a:defRPr/>
              </a:pPr>
              <a:t>63</a:t>
            </a:fld>
            <a:endParaRPr lang="en-US" dirty="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w="9525"/>
        </p:spPr>
        <p:txBody>
          <a:bodyPr/>
          <a:lstStyle/>
          <a:p>
            <a:pPr>
              <a:buFontTx/>
              <a:buChar char="•"/>
            </a:pPr>
            <a:r>
              <a:rPr lang="en-US" sz="1000" dirty="0">
                <a:latin typeface="Arial" pitchFamily="34" charset="0"/>
              </a:rPr>
              <a:t>One final important word in this seminar on the topic of DENTAL treatment -- this time related to the VA.</a:t>
            </a:r>
          </a:p>
          <a:p>
            <a:pPr>
              <a:buFontTx/>
              <a:buChar char="•"/>
            </a:pPr>
            <a:r>
              <a:rPr lang="en-US" sz="1000" dirty="0">
                <a:latin typeface="Arial" pitchFamily="34" charset="0"/>
              </a:rPr>
              <a:t>No-cost VA dental care </a:t>
            </a:r>
            <a:r>
              <a:rPr lang="en-US" sz="1000" b="1" u="sng" dirty="0">
                <a:latin typeface="Arial" pitchFamily="34" charset="0"/>
              </a:rPr>
              <a:t>MAY</a:t>
            </a:r>
            <a:r>
              <a:rPr lang="en-US" sz="1000" dirty="0">
                <a:latin typeface="Arial" pitchFamily="34" charset="0"/>
              </a:rPr>
              <a:t> be furnished to veterans in these categories if space and resources permit.  </a:t>
            </a:r>
          </a:p>
          <a:p>
            <a:pPr>
              <a:buFontTx/>
              <a:buChar char="•"/>
            </a:pPr>
            <a:r>
              <a:rPr lang="en-US" sz="1000" dirty="0">
                <a:latin typeface="Arial" pitchFamily="34" charset="0"/>
              </a:rPr>
              <a:t>For more information on VA dental care eligibility, contact the nearest VA medical center, or go on-line at </a:t>
            </a:r>
            <a:r>
              <a:rPr lang="en-US" sz="1000" b="1" u="sng" dirty="0">
                <a:solidFill>
                  <a:srgbClr val="C00000"/>
                </a:solidFill>
                <a:latin typeface="Arial" pitchFamily="34" charset="0"/>
              </a:rPr>
              <a:t>https://www.va.gov/dental/.</a:t>
            </a:r>
          </a:p>
          <a:p>
            <a:pPr>
              <a:buFontTx/>
              <a:buChar char="•"/>
            </a:pPr>
            <a:r>
              <a:rPr lang="en-US" sz="1000" dirty="0"/>
              <a:t>the VA is implementing a comprehensive national VA Dental Insurance Program (VADIP) to give enrolled Veterans and CHAMPVA beneficiaries the opportunity to purchase dental insurance through </a:t>
            </a:r>
            <a:r>
              <a:rPr lang="en-US" sz="1000" u="sng" dirty="0"/>
              <a:t>Delta Dental </a:t>
            </a:r>
            <a:r>
              <a:rPr lang="en-US" sz="1000" dirty="0"/>
              <a:t>and </a:t>
            </a:r>
            <a:r>
              <a:rPr lang="en-US" sz="1000" u="sng" dirty="0"/>
              <a:t>MetLife</a:t>
            </a:r>
            <a:r>
              <a:rPr lang="en-US" sz="1000" dirty="0"/>
              <a:t> at a reduced cost. Participation is voluntary and purchasing a dental plan does not affect Veterans current eligibility for VA dental services and treatment.</a:t>
            </a:r>
            <a:endParaRPr lang="en-US" sz="1000" b="1" u="sng" dirty="0">
              <a:solidFill>
                <a:srgbClr val="C00000"/>
              </a:solidFill>
              <a:latin typeface="Arial" pitchFamily="34" charset="0"/>
            </a:endParaRPr>
          </a:p>
        </p:txBody>
      </p:sp>
    </p:spTree>
    <p:extLst>
      <p:ext uri="{BB962C8B-B14F-4D97-AF65-F5344CB8AC3E}">
        <p14:creationId xmlns:p14="http://schemas.microsoft.com/office/powerpoint/2010/main" val="2193698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31"/>
          <p:cNvSpPr>
            <a:spLocks noGrp="1" noChangeArrowheads="1"/>
          </p:cNvSpPr>
          <p:nvPr>
            <p:ph type="sldNum" sz="quarter" idx="5"/>
          </p:nvPr>
        </p:nvSpPr>
        <p:spPr/>
        <p:txBody>
          <a:bodyPr/>
          <a:lstStyle/>
          <a:p>
            <a:pPr defTabSz="938454">
              <a:defRPr/>
            </a:pPr>
            <a:fld id="{A379F038-7FB4-489E-BCF9-EBD4500FDB64}" type="slidenum">
              <a:rPr lang="en-US" smtClean="0"/>
              <a:pPr defTabSz="938454">
                <a:defRPr/>
              </a:pPr>
              <a:t>64</a:t>
            </a:fld>
            <a:endParaRPr lang="en-US" dirty="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674162" y="4470927"/>
            <a:ext cx="5736839" cy="4237141"/>
          </a:xfrm>
          <a:noFill/>
          <a:ln w="9525"/>
        </p:spPr>
        <p:txBody>
          <a:bodyPr/>
          <a:lstStyle/>
          <a:p>
            <a:pPr>
              <a:buFontTx/>
              <a:buChar char="•"/>
            </a:pPr>
            <a:r>
              <a:rPr lang="en-US" sz="1000" dirty="0">
                <a:latin typeface="Arial" pitchFamily="34" charset="0"/>
              </a:rPr>
              <a:t>Oftentimes, Military flights throughout the world have vacant seats.  Active and Retired Soldiers and their eligible family members who are traveling unofficially may fill those seats on a space-available (Space-A) basis.  The Retired Soldier and Family member have a lower priority than the active duty Soldier. </a:t>
            </a:r>
          </a:p>
          <a:p>
            <a:pPr>
              <a:buFontTx/>
              <a:buChar char="•"/>
            </a:pPr>
            <a:r>
              <a:rPr lang="en-US" sz="1000" dirty="0">
                <a:latin typeface="Arial" pitchFamily="34" charset="0"/>
              </a:rPr>
              <a:t>Since eligible family members </a:t>
            </a:r>
            <a:r>
              <a:rPr lang="en-US" sz="1000" i="1" dirty="0">
                <a:latin typeface="Arial" pitchFamily="34" charset="0"/>
              </a:rPr>
              <a:t>must be accompanied by the sponsor,</a:t>
            </a:r>
            <a:r>
              <a:rPr lang="en-US" sz="1000" dirty="0">
                <a:latin typeface="Arial" pitchFamily="34" charset="0"/>
              </a:rPr>
              <a:t> the Space-A travel benefit ends for Family members when the Retired Soldier dies. </a:t>
            </a:r>
          </a:p>
          <a:p>
            <a:pPr>
              <a:buFontTx/>
              <a:buChar char="•"/>
            </a:pPr>
            <a:r>
              <a:rPr lang="en-US" sz="1000" dirty="0">
                <a:latin typeface="Arial" pitchFamily="34" charset="0"/>
              </a:rPr>
              <a:t>You no longer need to wait AT an air terminal for the next vacant flight.  You may FAX your request in and stay on the list for up to 60 days.  During that time, you may decline any available flights without your name being removed from the list.  </a:t>
            </a:r>
          </a:p>
          <a:p>
            <a:pPr>
              <a:buFontTx/>
              <a:buChar char="•"/>
            </a:pPr>
            <a:r>
              <a:rPr lang="en-US" sz="1000" dirty="0">
                <a:latin typeface="Arial" pitchFamily="34" charset="0"/>
              </a:rPr>
              <a:t>Books on Space-A travel are available for purchase through the Army &amp; Air Force Exchange System.</a:t>
            </a:r>
          </a:p>
        </p:txBody>
      </p:sp>
    </p:spTree>
    <p:extLst>
      <p:ext uri="{BB962C8B-B14F-4D97-AF65-F5344CB8AC3E}">
        <p14:creationId xmlns:p14="http://schemas.microsoft.com/office/powerpoint/2010/main" val="26783988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w="9525"/>
        </p:spPr>
        <p:txBody>
          <a:bodyPr/>
          <a:lstStyle/>
          <a:p>
            <a:pPr eaLnBrk="1" hangingPunct="1"/>
            <a:r>
              <a:rPr lang="en-US" sz="1000" dirty="0">
                <a:latin typeface="Arial" pitchFamily="34" charset="0"/>
                <a:cs typeface="Arial" pitchFamily="34" charset="0"/>
              </a:rPr>
              <a:t>We’ve improved our online information for our Retired Military family. Go to shopmyexchange.com and click on “Community”. You’ll find a wealth of information on the military community and resources specific to Retired Soldiers. There’s even a Retiree Corner link that will take you to a collection of memorabilia and items that are of interest to Retired Soldiers.  </a:t>
            </a:r>
          </a:p>
          <a:p>
            <a:pPr eaLnBrk="1" hangingPunct="1">
              <a:spcBef>
                <a:spcPct val="0"/>
              </a:spcBef>
            </a:pPr>
            <a:r>
              <a:rPr lang="en-US" sz="1000" dirty="0">
                <a:latin typeface="Arial" pitchFamily="34" charset="0"/>
                <a:ea typeface="Geneva"/>
                <a:cs typeface="Arial" pitchFamily="34" charset="0"/>
              </a:rPr>
              <a:t>Online - Facebook – We feature coupons that you can use in-store or online. For use in-store, just print out the coupon from the Facebook AAFES BX/PX “coupons” tab on the left side of the page. To use a coupon online, enter the coupon code during the checkout process. To get to our Facebook page, just type </a:t>
            </a:r>
            <a:r>
              <a:rPr lang="en-US" sz="1000" b="1" u="sng" dirty="0">
                <a:latin typeface="Arial" pitchFamily="34" charset="0"/>
                <a:ea typeface="Geneva"/>
                <a:cs typeface="Arial" pitchFamily="34" charset="0"/>
              </a:rPr>
              <a:t>www.facebook.com/AAFES.BX.PX</a:t>
            </a:r>
            <a:r>
              <a:rPr lang="en-US" sz="1000" dirty="0">
                <a:latin typeface="Arial" pitchFamily="34" charset="0"/>
                <a:ea typeface="Geneva"/>
                <a:cs typeface="Arial" pitchFamily="34" charset="0"/>
              </a:rPr>
              <a:t>.</a:t>
            </a:r>
          </a:p>
          <a:p>
            <a:pPr eaLnBrk="1" hangingPunct="1">
              <a:spcBef>
                <a:spcPct val="0"/>
              </a:spcBef>
            </a:pPr>
            <a:r>
              <a:rPr lang="en-US" sz="1000" dirty="0">
                <a:latin typeface="Arial" pitchFamily="34" charset="0"/>
                <a:cs typeface="Arial" pitchFamily="34" charset="0"/>
              </a:rPr>
              <a:t>Each year, the Exchange salutes your service with a special three-day event.</a:t>
            </a:r>
          </a:p>
          <a:p>
            <a:pPr eaLnBrk="1" hangingPunct="1">
              <a:spcBef>
                <a:spcPct val="0"/>
              </a:spcBef>
            </a:pPr>
            <a:r>
              <a:rPr lang="en-US" sz="1000" dirty="0">
                <a:latin typeface="Arial" pitchFamily="34" charset="0"/>
                <a:cs typeface="Arial" pitchFamily="34" charset="0"/>
              </a:rPr>
              <a:t>Benefits information flyer will be direct mailed to approximately 820,000 Army and Air Force Retired Soldiers in CONUS. OCONUS locations will receive flyers sent directly to their stores. The celebration will include those retired and still serving and invite them to participate in locally planned store activities and take part in exceptional sales events to celebrate those who have served and are still!  </a:t>
            </a:r>
          </a:p>
          <a:p>
            <a:pPr eaLnBrk="1" hangingPunct="1"/>
            <a:r>
              <a:rPr lang="en-US" sz="1000" dirty="0">
                <a:latin typeface="Arial" pitchFamily="34" charset="0"/>
                <a:cs typeface="Arial" pitchFamily="34" charset="0"/>
              </a:rPr>
              <a:t>Save 5 cents off every gallon at Express Fuel Stations when you pay with your MILITARY STAR card. Available every day, 365 days a year. Periodic fuel promotions allow you to save more than 5 cents per gallon. Previous promotions were 10 cents off per gallon or more. </a:t>
            </a:r>
          </a:p>
          <a:p>
            <a:r>
              <a:rPr lang="en-US" sz="1000" dirty="0">
                <a:latin typeface="Arial" pitchFamily="34" charset="0"/>
                <a:cs typeface="Arial" pitchFamily="34" charset="0"/>
              </a:rPr>
              <a:t>Our customers are mobile, and so are we! Download the Exchange app on your mobile device for instant access to Exchange information.</a:t>
            </a:r>
          </a:p>
          <a:p>
            <a:pPr marL="476416" lvl="1" indent="-303615">
              <a:buFontTx/>
              <a:buChar char="•"/>
            </a:pPr>
            <a:r>
              <a:rPr lang="en-US" sz="1000" dirty="0">
                <a:latin typeface="Arial" pitchFamily="34" charset="0"/>
                <a:cs typeface="Arial" pitchFamily="34" charset="0"/>
              </a:rPr>
              <a:t>Get Gift Card Balances</a:t>
            </a:r>
          </a:p>
          <a:p>
            <a:pPr marL="476416" lvl="1" indent="-303615">
              <a:buFontTx/>
              <a:buChar char="•"/>
            </a:pPr>
            <a:r>
              <a:rPr lang="en-US" sz="1000" dirty="0">
                <a:latin typeface="Arial" pitchFamily="34" charset="0"/>
                <a:cs typeface="Arial" pitchFamily="34" charset="0"/>
              </a:rPr>
              <a:t>Find Exchange Store Locations</a:t>
            </a:r>
          </a:p>
          <a:p>
            <a:pPr marL="476416" lvl="1" indent="-303615">
              <a:buFontTx/>
              <a:buChar char="•"/>
            </a:pPr>
            <a:r>
              <a:rPr lang="en-US" sz="1000" dirty="0">
                <a:latin typeface="Arial" pitchFamily="34" charset="0"/>
                <a:cs typeface="Arial" pitchFamily="34" charset="0"/>
              </a:rPr>
              <a:t>Shop the mobile Exchange</a:t>
            </a:r>
          </a:p>
          <a:p>
            <a:pPr marL="476416" lvl="1" indent="-303615">
              <a:buFontTx/>
              <a:buChar char="•"/>
            </a:pPr>
            <a:r>
              <a:rPr lang="en-US" sz="1000" dirty="0">
                <a:latin typeface="Arial" pitchFamily="34" charset="0"/>
                <a:cs typeface="Arial" pitchFamily="34" charset="0"/>
              </a:rPr>
              <a:t>Access Community Information such as </a:t>
            </a:r>
            <a:br>
              <a:rPr lang="en-US" sz="1000" dirty="0">
                <a:latin typeface="Arial" pitchFamily="34" charset="0"/>
                <a:cs typeface="Arial" pitchFamily="34" charset="0"/>
              </a:rPr>
            </a:br>
            <a:r>
              <a:rPr lang="en-US" sz="1000" dirty="0">
                <a:latin typeface="Arial" pitchFamily="34" charset="0"/>
                <a:cs typeface="Arial" pitchFamily="34" charset="0"/>
              </a:rPr>
              <a:t>Public Affairs, Vendor Relations and More.</a:t>
            </a:r>
          </a:p>
          <a:p>
            <a:endParaRPr lang="en-US" sz="1000" dirty="0">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D11FF3FD-D9E7-42D2-A7A9-1636F79DBD0C}" type="slidenum">
              <a:rPr lang="en-US" smtClean="0"/>
              <a:pPr>
                <a:defRPr/>
              </a:pPr>
              <a:t>65</a:t>
            </a:fld>
            <a:endParaRPr lang="en-US" dirty="0"/>
          </a:p>
        </p:txBody>
      </p:sp>
    </p:spTree>
    <p:extLst>
      <p:ext uri="{BB962C8B-B14F-4D97-AF65-F5344CB8AC3E}">
        <p14:creationId xmlns:p14="http://schemas.microsoft.com/office/powerpoint/2010/main" val="2412177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31"/>
          <p:cNvSpPr>
            <a:spLocks noGrp="1" noChangeArrowheads="1"/>
          </p:cNvSpPr>
          <p:nvPr>
            <p:ph type="sldNum" sz="quarter" idx="5"/>
          </p:nvPr>
        </p:nvSpPr>
        <p:spPr/>
        <p:txBody>
          <a:bodyPr/>
          <a:lstStyle/>
          <a:p>
            <a:pPr defTabSz="938454">
              <a:defRPr/>
            </a:pPr>
            <a:fld id="{40F9A01F-F4FF-463C-B4F9-FCE6DB5E1971}" type="slidenum">
              <a:rPr lang="en-US" smtClean="0"/>
              <a:pPr defTabSz="938454">
                <a:defRPr/>
              </a:pPr>
              <a:t>66</a:t>
            </a:fld>
            <a:endParaRPr lang="en-US" dirty="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w="9525"/>
        </p:spPr>
        <p:txBody>
          <a:bodyPr/>
          <a:lstStyle/>
          <a:p>
            <a:pPr algn="l"/>
            <a:r>
              <a:rPr lang="en-US" sz="1000" dirty="0">
                <a:latin typeface="Arial" pitchFamily="34" charset="0"/>
              </a:rPr>
              <a:t>Many Retired Soldiers continue to LIVE the Army retiree motto --</a:t>
            </a:r>
            <a:r>
              <a:rPr lang="en-US" sz="1000" b="1" dirty="0"/>
              <a:t>“Once a Soldier, always a Soldier</a:t>
            </a:r>
            <a:r>
              <a:rPr lang="en-US" sz="1000" b="1" i="1" dirty="0"/>
              <a:t>…a Soldier for Life”</a:t>
            </a:r>
            <a:endParaRPr lang="en-US" sz="1000" b="1" dirty="0"/>
          </a:p>
          <a:p>
            <a:pPr>
              <a:buFontTx/>
              <a:buChar char="•"/>
            </a:pPr>
            <a:r>
              <a:rPr lang="en-US" sz="1000" dirty="0">
                <a:latin typeface="Arial" pitchFamily="34" charset="0"/>
              </a:rPr>
              <a:t>If interested in learning of ways to continue serving, contact your nearest installation Retirement Services Officer (RSO).  Perhaps service on their installation Retiree Council appeals to you.  We mentioned this at the beginning of the seminar when we were talking about what we do.  We’d like you to consider it now in light of what </a:t>
            </a:r>
            <a:r>
              <a:rPr lang="en-US" sz="1000" b="1" dirty="0">
                <a:latin typeface="Arial" pitchFamily="34" charset="0"/>
              </a:rPr>
              <a:t>you</a:t>
            </a:r>
            <a:r>
              <a:rPr lang="en-US" sz="1000" dirty="0">
                <a:latin typeface="Arial" pitchFamily="34" charset="0"/>
              </a:rPr>
              <a:t> might like to do after retirement.  </a:t>
            </a:r>
          </a:p>
          <a:p>
            <a:pPr>
              <a:buFontTx/>
              <a:buChar char="•"/>
            </a:pPr>
            <a:r>
              <a:rPr lang="en-US" sz="1000" dirty="0">
                <a:latin typeface="Arial" pitchFamily="34" charset="0"/>
              </a:rPr>
              <a:t>One of the duties of an installation Retiree Council is to formulate issues annually to “send up” to the Chief of Staff, Army Retired Soldier  Council for their deliberation and possible briefing to the Chief.</a:t>
            </a:r>
          </a:p>
          <a:p>
            <a:pPr>
              <a:buFontTx/>
              <a:buChar char="•"/>
            </a:pPr>
            <a:r>
              <a:rPr lang="en-US" sz="1000" dirty="0">
                <a:latin typeface="Arial" pitchFamily="34" charset="0"/>
              </a:rPr>
              <a:t>The 14-member CSA Retired Soldier Council serves Retired Soldiers worldwide, and is comprised of seven officers and seven enlisted members.  They serve at the approval of the CSA for 4-year terms.</a:t>
            </a:r>
          </a:p>
          <a:p>
            <a:endParaRPr lang="en-US" sz="1000" b="1" dirty="0">
              <a:latin typeface="Arial" pitchFamily="34" charset="0"/>
            </a:endParaRPr>
          </a:p>
        </p:txBody>
      </p:sp>
    </p:spTree>
    <p:extLst>
      <p:ext uri="{BB962C8B-B14F-4D97-AF65-F5344CB8AC3E}">
        <p14:creationId xmlns:p14="http://schemas.microsoft.com/office/powerpoint/2010/main" val="315539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13AE2-D634-497F-8AEE-F136ED92B7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131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31"/>
          <p:cNvSpPr>
            <a:spLocks noGrp="1" noChangeArrowheads="1"/>
          </p:cNvSpPr>
          <p:nvPr>
            <p:ph type="sldNum" sz="quarter" idx="5"/>
          </p:nvPr>
        </p:nvSpPr>
        <p:spPr/>
        <p:txBody>
          <a:bodyPr/>
          <a:lstStyle/>
          <a:p>
            <a:pPr defTabSz="938454">
              <a:defRPr/>
            </a:pPr>
            <a:fld id="{40F9A01F-F4FF-463C-B4F9-FCE6DB5E1971}" type="slidenum">
              <a:rPr lang="en-US" smtClean="0"/>
              <a:pPr defTabSz="938454">
                <a:defRPr/>
              </a:pPr>
              <a:t>67</a:t>
            </a:fld>
            <a:endParaRPr lang="en-US" dirty="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w="9525"/>
        </p:spPr>
        <p:txBody>
          <a:bodyPr/>
          <a:lstStyle/>
          <a:p>
            <a:pPr algn="l"/>
            <a:r>
              <a:rPr lang="en-US" sz="1000" dirty="0">
                <a:latin typeface="Arial" pitchFamily="34" charset="0"/>
              </a:rPr>
              <a:t>Many Retired Soldiers continue to LIVE the Army retiree motto --</a:t>
            </a:r>
            <a:r>
              <a:rPr lang="en-US" sz="1000" b="1" dirty="0"/>
              <a:t>“Once a Soldier, always a Soldier</a:t>
            </a:r>
            <a:r>
              <a:rPr lang="en-US" sz="1000" b="1" i="1" dirty="0"/>
              <a:t>…a Soldier for Life”</a:t>
            </a:r>
            <a:endParaRPr lang="en-US" sz="1000" b="1" dirty="0"/>
          </a:p>
          <a:p>
            <a:pPr>
              <a:buFontTx/>
              <a:buChar char="•"/>
            </a:pPr>
            <a:r>
              <a:rPr lang="en-US" sz="1000" dirty="0">
                <a:latin typeface="Arial" pitchFamily="34" charset="0"/>
              </a:rPr>
              <a:t>If interested in learning of ways to continue serving, contact your nearest installation Retirement Services Officer (RSO).  Perhaps service on their installation Retiree Council appeals to you.  We mentioned this at the beginning of the seminar when we were talking about what we do.  We’d like you to consider it now in light of what </a:t>
            </a:r>
            <a:r>
              <a:rPr lang="en-US" sz="1000" b="1" dirty="0">
                <a:latin typeface="Arial" pitchFamily="34" charset="0"/>
              </a:rPr>
              <a:t>you</a:t>
            </a:r>
            <a:r>
              <a:rPr lang="en-US" sz="1000" dirty="0">
                <a:latin typeface="Arial" pitchFamily="34" charset="0"/>
              </a:rPr>
              <a:t> might like to do after retirement.  </a:t>
            </a:r>
          </a:p>
          <a:p>
            <a:pPr>
              <a:buFontTx/>
              <a:buChar char="•"/>
            </a:pPr>
            <a:r>
              <a:rPr lang="en-US" sz="1000" dirty="0">
                <a:latin typeface="Arial" pitchFamily="34" charset="0"/>
              </a:rPr>
              <a:t>One of the duties of an installation Retiree Council is to formulate issues annually to “send up” to the Chief of Staff, Army Retired Soldier  Council for their deliberation and possible briefing to the Chief.</a:t>
            </a:r>
          </a:p>
          <a:p>
            <a:pPr>
              <a:buFontTx/>
              <a:buChar char="•"/>
            </a:pPr>
            <a:r>
              <a:rPr lang="en-US" sz="1000" dirty="0">
                <a:latin typeface="Arial" pitchFamily="34" charset="0"/>
              </a:rPr>
              <a:t>The 14-member CSA Retired Soldier Council serves Retired Soldiers worldwide, and is comprised of seven officers and seven enlisted members.  They serve at the approval of the CSA for 4-year terms.</a:t>
            </a:r>
          </a:p>
          <a:p>
            <a:endParaRPr lang="en-US" sz="1000" b="1" dirty="0">
              <a:latin typeface="Arial" pitchFamily="34" charset="0"/>
            </a:endParaRPr>
          </a:p>
        </p:txBody>
      </p:sp>
    </p:spTree>
    <p:extLst>
      <p:ext uri="{BB962C8B-B14F-4D97-AF65-F5344CB8AC3E}">
        <p14:creationId xmlns:p14="http://schemas.microsoft.com/office/powerpoint/2010/main" val="18849931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561A8B44-3288-4A07-A7EE-56A66CD9BEE5}" type="slidenum">
              <a:rPr lang="en-US" smtClean="0"/>
              <a:pPr/>
              <a:t>68</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w="9525"/>
        </p:spPr>
        <p:txBody>
          <a:bodyPr/>
          <a:lstStyle/>
          <a:p>
            <a:pPr eaLnBrk="1" hangingPunct="1"/>
            <a:r>
              <a:rPr lang="en-US" dirty="0"/>
              <a:t>Self-explanatory.</a:t>
            </a:r>
          </a:p>
        </p:txBody>
      </p:sp>
    </p:spTree>
    <p:extLst>
      <p:ext uri="{BB962C8B-B14F-4D97-AF65-F5344CB8AC3E}">
        <p14:creationId xmlns:p14="http://schemas.microsoft.com/office/powerpoint/2010/main" val="12350499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9F05DB-28ED-4552-A427-0BA432B27CDE}" type="slidenum">
              <a:rPr lang="en-US" smtClean="0"/>
              <a:pPr/>
              <a:t>69</a:t>
            </a:fld>
            <a:endParaRPr lang="en-US"/>
          </a:p>
        </p:txBody>
      </p:sp>
    </p:spTree>
    <p:extLst>
      <p:ext uri="{BB962C8B-B14F-4D97-AF65-F5344CB8AC3E}">
        <p14:creationId xmlns:p14="http://schemas.microsoft.com/office/powerpoint/2010/main" val="19348948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B13AE2-D634-497F-8AEE-F136ED92B783}" type="slidenum">
              <a:rPr lang="en-US" smtClean="0"/>
              <a:pPr/>
              <a:t>70</a:t>
            </a:fld>
            <a:endParaRPr lang="en-US" dirty="0"/>
          </a:p>
        </p:txBody>
      </p:sp>
    </p:spTree>
    <p:extLst>
      <p:ext uri="{BB962C8B-B14F-4D97-AF65-F5344CB8AC3E}">
        <p14:creationId xmlns:p14="http://schemas.microsoft.com/office/powerpoint/2010/main" val="33538633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04900" y="698500"/>
            <a:ext cx="4649788" cy="3489325"/>
          </a:xfrm>
          <a:ln/>
        </p:spPr>
      </p:sp>
      <p:sp>
        <p:nvSpPr>
          <p:cNvPr id="66563" name="Rectangle 3"/>
          <p:cNvSpPr>
            <a:spLocks noGrp="1" noChangeArrowheads="1"/>
          </p:cNvSpPr>
          <p:nvPr>
            <p:ph type="body" idx="1"/>
          </p:nvPr>
        </p:nvSpPr>
        <p:spPr>
          <a:xfrm>
            <a:off x="904273" y="4419952"/>
            <a:ext cx="5049469" cy="4111282"/>
          </a:xfrm>
          <a:noFill/>
          <a:ln w="9525"/>
        </p:spPr>
        <p:txBody>
          <a:bodyPr/>
          <a:lstStyle/>
          <a:p>
            <a:pPr>
              <a:buFontTx/>
              <a:buChar char="•"/>
            </a:pPr>
            <a:endParaRPr lang="en-US" dirty="0"/>
          </a:p>
        </p:txBody>
      </p:sp>
      <p:sp>
        <p:nvSpPr>
          <p:cNvPr id="66564" name="Footer Placeholder 3"/>
          <p:cNvSpPr>
            <a:spLocks noGrp="1"/>
          </p:cNvSpPr>
          <p:nvPr>
            <p:ph type="ftr" sz="quarter" idx="4"/>
          </p:nvPr>
        </p:nvSpPr>
        <p:spPr>
          <a:noFill/>
        </p:spPr>
        <p:txBody>
          <a:bodyPr/>
          <a:lstStyle/>
          <a:p>
            <a:endParaRPr lang="en-US" dirty="0"/>
          </a:p>
        </p:txBody>
      </p:sp>
    </p:spTree>
    <p:extLst>
      <p:ext uri="{BB962C8B-B14F-4D97-AF65-F5344CB8AC3E}">
        <p14:creationId xmlns:p14="http://schemas.microsoft.com/office/powerpoint/2010/main" val="14374948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0216" indent="-170216">
              <a:buFont typeface="Arial" panose="020B0604020202020204" pitchFamily="34" charset="0"/>
              <a:buChar char="•"/>
            </a:pPr>
            <a:endParaRPr lang="en-US" dirty="0"/>
          </a:p>
          <a:p>
            <a:pPr marL="170216" indent="-170216">
              <a:buFont typeface="Arial" panose="020B0604020202020204" pitchFamily="34" charset="0"/>
              <a:buChar char="•"/>
            </a:pPr>
            <a:endParaRPr lang="en-US" baseline="0" dirty="0"/>
          </a:p>
          <a:p>
            <a:pPr marL="170216" indent="-17021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07816" rtl="0" eaLnBrk="1" fontAlgn="auto" latinLnBrk="0" hangingPunct="1">
              <a:lnSpc>
                <a:spcPct val="100000"/>
              </a:lnSpc>
              <a:spcBef>
                <a:spcPts val="0"/>
              </a:spcBef>
              <a:spcAft>
                <a:spcPts val="0"/>
              </a:spcAft>
              <a:buClrTx/>
              <a:buSzTx/>
              <a:buFontTx/>
              <a:buNone/>
              <a:tabLst/>
              <a:defRPr/>
            </a:pPr>
            <a:fld id="{2D25B8C2-FB39-4B4F-8141-58995F144097}" type="slidenum">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816" rtl="0" eaLnBrk="1" fontAlgn="auto" latinLnBrk="0" hangingPunct="1">
                <a:lnSpc>
                  <a:spcPct val="100000"/>
                </a:lnSpc>
                <a:spcBef>
                  <a:spcPts val="0"/>
                </a:spcBef>
                <a:spcAft>
                  <a:spcPts val="0"/>
                </a:spcAft>
                <a:buClrTx/>
                <a:buSzTx/>
                <a:buFontTx/>
                <a:buNone/>
                <a:tabLst/>
                <a:defRPr/>
              </a:pPr>
              <a:t>72</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163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pPr defTabSz="911758"/>
            <a:fld id="{7E8E070B-F2F0-46EF-B87C-16DBD3DA7F33}" type="slidenum">
              <a:rPr lang="en-US" smtClean="0"/>
              <a:pPr defTabSz="911758"/>
              <a:t>73</a:t>
            </a:fld>
            <a:endParaRPr 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32373" y="4396904"/>
            <a:ext cx="5768842" cy="4168014"/>
          </a:xfrm>
          <a:noFill/>
          <a:ln w="9525"/>
        </p:spPr>
        <p:txBody>
          <a:bodyPr/>
          <a:lstStyle/>
          <a:p>
            <a:pPr>
              <a:buFontTx/>
              <a:buChar char="•"/>
            </a:pPr>
            <a:endParaRPr lang="en-US" dirty="0"/>
          </a:p>
        </p:txBody>
      </p:sp>
      <p:sp>
        <p:nvSpPr>
          <p:cNvPr id="67589" name="Footer Placeholder 4"/>
          <p:cNvSpPr>
            <a:spLocks noGrp="1"/>
          </p:cNvSpPr>
          <p:nvPr>
            <p:ph type="ftr" sz="quarter" idx="4"/>
          </p:nvPr>
        </p:nvSpPr>
        <p:spPr>
          <a:noFill/>
        </p:spPr>
        <p:txBody>
          <a:bodyPr/>
          <a:lstStyle/>
          <a:p>
            <a:endParaRPr lang="en-US" dirty="0"/>
          </a:p>
        </p:txBody>
      </p:sp>
    </p:spTree>
    <p:extLst>
      <p:ext uri="{BB962C8B-B14F-4D97-AF65-F5344CB8AC3E}">
        <p14:creationId xmlns:p14="http://schemas.microsoft.com/office/powerpoint/2010/main" val="12561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2150"/>
            <a:ext cx="4619625" cy="3465513"/>
          </a:xfrm>
        </p:spPr>
      </p:sp>
      <p:sp>
        <p:nvSpPr>
          <p:cNvPr id="3" name="Notes Placeholder 2"/>
          <p:cNvSpPr>
            <a:spLocks noGrp="1"/>
          </p:cNvSpPr>
          <p:nvPr>
            <p:ph type="body" idx="1"/>
          </p:nvPr>
        </p:nvSpPr>
        <p:spPr/>
        <p:txBody>
          <a:bodyPr/>
          <a:lstStyle/>
          <a:p>
            <a:r>
              <a:rPr lang="en-US" dirty="0"/>
              <a:t>For detailed information in regard to this timeline,</a:t>
            </a:r>
            <a:r>
              <a:rPr lang="en-US" baseline="0" dirty="0"/>
              <a:t> refer to the U.S. Army Retirement Planning Guide located at https://soldierforlife.army.mil/Retirement/retirement-planning</a:t>
            </a:r>
          </a:p>
          <a:p>
            <a:endParaRPr lang="en-US" baseline="0" dirty="0"/>
          </a:p>
          <a:p>
            <a:r>
              <a:rPr lang="en-US" dirty="0"/>
              <a:t>The Army began a pilot program in 2023 that allows Soldiers in the Regular Army (RA), the Army National Guard (ARNG)/Army National Guard of the United States (ARNGUS) and United States Army Reserve (USAR) serving on Active Guard Reserve (AGR) tours or on active service orders, to submit their request to retire from active duty between 12 and 24 months before their retirement date. The expiration date for the exception to policy goes through 31 March 2024, and applies to retirements that occur on or after 1 April 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13AE2-D634-497F-8AEE-F136ED92B783}"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70464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a:t>
            </a:r>
            <a:r>
              <a:rPr lang="en-US" baseline="0" dirty="0"/>
              <a:t> 180 day restriction is in law under Title 5 United States Code Section 3326 as follows:</a:t>
            </a:r>
          </a:p>
          <a:p>
            <a:endParaRPr lang="en-US" baseline="0" dirty="0"/>
          </a:p>
          <a:p>
            <a:r>
              <a:rPr lang="en-US" b="1" dirty="0">
                <a:effectLst/>
              </a:rPr>
              <a:t>§3326. Appointments of retired members of the armed forces to positions in the Department of Defense</a:t>
            </a:r>
          </a:p>
          <a:p>
            <a:r>
              <a:rPr lang="en-US" dirty="0">
                <a:effectLst/>
              </a:rPr>
              <a:t>(a) For the purpose of this section, "member" and "Secretary concerned" have the meanings given them by </a:t>
            </a:r>
            <a:r>
              <a:rPr lang="en-US" u="none" strike="noStrike" dirty="0">
                <a:effectLst/>
              </a:rPr>
              <a:t>section 101 of title 37</a:t>
            </a:r>
            <a:r>
              <a:rPr lang="en-US" dirty="0">
                <a:effectLst/>
              </a:rPr>
              <a:t>.</a:t>
            </a:r>
          </a:p>
          <a:p>
            <a:r>
              <a:rPr lang="en-US" dirty="0">
                <a:effectLst/>
              </a:rPr>
              <a:t>(b) A retired member of the armed forces may be appointed to a position in the civil service in or under the Department of Defense (including a </a:t>
            </a:r>
            <a:r>
              <a:rPr lang="en-US" dirty="0" err="1">
                <a:effectLst/>
              </a:rPr>
              <a:t>nonappropriated</a:t>
            </a:r>
            <a:r>
              <a:rPr lang="en-US" dirty="0">
                <a:effectLst/>
              </a:rPr>
              <a:t> fund instrumentality under the jurisdiction of the armed forces) during the period of 180 days immediately after his retirement only if-</a:t>
            </a:r>
          </a:p>
          <a:p>
            <a:r>
              <a:rPr lang="en-US" dirty="0">
                <a:effectLst/>
              </a:rPr>
              <a:t>     (1) the proposed appointment is authorized by the Secretary concerned or his designee for the purpose, and, if the position is in the competitive service, after approval by the Office of Personnel Management; or</a:t>
            </a:r>
          </a:p>
          <a:p>
            <a:r>
              <a:rPr lang="en-US" dirty="0">
                <a:effectLst/>
              </a:rPr>
              <a:t>     (2) the minimum rate of basic pay for the position has been increased under </a:t>
            </a:r>
            <a:r>
              <a:rPr lang="en-US" u="none" strike="noStrike" dirty="0">
                <a:effectLst/>
              </a:rPr>
              <a:t>section 5305 of this title</a:t>
            </a:r>
            <a:r>
              <a:rPr lang="en-US" dirty="0">
                <a:effectLst/>
              </a:rPr>
              <a:t>.</a:t>
            </a:r>
          </a:p>
          <a:p>
            <a:r>
              <a:rPr lang="en-US" dirty="0">
                <a:effectLst/>
              </a:rPr>
              <a:t>(c) A request by appropriate authority for the authorization, or the authorization and approval, as the case may be, required by subsection (b)(1) of this section shall be accompanied by a statement which shows the actions taken to assure that-</a:t>
            </a:r>
          </a:p>
          <a:p>
            <a:r>
              <a:rPr lang="en-US" dirty="0">
                <a:effectLst/>
              </a:rPr>
              <a:t>     (1) full consideration, in accordance with placement and promotion procedures of the department concerned, was given to eligible career employees;</a:t>
            </a:r>
          </a:p>
          <a:p>
            <a:r>
              <a:rPr lang="en-US" dirty="0">
                <a:effectLst/>
              </a:rPr>
              <a:t>     (2) when selection is by other than certification from an established civil service register, the vacancy has been publicized to give interested candidates an opportunity to apply;</a:t>
            </a:r>
          </a:p>
          <a:p>
            <a:r>
              <a:rPr lang="en-US" dirty="0">
                <a:effectLst/>
              </a:rPr>
              <a:t>     (3) qualification requirements for the position have not been written in a manner designed to give advantage to the retired member; and</a:t>
            </a:r>
          </a:p>
          <a:p>
            <a:r>
              <a:rPr lang="en-US" dirty="0">
                <a:effectLst/>
              </a:rPr>
              <a:t>     (4) the position has not been held open pending the retirement of the retired member.</a:t>
            </a:r>
          </a:p>
          <a:p>
            <a:endParaRPr lang="en-US" dirty="0"/>
          </a:p>
        </p:txBody>
      </p:sp>
      <p:sp>
        <p:nvSpPr>
          <p:cNvPr id="4" name="Slide Number Placeholder 3"/>
          <p:cNvSpPr>
            <a:spLocks noGrp="1"/>
          </p:cNvSpPr>
          <p:nvPr>
            <p:ph type="sldNum" sz="quarter" idx="10"/>
          </p:nvPr>
        </p:nvSpPr>
        <p:spPr/>
        <p:txBody>
          <a:bodyPr/>
          <a:lstStyle/>
          <a:p>
            <a:fld id="{B6B13AE2-D634-497F-8AEE-F136ED92B783}" type="slidenum">
              <a:rPr lang="en-US" smtClean="0"/>
              <a:pPr/>
              <a:t>9</a:t>
            </a:fld>
            <a:endParaRPr lang="en-US" dirty="0"/>
          </a:p>
        </p:txBody>
      </p:sp>
    </p:spTree>
    <p:extLst>
      <p:ext uri="{BB962C8B-B14F-4D97-AF65-F5344CB8AC3E}">
        <p14:creationId xmlns:p14="http://schemas.microsoft.com/office/powerpoint/2010/main" val="2515787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31"/>
          <p:cNvSpPr>
            <a:spLocks noGrp="1" noChangeArrowheads="1"/>
          </p:cNvSpPr>
          <p:nvPr>
            <p:ph type="sldNum" sz="quarter" idx="5"/>
          </p:nvPr>
        </p:nvSpPr>
        <p:spPr>
          <a:noFill/>
        </p:spPr>
        <p:txBody>
          <a:bodyPr/>
          <a:lstStyle/>
          <a:p>
            <a:fld id="{F3CCAEA1-9FB8-42C7-A81F-82C85095BC78}" type="slidenum">
              <a:rPr lang="en-US" smtClean="0"/>
              <a:pPr/>
              <a:t>10</a:t>
            </a:fld>
            <a:endParaRPr lang="en-US" dirty="0"/>
          </a:p>
        </p:txBody>
      </p:sp>
      <p:sp>
        <p:nvSpPr>
          <p:cNvPr id="129027" name="Rectangle 2"/>
          <p:cNvSpPr>
            <a:spLocks noGrp="1" noRot="1" noChangeAspect="1" noChangeArrowheads="1" noTextEdit="1"/>
          </p:cNvSpPr>
          <p:nvPr>
            <p:ph type="sldImg"/>
          </p:nvPr>
        </p:nvSpPr>
        <p:spPr>
          <a:ln/>
        </p:spPr>
      </p:sp>
      <p:sp>
        <p:nvSpPr>
          <p:cNvPr id="129028" name="Rectangle 4"/>
          <p:cNvSpPr>
            <a:spLocks noGrp="1" noChangeArrowheads="1"/>
          </p:cNvSpPr>
          <p:nvPr>
            <p:ph type="body" idx="1"/>
          </p:nvPr>
        </p:nvSpPr>
        <p:spPr>
          <a:xfrm>
            <a:off x="229850" y="4371104"/>
            <a:ext cx="6398314" cy="4869745"/>
          </a:xfrm>
          <a:noFill/>
          <a:ln w="9525"/>
        </p:spPr>
        <p:txBody>
          <a:bodyPr/>
          <a:lstStyle/>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sz="1050" kern="1200" dirty="0">
              <a:solidFill>
                <a:schemeClr val="accent1"/>
              </a:solidFill>
              <a:latin typeface="+mn-lt"/>
              <a:ea typeface="+mn-ea"/>
              <a:cs typeface="+mn-cs"/>
            </a:endParaRPr>
          </a:p>
        </p:txBody>
      </p:sp>
    </p:spTree>
    <p:extLst>
      <p:ext uri="{BB962C8B-B14F-4D97-AF65-F5344CB8AC3E}">
        <p14:creationId xmlns:p14="http://schemas.microsoft.com/office/powerpoint/2010/main" val="50811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alphaModFix amt="80000"/>
            <a:lum/>
          </a:blip>
          <a:srcRect/>
          <a:stretch>
            <a:fillRect t="25000" b="-2000"/>
          </a:stretch>
        </a:blipFill>
        <a:effectLst/>
      </p:bgPr>
    </p:bg>
    <p:spTree>
      <p:nvGrpSpPr>
        <p:cNvPr id="1" name=""/>
        <p:cNvGrpSpPr/>
        <p:nvPr/>
      </p:nvGrpSpPr>
      <p:grpSpPr>
        <a:xfrm>
          <a:off x="0" y="0"/>
          <a:ext cx="0" cy="0"/>
          <a:chOff x="0" y="0"/>
          <a:chExt cx="0" cy="0"/>
        </a:xfrm>
      </p:grpSpPr>
      <p:grpSp>
        <p:nvGrpSpPr>
          <p:cNvPr id="2" name="Group 11"/>
          <p:cNvGrpSpPr>
            <a:grpSpLocks/>
          </p:cNvGrpSpPr>
          <p:nvPr userDrawn="1"/>
        </p:nvGrpSpPr>
        <p:grpSpPr bwMode="auto">
          <a:xfrm>
            <a:off x="0" y="228600"/>
            <a:ext cx="9144000" cy="2286000"/>
            <a:chOff x="0" y="228600"/>
            <a:chExt cx="9144000" cy="2286000"/>
          </a:xfrm>
        </p:grpSpPr>
        <p:pic>
          <p:nvPicPr>
            <p:cNvPr id="6" name="Picture 16" descr="army one ping2.png"/>
            <p:cNvPicPr>
              <a:picLocks noChangeAspect="1"/>
            </p:cNvPicPr>
            <p:nvPr userDrawn="1"/>
          </p:nvPicPr>
          <p:blipFill>
            <a:blip r:embed="rId3" cstate="print"/>
            <a:srcRect/>
            <a:stretch>
              <a:fillRect/>
            </a:stretch>
          </p:blipFill>
          <p:spPr bwMode="auto">
            <a:xfrm>
              <a:off x="3657600" y="351264"/>
              <a:ext cx="1828800" cy="2113280"/>
            </a:xfrm>
            <a:prstGeom prst="rect">
              <a:avLst/>
            </a:prstGeom>
            <a:noFill/>
            <a:ln w="9525">
              <a:noFill/>
              <a:miter lim="800000"/>
              <a:headEnd/>
              <a:tailEnd/>
            </a:ln>
          </p:spPr>
        </p:pic>
        <p:sp>
          <p:nvSpPr>
            <p:cNvPr id="7" name="Rectangle 9"/>
            <p:cNvSpPr>
              <a:spLocks noChangeArrowheads="1"/>
            </p:cNvSpPr>
            <p:nvPr userDrawn="1"/>
          </p:nvSpPr>
          <p:spPr bwMode="auto">
            <a:xfrm>
              <a:off x="0" y="1447800"/>
              <a:ext cx="9144000" cy="274638"/>
            </a:xfrm>
            <a:prstGeom prst="rect">
              <a:avLst/>
            </a:prstGeom>
            <a:solidFill>
              <a:schemeClr val="tx1"/>
            </a:solidFill>
            <a:ln>
              <a:noFill/>
            </a:ln>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endParaRPr>
            </a:p>
          </p:txBody>
        </p:sp>
        <p:sp>
          <p:nvSpPr>
            <p:cNvPr id="8" name="Rectangle 12"/>
            <p:cNvSpPr>
              <a:spLocks noChangeArrowheads="1"/>
            </p:cNvSpPr>
            <p:nvPr userDrawn="1"/>
          </p:nvSpPr>
          <p:spPr bwMode="auto">
            <a:xfrm>
              <a:off x="0" y="1235075"/>
              <a:ext cx="9144000" cy="136525"/>
            </a:xfrm>
            <a:prstGeom prst="rect">
              <a:avLst/>
            </a:prstGeom>
            <a:solidFill>
              <a:srgbClr val="EABD00"/>
            </a:solidFill>
            <a:ln>
              <a:noFill/>
            </a:ln>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endParaRPr>
            </a:p>
          </p:txBody>
        </p:sp>
        <p:pic>
          <p:nvPicPr>
            <p:cNvPr id="9" name="Picture 8" descr="army one ping2.png"/>
            <p:cNvPicPr>
              <a:picLocks noChangeAspect="1"/>
            </p:cNvPicPr>
            <p:nvPr userDrawn="1"/>
          </p:nvPicPr>
          <p:blipFill>
            <a:blip r:embed="rId4" cstate="print"/>
            <a:srcRect/>
            <a:stretch>
              <a:fillRect/>
            </a:stretch>
          </p:blipFill>
          <p:spPr>
            <a:xfrm>
              <a:off x="3702050" y="228600"/>
              <a:ext cx="1752600" cy="2286000"/>
            </a:xfrm>
            <a:prstGeom prst="rect">
              <a:avLst/>
            </a:prstGeom>
            <a:effectLst>
              <a:outerShdw blurRad="50800" dist="38100" dir="2700000" algn="tl" rotWithShape="0">
                <a:prstClr val="black">
                  <a:alpha val="40000"/>
                </a:prstClr>
              </a:outerShdw>
            </a:effectLst>
          </p:spPr>
        </p:pic>
      </p:grpSp>
      <p:sp>
        <p:nvSpPr>
          <p:cNvPr id="14" name="Subtitle 2"/>
          <p:cNvSpPr>
            <a:spLocks noGrp="1"/>
          </p:cNvSpPr>
          <p:nvPr>
            <p:ph type="subTitle" idx="1"/>
          </p:nvPr>
        </p:nvSpPr>
        <p:spPr>
          <a:xfrm>
            <a:off x="838200" y="4191000"/>
            <a:ext cx="7620000" cy="1143000"/>
          </a:xfrm>
          <a:prstGeom prst="rect">
            <a:avLst/>
          </a:prstGeom>
        </p:spPr>
        <p:txBody>
          <a:bodyPr>
            <a:normAutofit/>
          </a:bodyPr>
          <a:lstStyle>
            <a:lvl1pPr marL="0" indent="0" algn="ctr">
              <a:buNone/>
              <a:defRPr sz="2000" b="0" baseline="0">
                <a:solidFill>
                  <a:schemeClr val="tx1">
                    <a:lumMod val="65000"/>
                    <a:lumOff val="35000"/>
                  </a:schemeClr>
                </a:solidFill>
                <a:latin typeface="Calibri" pitchFamily="34"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39"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endParaRPr lang="en-US" dirty="0"/>
          </a:p>
        </p:txBody>
      </p:sp>
      <p:sp>
        <p:nvSpPr>
          <p:cNvPr id="20" name="Title 19"/>
          <p:cNvSpPr>
            <a:spLocks noGrp="1"/>
          </p:cNvSpPr>
          <p:nvPr>
            <p:ph type="title"/>
          </p:nvPr>
        </p:nvSpPr>
        <p:spPr>
          <a:xfrm>
            <a:off x="457200" y="2743200"/>
            <a:ext cx="8229600" cy="731838"/>
          </a:xfrm>
          <a:prstGeom prst="rect">
            <a:avLst/>
          </a:prstGeom>
        </p:spPr>
        <p:txBody>
          <a:bodyPr/>
          <a:lstStyle>
            <a:lvl1pPr algn="ctr">
              <a:defRPr sz="4400" b="1">
                <a:latin typeface="Calibri" pitchFamily="34" charset="0"/>
              </a:defRPr>
            </a:lvl1pPr>
          </a:lstStyle>
          <a:p>
            <a:r>
              <a:rPr lang="en-US" dirty="0"/>
              <a:t>Click to edit Master title style</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7_Title Slide">
    <p:bg>
      <p:bgPr>
        <a:blipFill dpi="0" rotWithShape="0">
          <a:blip r:embed="rId2">
            <a:alphaModFix amt="80000"/>
            <a:lum/>
          </a:blip>
          <a:srcRect/>
          <a:stretch>
            <a:fillRect t="25000" b="-2000"/>
          </a:stretch>
        </a:blipFill>
        <a:effectLst/>
      </p:bgPr>
    </p:bg>
    <p:spTree>
      <p:nvGrpSpPr>
        <p:cNvPr id="1" name=""/>
        <p:cNvGrpSpPr/>
        <p:nvPr/>
      </p:nvGrpSpPr>
      <p:grpSpPr>
        <a:xfrm>
          <a:off x="0" y="0"/>
          <a:ext cx="0" cy="0"/>
          <a:chOff x="0" y="0"/>
          <a:chExt cx="0" cy="0"/>
        </a:xfrm>
      </p:grpSpPr>
      <p:grpSp>
        <p:nvGrpSpPr>
          <p:cNvPr id="2" name="Group 11"/>
          <p:cNvGrpSpPr>
            <a:grpSpLocks/>
          </p:cNvGrpSpPr>
          <p:nvPr userDrawn="1"/>
        </p:nvGrpSpPr>
        <p:grpSpPr bwMode="auto">
          <a:xfrm>
            <a:off x="0" y="228600"/>
            <a:ext cx="9144000" cy="2286000"/>
            <a:chOff x="0" y="228600"/>
            <a:chExt cx="9144000" cy="2286000"/>
          </a:xfrm>
        </p:grpSpPr>
        <p:pic>
          <p:nvPicPr>
            <p:cNvPr id="6" name="Picture 16" descr="army one ping2.png"/>
            <p:cNvPicPr>
              <a:picLocks noChangeAspect="1"/>
            </p:cNvPicPr>
            <p:nvPr userDrawn="1"/>
          </p:nvPicPr>
          <p:blipFill>
            <a:blip r:embed="rId3" cstate="print"/>
            <a:srcRect/>
            <a:stretch>
              <a:fillRect/>
            </a:stretch>
          </p:blipFill>
          <p:spPr bwMode="auto">
            <a:xfrm>
              <a:off x="3657600" y="351264"/>
              <a:ext cx="1828800" cy="2113280"/>
            </a:xfrm>
            <a:prstGeom prst="rect">
              <a:avLst/>
            </a:prstGeom>
            <a:noFill/>
            <a:ln w="9525">
              <a:noFill/>
              <a:miter lim="800000"/>
              <a:headEnd/>
              <a:tailEnd/>
            </a:ln>
          </p:spPr>
        </p:pic>
        <p:sp>
          <p:nvSpPr>
            <p:cNvPr id="7" name="Rectangle 9"/>
            <p:cNvSpPr>
              <a:spLocks noChangeArrowheads="1"/>
            </p:cNvSpPr>
            <p:nvPr userDrawn="1"/>
          </p:nvSpPr>
          <p:spPr bwMode="auto">
            <a:xfrm>
              <a:off x="0" y="1447800"/>
              <a:ext cx="9144000" cy="274638"/>
            </a:xfrm>
            <a:prstGeom prst="rect">
              <a:avLst/>
            </a:prstGeom>
            <a:solidFill>
              <a:schemeClr val="tx1"/>
            </a:solidFill>
            <a:ln>
              <a:noFill/>
            </a:ln>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endParaRPr>
            </a:p>
          </p:txBody>
        </p:sp>
        <p:sp>
          <p:nvSpPr>
            <p:cNvPr id="8" name="Rectangle 12"/>
            <p:cNvSpPr>
              <a:spLocks noChangeArrowheads="1"/>
            </p:cNvSpPr>
            <p:nvPr userDrawn="1"/>
          </p:nvSpPr>
          <p:spPr bwMode="auto">
            <a:xfrm>
              <a:off x="0" y="1235075"/>
              <a:ext cx="9144000" cy="136525"/>
            </a:xfrm>
            <a:prstGeom prst="rect">
              <a:avLst/>
            </a:prstGeom>
            <a:solidFill>
              <a:srgbClr val="EABD00"/>
            </a:solidFill>
            <a:ln>
              <a:noFill/>
            </a:ln>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endParaRPr>
            </a:p>
          </p:txBody>
        </p:sp>
        <p:pic>
          <p:nvPicPr>
            <p:cNvPr id="9" name="Picture 8" descr="army one ping2.png"/>
            <p:cNvPicPr>
              <a:picLocks noChangeAspect="1"/>
            </p:cNvPicPr>
            <p:nvPr userDrawn="1"/>
          </p:nvPicPr>
          <p:blipFill>
            <a:blip r:embed="rId4" cstate="print"/>
            <a:srcRect/>
            <a:stretch>
              <a:fillRect/>
            </a:stretch>
          </p:blipFill>
          <p:spPr>
            <a:xfrm>
              <a:off x="3702050" y="228600"/>
              <a:ext cx="1752600" cy="2286000"/>
            </a:xfrm>
            <a:prstGeom prst="rect">
              <a:avLst/>
            </a:prstGeom>
            <a:effectLst>
              <a:outerShdw blurRad="50800" dist="38100" dir="2700000" algn="tl" rotWithShape="0">
                <a:prstClr val="black">
                  <a:alpha val="40000"/>
                </a:prstClr>
              </a:outerShdw>
            </a:effectLst>
          </p:spPr>
        </p:pic>
      </p:grpSp>
      <p:sp>
        <p:nvSpPr>
          <p:cNvPr id="14" name="Subtitle 2"/>
          <p:cNvSpPr>
            <a:spLocks noGrp="1"/>
          </p:cNvSpPr>
          <p:nvPr>
            <p:ph type="subTitle" idx="1"/>
          </p:nvPr>
        </p:nvSpPr>
        <p:spPr>
          <a:xfrm>
            <a:off x="838200" y="4191000"/>
            <a:ext cx="7620000" cy="1143000"/>
          </a:xfrm>
          <a:prstGeom prst="rect">
            <a:avLst/>
          </a:prstGeom>
        </p:spPr>
        <p:txBody>
          <a:bodyPr>
            <a:normAutofit/>
          </a:bodyPr>
          <a:lstStyle>
            <a:lvl1pPr marL="0" indent="0" algn="ctr">
              <a:buNone/>
              <a:defRPr sz="2000" b="0" baseline="0">
                <a:solidFill>
                  <a:schemeClr val="tx1">
                    <a:lumMod val="65000"/>
                    <a:lumOff val="35000"/>
                  </a:schemeClr>
                </a:solidFill>
                <a:latin typeface="Calibri" pitchFamily="34"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39"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endParaRPr lang="en-US" dirty="0"/>
          </a:p>
        </p:txBody>
      </p:sp>
      <p:sp>
        <p:nvSpPr>
          <p:cNvPr id="20" name="Title 19"/>
          <p:cNvSpPr>
            <a:spLocks noGrp="1"/>
          </p:cNvSpPr>
          <p:nvPr>
            <p:ph type="title"/>
          </p:nvPr>
        </p:nvSpPr>
        <p:spPr>
          <a:xfrm>
            <a:off x="457200" y="2743200"/>
            <a:ext cx="8229600" cy="731838"/>
          </a:xfrm>
          <a:prstGeom prst="rect">
            <a:avLst/>
          </a:prstGeom>
        </p:spPr>
        <p:txBody>
          <a:bodyPr/>
          <a:lstStyle>
            <a:lvl1pPr algn="ctr">
              <a:defRPr sz="4400" b="1">
                <a:latin typeface="Calibri" pitchFamily="34" charset="0"/>
              </a:defRPr>
            </a:lvl1pPr>
          </a:lstStyle>
          <a:p>
            <a:r>
              <a:rPr lang="en-US" dirty="0"/>
              <a:t>Click to edit Master title style</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omparison">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Title Slide">
    <p:bg>
      <p:bgPr>
        <a:blipFill dpi="0" rotWithShape="0">
          <a:blip r:embed="rId2">
            <a:alphaModFix amt="80000"/>
            <a:lum/>
          </a:blip>
          <a:srcRect/>
          <a:stretch>
            <a:fillRect t="25000" b="-2000"/>
          </a:stretch>
        </a:blipFill>
        <a:effectLst/>
      </p:bgPr>
    </p:bg>
    <p:spTree>
      <p:nvGrpSpPr>
        <p:cNvPr id="1" name=""/>
        <p:cNvGrpSpPr/>
        <p:nvPr/>
      </p:nvGrpSpPr>
      <p:grpSpPr>
        <a:xfrm>
          <a:off x="0" y="0"/>
          <a:ext cx="0" cy="0"/>
          <a:chOff x="0" y="0"/>
          <a:chExt cx="0" cy="0"/>
        </a:xfrm>
      </p:grpSpPr>
      <p:grpSp>
        <p:nvGrpSpPr>
          <p:cNvPr id="2" name="Group 11"/>
          <p:cNvGrpSpPr>
            <a:grpSpLocks/>
          </p:cNvGrpSpPr>
          <p:nvPr userDrawn="1"/>
        </p:nvGrpSpPr>
        <p:grpSpPr bwMode="auto">
          <a:xfrm>
            <a:off x="0" y="228600"/>
            <a:ext cx="9144000" cy="2286000"/>
            <a:chOff x="0" y="228600"/>
            <a:chExt cx="9144000" cy="2286000"/>
          </a:xfrm>
        </p:grpSpPr>
        <p:pic>
          <p:nvPicPr>
            <p:cNvPr id="6" name="Picture 16" descr="army one ping2.png"/>
            <p:cNvPicPr>
              <a:picLocks noChangeAspect="1"/>
            </p:cNvPicPr>
            <p:nvPr userDrawn="1"/>
          </p:nvPicPr>
          <p:blipFill>
            <a:blip r:embed="rId3" cstate="print"/>
            <a:srcRect/>
            <a:stretch>
              <a:fillRect/>
            </a:stretch>
          </p:blipFill>
          <p:spPr bwMode="auto">
            <a:xfrm>
              <a:off x="3657600" y="351264"/>
              <a:ext cx="1828800" cy="2113280"/>
            </a:xfrm>
            <a:prstGeom prst="rect">
              <a:avLst/>
            </a:prstGeom>
            <a:noFill/>
            <a:ln w="9525">
              <a:noFill/>
              <a:miter lim="800000"/>
              <a:headEnd/>
              <a:tailEnd/>
            </a:ln>
          </p:spPr>
        </p:pic>
        <p:sp>
          <p:nvSpPr>
            <p:cNvPr id="7" name="Rectangle 9"/>
            <p:cNvSpPr>
              <a:spLocks noChangeArrowheads="1"/>
            </p:cNvSpPr>
            <p:nvPr userDrawn="1"/>
          </p:nvSpPr>
          <p:spPr bwMode="auto">
            <a:xfrm>
              <a:off x="0" y="1447800"/>
              <a:ext cx="9144000" cy="274638"/>
            </a:xfrm>
            <a:prstGeom prst="rect">
              <a:avLst/>
            </a:prstGeom>
            <a:solidFill>
              <a:schemeClr val="tx1"/>
            </a:solidFill>
            <a:ln>
              <a:noFill/>
            </a:ln>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latin typeface="Arial" panose="020B0604020202020204" pitchFamily="34" charset="0"/>
                <a:cs typeface="Arial" panose="020B0604020202020204" pitchFamily="34" charset="0"/>
              </a:endParaRPr>
            </a:p>
          </p:txBody>
        </p:sp>
        <p:sp>
          <p:nvSpPr>
            <p:cNvPr id="8" name="Rectangle 12"/>
            <p:cNvSpPr>
              <a:spLocks noChangeArrowheads="1"/>
            </p:cNvSpPr>
            <p:nvPr userDrawn="1"/>
          </p:nvSpPr>
          <p:spPr bwMode="auto">
            <a:xfrm>
              <a:off x="0" y="1235075"/>
              <a:ext cx="9144000" cy="136525"/>
            </a:xfrm>
            <a:prstGeom prst="rect">
              <a:avLst/>
            </a:prstGeom>
            <a:solidFill>
              <a:srgbClr val="EABD00"/>
            </a:solidFill>
            <a:ln>
              <a:noFill/>
            </a:ln>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latin typeface="Arial" panose="020B0604020202020204" pitchFamily="34" charset="0"/>
                <a:cs typeface="Arial" panose="020B0604020202020204" pitchFamily="34" charset="0"/>
              </a:endParaRPr>
            </a:p>
          </p:txBody>
        </p:sp>
        <p:pic>
          <p:nvPicPr>
            <p:cNvPr id="9" name="Picture 8" descr="army one ping2.png"/>
            <p:cNvPicPr>
              <a:picLocks noChangeAspect="1"/>
            </p:cNvPicPr>
            <p:nvPr userDrawn="1"/>
          </p:nvPicPr>
          <p:blipFill>
            <a:blip r:embed="rId4" cstate="print"/>
            <a:srcRect/>
            <a:stretch>
              <a:fillRect/>
            </a:stretch>
          </p:blipFill>
          <p:spPr>
            <a:xfrm>
              <a:off x="3702050" y="228600"/>
              <a:ext cx="1752600" cy="2286000"/>
            </a:xfrm>
            <a:prstGeom prst="rect">
              <a:avLst/>
            </a:prstGeom>
            <a:effectLst>
              <a:outerShdw blurRad="50800" dist="38100" dir="2700000" algn="tl" rotWithShape="0">
                <a:prstClr val="black">
                  <a:alpha val="40000"/>
                </a:prstClr>
              </a:outerShdw>
            </a:effectLst>
          </p:spPr>
        </p:pic>
      </p:grpSp>
      <p:sp>
        <p:nvSpPr>
          <p:cNvPr id="10" name="Slide Number Placeholder 8"/>
          <p:cNvSpPr txBox="1">
            <a:spLocks/>
          </p:cNvSpPr>
          <p:nvPr userDrawn="1"/>
        </p:nvSpPr>
        <p:spPr>
          <a:xfrm>
            <a:off x="6858000" y="6448425"/>
            <a:ext cx="2133600" cy="381000"/>
          </a:xfrm>
          <a:prstGeom prst="rect">
            <a:avLst/>
          </a:prstGeom>
        </p:spPr>
        <p:txBody>
          <a:bodyPr lIns="91430" tIns="45715" rIns="91430" bIns="45715" anchor="ctr"/>
          <a:lstStyle/>
          <a:p>
            <a:pPr algn="r" defTabSz="912813" fontAlgn="base">
              <a:spcBef>
                <a:spcPct val="0"/>
              </a:spcBef>
              <a:spcAft>
                <a:spcPct val="0"/>
              </a:spcAft>
              <a:defRPr/>
            </a:pPr>
            <a:fld id="{1E8CF777-FEC4-4F7A-9961-B8FE09FF8F1A}" type="slidenum">
              <a:rPr lang="en-US" sz="1200" b="1">
                <a:solidFill>
                  <a:srgbClr val="FFFFFF"/>
                </a:solidFill>
                <a:latin typeface="Arial" panose="020B0604020202020204" pitchFamily="34" charset="0"/>
                <a:cs typeface="Arial" panose="020B0604020202020204" pitchFamily="34" charset="0"/>
              </a:rPr>
              <a:pPr algn="r" defTabSz="912813" fontAlgn="base">
                <a:spcBef>
                  <a:spcPct val="0"/>
                </a:spcBef>
                <a:spcAft>
                  <a:spcPct val="0"/>
                </a:spcAft>
                <a:defRPr/>
              </a:pPr>
              <a:t>‹#›</a:t>
            </a:fld>
            <a:endParaRPr lang="en-US" sz="1200" b="1" dirty="0">
              <a:solidFill>
                <a:srgbClr val="FFFFFF"/>
              </a:solidFill>
              <a:latin typeface="Arial" panose="020B0604020202020204" pitchFamily="34" charset="0"/>
              <a:cs typeface="Arial" panose="020B0604020202020204" pitchFamily="34" charset="0"/>
            </a:endParaRPr>
          </a:p>
        </p:txBody>
      </p:sp>
      <p:sp>
        <p:nvSpPr>
          <p:cNvPr id="14" name="Subtitle 2"/>
          <p:cNvSpPr>
            <a:spLocks noGrp="1"/>
          </p:cNvSpPr>
          <p:nvPr>
            <p:ph type="subTitle" idx="1"/>
          </p:nvPr>
        </p:nvSpPr>
        <p:spPr>
          <a:xfrm>
            <a:off x="838200" y="4191000"/>
            <a:ext cx="7620000" cy="1143000"/>
          </a:xfrm>
          <a:prstGeom prst="rect">
            <a:avLst/>
          </a:prstGeom>
        </p:spPr>
        <p:txBody>
          <a:bodyPr>
            <a:normAutofit/>
          </a:bodyPr>
          <a:lstStyle>
            <a:lvl1pPr marL="0" indent="0" algn="ctr">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39"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endParaRPr lang="en-US" dirty="0"/>
          </a:p>
        </p:txBody>
      </p:sp>
      <p:sp>
        <p:nvSpPr>
          <p:cNvPr id="20" name="Title 19"/>
          <p:cNvSpPr>
            <a:spLocks noGrp="1"/>
          </p:cNvSpPr>
          <p:nvPr>
            <p:ph type="title"/>
          </p:nvPr>
        </p:nvSpPr>
        <p:spPr>
          <a:xfrm>
            <a:off x="457200" y="2743200"/>
            <a:ext cx="8229600" cy="731838"/>
          </a:xfrm>
          <a:prstGeom prst="rect">
            <a:avLst/>
          </a:prstGeom>
        </p:spPr>
        <p:txBody>
          <a:bodyPr/>
          <a:lstStyle>
            <a:lvl1pPr algn="ctr">
              <a:defRPr sz="4400" b="1">
                <a:latin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6" name="Rectangle 1026"/>
          <p:cNvSpPr>
            <a:spLocks noChangeArrowheads="1"/>
          </p:cNvSpPr>
          <p:nvPr/>
        </p:nvSpPr>
        <p:spPr bwMode="auto">
          <a:xfrm>
            <a:off x="8231156" y="6735763"/>
            <a:ext cx="65" cy="215444"/>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endParaRPr lang="en-US" sz="1400" b="1" dirty="0">
              <a:solidFill>
                <a:srgbClr val="EEECE1"/>
              </a:solidFill>
              <a:latin typeface="Arial" panose="020B0604020202020204" pitchFamily="34" charset="0"/>
              <a:cs typeface="Arial" panose="020B0604020202020204" pitchFamily="34" charset="0"/>
            </a:endParaRPr>
          </a:p>
        </p:txBody>
      </p:sp>
      <p:cxnSp>
        <p:nvCxnSpPr>
          <p:cNvPr id="7" name="Straight Connector 6"/>
          <p:cNvCxnSpPr/>
          <p:nvPr userDrawn="1"/>
        </p:nvCxnSpPr>
        <p:spPr>
          <a:xfrm>
            <a:off x="654050" y="828675"/>
            <a:ext cx="7829550" cy="9525"/>
          </a:xfrm>
          <a:prstGeom prst="line">
            <a:avLst/>
          </a:prstGeom>
        </p:spPr>
        <p:style>
          <a:lnRef idx="3">
            <a:schemeClr val="dk1"/>
          </a:lnRef>
          <a:fillRef idx="0">
            <a:schemeClr val="dk1"/>
          </a:fillRef>
          <a:effectRef idx="2">
            <a:schemeClr val="dk1"/>
          </a:effectRef>
          <a:fontRef idx="minor">
            <a:schemeClr val="tx1"/>
          </a:fontRef>
        </p:style>
      </p:cxnSp>
      <p:pic>
        <p:nvPicPr>
          <p:cNvPr id="8" name="Picture 2"/>
          <p:cNvPicPr>
            <a:picLocks noChangeAspect="1" noChangeArrowheads="1"/>
          </p:cNvPicPr>
          <p:nvPr userDrawn="1"/>
        </p:nvPicPr>
        <p:blipFill>
          <a:blip r:embed="rId2" cstate="print"/>
          <a:srcRect/>
          <a:stretch>
            <a:fillRect/>
          </a:stretch>
        </p:blipFill>
        <p:spPr bwMode="auto">
          <a:xfrm>
            <a:off x="76200" y="55563"/>
            <a:ext cx="485775" cy="642937"/>
          </a:xfrm>
          <a:prstGeom prst="rect">
            <a:avLst/>
          </a:prstGeom>
          <a:noFill/>
          <a:ln w="9525">
            <a:noFill/>
            <a:miter lim="800000"/>
            <a:headEnd/>
            <a:tailEnd/>
          </a:ln>
        </p:spPr>
      </p:pic>
      <p:sp>
        <p:nvSpPr>
          <p:cNvPr id="382981" name="Rectangle 1029"/>
          <p:cNvSpPr>
            <a:spLocks noGrp="1" noChangeArrowheads="1"/>
          </p:cNvSpPr>
          <p:nvPr>
            <p:ph type="ctrTitle"/>
          </p:nvPr>
        </p:nvSpPr>
        <p:spPr>
          <a:xfrm>
            <a:off x="395288" y="1600200"/>
            <a:ext cx="8226425" cy="1371600"/>
          </a:xfrm>
          <a:prstGeom prst="rect">
            <a:avLst/>
          </a:prstGeom>
        </p:spPr>
        <p:txBody>
          <a:bodyPr wrap="square" lIns="91440" tIns="45720" rIns="91440" bIns="45720"/>
          <a:lstStyle>
            <a:lvl1pPr>
              <a:defRPr sz="36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82988" name="Rectangle 1036"/>
          <p:cNvSpPr>
            <a:spLocks noGrp="1" noChangeArrowheads="1"/>
          </p:cNvSpPr>
          <p:nvPr>
            <p:ph type="subTitle" idx="1"/>
          </p:nvPr>
        </p:nvSpPr>
        <p:spPr>
          <a:xfrm>
            <a:off x="1328083" y="3048001"/>
            <a:ext cx="6400800" cy="838200"/>
          </a:xfrm>
          <a:prstGeom prst="rect">
            <a:avLst/>
          </a:prstGeom>
        </p:spPr>
        <p:txBody>
          <a:bodyPr anchor="ctr" anchorCtr="1"/>
          <a:lstStyle>
            <a:lvl1pPr marL="0" indent="0" algn="ctr">
              <a:spcBef>
                <a:spcPts val="0"/>
              </a:spcBef>
              <a:buFont typeface="Wingdings" pitchFamily="2" charset="2"/>
              <a:buNone/>
              <a:defRPr>
                <a:latin typeface="Arial" panose="020B0604020202020204" pitchFamily="34" charset="0"/>
                <a:cs typeface="Arial" panose="020B0604020202020204" pitchFamily="34" charset="0"/>
              </a:defRPr>
            </a:lvl1pPr>
          </a:lstStyle>
          <a:p>
            <a:r>
              <a:rPr lang="en-US"/>
              <a:t>Click to edit Master subtitle style</a:t>
            </a:r>
            <a:endParaRPr lang="en-US" dirty="0"/>
          </a:p>
        </p:txBody>
      </p:sp>
      <p:sp>
        <p:nvSpPr>
          <p:cNvPr id="15" name="Text Placeholder 14"/>
          <p:cNvSpPr>
            <a:spLocks noGrp="1"/>
          </p:cNvSpPr>
          <p:nvPr>
            <p:ph type="body" sz="quarter" idx="10"/>
          </p:nvPr>
        </p:nvSpPr>
        <p:spPr>
          <a:xfrm>
            <a:off x="3012141" y="4419600"/>
            <a:ext cx="3146612" cy="336456"/>
          </a:xfrm>
          <a:prstGeom prst="rect">
            <a:avLst/>
          </a:prstGeom>
        </p:spPr>
        <p:txBody>
          <a:bodyPr/>
          <a:lstStyle>
            <a:lvl1pPr algn="ctr">
              <a:buFont typeface="Arial" pitchFamily="34" charset="0"/>
              <a:buNone/>
              <a:defRPr sz="1800" baseline="0">
                <a:latin typeface="Arial" panose="020B0604020202020204" pitchFamily="34" charset="0"/>
                <a:cs typeface="Arial" panose="020B0604020202020204" pitchFamily="34" charset="0"/>
              </a:defRPr>
            </a:lvl1pPr>
            <a:lvl2pPr>
              <a:buFont typeface="Arial" pitchFamily="34" charset="0"/>
              <a:buNone/>
              <a:defRPr sz="1800"/>
            </a:lvl2pPr>
            <a:lvl3pPr>
              <a:buNone/>
              <a:defRPr sz="1800"/>
            </a:lvl3pPr>
            <a:lvl4pPr>
              <a:buNone/>
              <a:defRPr sz="1800"/>
            </a:lvl4pPr>
            <a:lvl5pPr>
              <a:buNone/>
              <a:defRPr sz="1800"/>
            </a:lvl5pPr>
          </a:lstStyle>
          <a:p>
            <a:pPr lvl="0"/>
            <a:r>
              <a:rPr lang="en-US"/>
              <a:t>Click to edit Master text styles</a:t>
            </a:r>
          </a:p>
        </p:txBody>
      </p:sp>
      <p:sp>
        <p:nvSpPr>
          <p:cNvPr id="17" name="Text Placeholder 16"/>
          <p:cNvSpPr>
            <a:spLocks noGrp="1"/>
          </p:cNvSpPr>
          <p:nvPr>
            <p:ph type="body" sz="quarter" idx="11"/>
          </p:nvPr>
        </p:nvSpPr>
        <p:spPr>
          <a:xfrm>
            <a:off x="6024283" y="5741147"/>
            <a:ext cx="3079376" cy="632759"/>
          </a:xfrm>
          <a:prstGeom prst="rect">
            <a:avLst/>
          </a:prstGeom>
        </p:spPr>
        <p:txBody>
          <a:bodyPr/>
          <a:lstStyle>
            <a:lvl1pPr marL="0" indent="0">
              <a:spcBef>
                <a:spcPts val="0"/>
              </a:spcBef>
              <a:buNone/>
              <a:defRPr sz="1400" baseline="0">
                <a:latin typeface="Arial" panose="020B0604020202020204" pitchFamily="34" charset="0"/>
                <a:cs typeface="Arial" panose="020B0604020202020204" pitchFamily="34" charset="0"/>
              </a:defRPr>
            </a:lvl1pPr>
            <a:lvl2pPr>
              <a:buNone/>
              <a:defRPr sz="1200"/>
            </a:lvl2pPr>
            <a:lvl3pPr>
              <a:buNone/>
              <a:defRPr sz="1200"/>
            </a:lvl3pPr>
            <a:lvl4pPr>
              <a:buNone/>
              <a:defRPr sz="1200"/>
            </a:lvl4pPr>
            <a:lvl5pPr>
              <a:buNone/>
              <a:defRPr sz="1200"/>
            </a:lvl5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6" name="Rectangle 1026"/>
          <p:cNvSpPr>
            <a:spLocks noChangeArrowheads="1"/>
          </p:cNvSpPr>
          <p:nvPr/>
        </p:nvSpPr>
        <p:spPr bwMode="auto">
          <a:xfrm>
            <a:off x="8231188" y="6735763"/>
            <a:ext cx="0" cy="212725"/>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endParaRPr lang="en-US" sz="1400" b="1" dirty="0">
              <a:solidFill>
                <a:srgbClr val="EEECE1"/>
              </a:solidFill>
            </a:endParaRPr>
          </a:p>
        </p:txBody>
      </p:sp>
      <p:cxnSp>
        <p:nvCxnSpPr>
          <p:cNvPr id="7" name="Straight Connector 6"/>
          <p:cNvCxnSpPr/>
          <p:nvPr userDrawn="1"/>
        </p:nvCxnSpPr>
        <p:spPr>
          <a:xfrm>
            <a:off x="654050" y="828675"/>
            <a:ext cx="7829550" cy="9525"/>
          </a:xfrm>
          <a:prstGeom prst="line">
            <a:avLst/>
          </a:prstGeom>
        </p:spPr>
        <p:style>
          <a:lnRef idx="3">
            <a:schemeClr val="dk1"/>
          </a:lnRef>
          <a:fillRef idx="0">
            <a:schemeClr val="dk1"/>
          </a:fillRef>
          <a:effectRef idx="2">
            <a:schemeClr val="dk1"/>
          </a:effectRef>
          <a:fontRef idx="minor">
            <a:schemeClr val="tx1"/>
          </a:fontRef>
        </p:style>
      </p:cxnSp>
      <p:pic>
        <p:nvPicPr>
          <p:cNvPr id="8" name="Picture 2"/>
          <p:cNvPicPr>
            <a:picLocks noChangeAspect="1" noChangeArrowheads="1"/>
          </p:cNvPicPr>
          <p:nvPr userDrawn="1"/>
        </p:nvPicPr>
        <p:blipFill>
          <a:blip r:embed="rId2" cstate="print"/>
          <a:srcRect/>
          <a:stretch>
            <a:fillRect/>
          </a:stretch>
        </p:blipFill>
        <p:spPr bwMode="auto">
          <a:xfrm>
            <a:off x="76200" y="55563"/>
            <a:ext cx="485775" cy="642937"/>
          </a:xfrm>
          <a:prstGeom prst="rect">
            <a:avLst/>
          </a:prstGeom>
          <a:noFill/>
          <a:ln w="9525">
            <a:noFill/>
            <a:miter lim="800000"/>
            <a:headEnd/>
            <a:tailEnd/>
          </a:ln>
        </p:spPr>
      </p:pic>
      <p:sp>
        <p:nvSpPr>
          <p:cNvPr id="382981" name="Rectangle 1029"/>
          <p:cNvSpPr>
            <a:spLocks noGrp="1" noChangeArrowheads="1"/>
          </p:cNvSpPr>
          <p:nvPr>
            <p:ph type="ctrTitle"/>
          </p:nvPr>
        </p:nvSpPr>
        <p:spPr>
          <a:xfrm>
            <a:off x="395288" y="1600200"/>
            <a:ext cx="8226425" cy="1371600"/>
          </a:xfrm>
          <a:prstGeom prst="rect">
            <a:avLst/>
          </a:prstGeom>
        </p:spPr>
        <p:txBody>
          <a:bodyPr wrap="square" lIns="91440" tIns="45720" rIns="91440" bIns="45720"/>
          <a:lstStyle>
            <a:lvl1pPr>
              <a:defRPr sz="3600"/>
            </a:lvl1pPr>
          </a:lstStyle>
          <a:p>
            <a:r>
              <a:rPr lang="en-US"/>
              <a:t>Click to edit Master title style</a:t>
            </a:r>
            <a:endParaRPr lang="en-US" dirty="0"/>
          </a:p>
        </p:txBody>
      </p:sp>
      <p:sp>
        <p:nvSpPr>
          <p:cNvPr id="382988" name="Rectangle 1036"/>
          <p:cNvSpPr>
            <a:spLocks noGrp="1" noChangeArrowheads="1"/>
          </p:cNvSpPr>
          <p:nvPr>
            <p:ph type="subTitle" idx="1"/>
          </p:nvPr>
        </p:nvSpPr>
        <p:spPr>
          <a:xfrm>
            <a:off x="1328083" y="3048001"/>
            <a:ext cx="6400800" cy="838200"/>
          </a:xfrm>
          <a:prstGeom prst="rect">
            <a:avLst/>
          </a:prstGeom>
        </p:spPr>
        <p:txBody>
          <a:bodyPr anchor="ctr" anchorCtr="1"/>
          <a:lstStyle>
            <a:lvl1pPr marL="0" indent="0" algn="ctr">
              <a:spcBef>
                <a:spcPts val="0"/>
              </a:spcBef>
              <a:buFont typeface="Wingdings" pitchFamily="2" charset="2"/>
              <a:buNone/>
              <a:defRPr/>
            </a:lvl1pPr>
          </a:lstStyle>
          <a:p>
            <a:r>
              <a:rPr lang="en-US"/>
              <a:t>Click to edit Master subtitle style</a:t>
            </a:r>
            <a:endParaRPr lang="en-US" dirty="0"/>
          </a:p>
        </p:txBody>
      </p:sp>
      <p:sp>
        <p:nvSpPr>
          <p:cNvPr id="15" name="Text Placeholder 14"/>
          <p:cNvSpPr>
            <a:spLocks noGrp="1"/>
          </p:cNvSpPr>
          <p:nvPr>
            <p:ph type="body" sz="quarter" idx="10"/>
          </p:nvPr>
        </p:nvSpPr>
        <p:spPr>
          <a:xfrm>
            <a:off x="3012141" y="4419600"/>
            <a:ext cx="3146612" cy="336456"/>
          </a:xfrm>
          <a:prstGeom prst="rect">
            <a:avLst/>
          </a:prstGeom>
        </p:spPr>
        <p:txBody>
          <a:bodyPr/>
          <a:lstStyle>
            <a:lvl1pPr algn="ctr">
              <a:buFont typeface="Arial" pitchFamily="34" charset="0"/>
              <a:buNone/>
              <a:defRPr sz="1800" baseline="0"/>
            </a:lvl1pPr>
            <a:lvl2pPr>
              <a:buFont typeface="Arial" pitchFamily="34" charset="0"/>
              <a:buNone/>
              <a:defRPr sz="1800"/>
            </a:lvl2pPr>
            <a:lvl3pPr>
              <a:buNone/>
              <a:defRPr sz="1800"/>
            </a:lvl3pPr>
            <a:lvl4pPr>
              <a:buNone/>
              <a:defRPr sz="1800"/>
            </a:lvl4pPr>
            <a:lvl5pPr>
              <a:buNone/>
              <a:defRPr sz="1800"/>
            </a:lvl5pPr>
          </a:lstStyle>
          <a:p>
            <a:pPr lvl="0"/>
            <a:r>
              <a:rPr lang="en-US"/>
              <a:t>Click to edit Master text styles</a:t>
            </a:r>
          </a:p>
        </p:txBody>
      </p:sp>
      <p:sp>
        <p:nvSpPr>
          <p:cNvPr id="17" name="Text Placeholder 16"/>
          <p:cNvSpPr>
            <a:spLocks noGrp="1"/>
          </p:cNvSpPr>
          <p:nvPr>
            <p:ph type="body" sz="quarter" idx="11"/>
          </p:nvPr>
        </p:nvSpPr>
        <p:spPr>
          <a:xfrm>
            <a:off x="6024283" y="5741147"/>
            <a:ext cx="3079376" cy="632759"/>
          </a:xfrm>
          <a:prstGeom prst="rect">
            <a:avLst/>
          </a:prstGeom>
        </p:spPr>
        <p:txBody>
          <a:bodyPr/>
          <a:lstStyle>
            <a:lvl1pPr marL="0" indent="0">
              <a:spcBef>
                <a:spcPts val="0"/>
              </a:spcBef>
              <a:buNone/>
              <a:defRPr sz="1400" baseline="0"/>
            </a:lvl1pPr>
            <a:lvl2pPr>
              <a:buNone/>
              <a:defRPr sz="1200"/>
            </a:lvl2pPr>
            <a:lvl3pPr>
              <a:buNone/>
              <a:defRPr sz="1200"/>
            </a:lvl3pPr>
            <a:lvl4pPr>
              <a:buNone/>
              <a:defRPr sz="1200"/>
            </a:lvl4pPr>
            <a:lvl5pPr>
              <a:buNone/>
              <a:defRPr sz="1200"/>
            </a:lvl5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0" y="274638"/>
            <a:ext cx="6248400" cy="487362"/>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381000" y="12954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2954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81000" y="36337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6337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6553200" y="6461125"/>
            <a:ext cx="2133600" cy="320675"/>
          </a:xfrm>
          <a:prstGeom prst="rect">
            <a:avLst/>
          </a:prstGeom>
        </p:spPr>
        <p:txBody>
          <a:bodyPr/>
          <a:lstStyle>
            <a:lvl1pPr algn="ctr" eaLnBrk="0" hangingPunct="0">
              <a:defRPr>
                <a:latin typeface="Arial" charset="0"/>
                <a:cs typeface="+mn-cs"/>
              </a:defRPr>
            </a:lvl1pPr>
          </a:lstStyle>
          <a:p>
            <a:pPr fontAlgn="base">
              <a:spcBef>
                <a:spcPct val="0"/>
              </a:spcBef>
              <a:spcAft>
                <a:spcPct val="0"/>
              </a:spcAft>
              <a:defRPr/>
            </a:pPr>
            <a:fld id="{CDAA6859-EF39-4BC2-9E49-F383CA82A717}" type="slidenum">
              <a:rPr lang="en-US">
                <a:solidFill>
                  <a:prstClr val="black"/>
                </a:solidFill>
              </a:rPr>
              <a:pPr fontAlgn="base">
                <a:spcBef>
                  <a:spcPct val="0"/>
                </a:spcBef>
                <a:spcAft>
                  <a:spcPct val="0"/>
                </a:spcAft>
                <a:defRPr/>
              </a:pPr>
              <a:t>‹#›</a:t>
            </a:fld>
            <a:endParaRPr lang="en-US" dirty="0">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6800"/>
            <a:ext cx="8229600" cy="655638"/>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110557686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447200"/>
            <a:ext cx="8229600" cy="4683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411665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6896100" y="6578600"/>
            <a:ext cx="2133600" cy="22860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396379691"/>
      </p:ext>
    </p:extLst>
  </p:cSld>
  <p:clrMapOvr>
    <a:masterClrMapping/>
  </p:clrMapOvr>
  <p:transition>
    <p:sndAc>
      <p:end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a:prstGeom prst="rect">
            <a:avLst/>
          </a:prstGeom>
        </p:spPr>
        <p:txBody>
          <a:bodyPr anchor="ctr"/>
          <a:lstStyle/>
          <a:p>
            <a:r>
              <a:rPr lang="en-US" dirty="0"/>
              <a:t>Click to edit Master title style</a:t>
            </a:r>
          </a:p>
        </p:txBody>
      </p:sp>
      <p:sp>
        <p:nvSpPr>
          <p:cNvPr id="3" name="Content Placeholder 2"/>
          <p:cNvSpPr>
            <a:spLocks noGrp="1"/>
          </p:cNvSpPr>
          <p:nvPr>
            <p:ph sz="half" idx="1"/>
          </p:nvPr>
        </p:nvSpPr>
        <p:spPr>
          <a:xfrm>
            <a:off x="457200" y="1418402"/>
            <a:ext cx="4038600" cy="4712525"/>
          </a:xfrm>
          <a:prstGeom prst="rect">
            <a:avLst/>
          </a:prstGeo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8402"/>
            <a:ext cx="4038600" cy="4712525"/>
          </a:xfrm>
          <a:prstGeom prst="rect">
            <a:avLst/>
          </a:prstGeo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10080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6896100" y="6578600"/>
            <a:ext cx="2133600" cy="22860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199581426"/>
      </p:ext>
    </p:extLst>
  </p:cSld>
  <p:clrMapOvr>
    <a:masterClrMapping/>
  </p:clrMapOvr>
  <p:transition>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6896100" y="6578600"/>
            <a:ext cx="2133600" cy="22860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4237165739"/>
      </p:ext>
    </p:extLst>
  </p:cSld>
  <p:clrMapOvr>
    <a:masterClrMapping/>
  </p:clrMapOvr>
  <p:transition>
    <p:sndAc>
      <p:end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cs typeface="Arial" charset="0"/>
              </a:defRPr>
            </a:lvl1pPr>
          </a:lstStyle>
          <a:p>
            <a:pPr fontAlgn="base">
              <a:spcBef>
                <a:spcPct val="0"/>
              </a:spcBef>
              <a:spcAft>
                <a:spcPct val="0"/>
              </a:spcAft>
              <a:defRPr/>
            </a:pPr>
            <a:fld id="{C1739303-D918-49BF-9C64-E6F4F94E50E1}" type="datetimeFigureOut">
              <a:rPr lang="en-US">
                <a:solidFill>
                  <a:prstClr val="black"/>
                </a:solidFill>
              </a:rPr>
              <a:pPr fontAlgn="base">
                <a:spcBef>
                  <a:spcPct val="0"/>
                </a:spcBef>
                <a:spcAft>
                  <a:spcPct val="0"/>
                </a:spcAft>
                <a:defRPr/>
              </a:pPr>
              <a:t>2/2/2024</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cs typeface="Arial" charset="0"/>
              </a:defRPr>
            </a:lvl1pPr>
          </a:lstStyle>
          <a:p>
            <a:pPr fontAlgn="base">
              <a:spcBef>
                <a:spcPct val="0"/>
              </a:spcBef>
              <a:spcAft>
                <a:spcPct val="0"/>
              </a:spcAft>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7E005AEA-76ED-42C3-8F4E-B514382889E9}" type="slidenum">
              <a:rPr lang="en-US">
                <a:solidFill>
                  <a:prstClr val="black"/>
                </a:solidFill>
                <a:cs typeface="Arial" charset="0"/>
              </a:rPr>
              <a:pPr fontAlgn="base">
                <a:spcBef>
                  <a:spcPct val="0"/>
                </a:spcBef>
                <a:spcAft>
                  <a:spcPct val="0"/>
                </a:spcAft>
                <a:defRPr/>
              </a:pPr>
              <a:t>‹#›</a:t>
            </a:fld>
            <a:endParaRPr lang="en-US" dirty="0">
              <a:solidFill>
                <a:prstClr val="black"/>
              </a:solidFill>
              <a:cs typeface="Arial" charset="0"/>
            </a:endParaRPr>
          </a:p>
        </p:txBody>
      </p:sp>
    </p:spTree>
    <p:extLst>
      <p:ext uri="{BB962C8B-B14F-4D97-AF65-F5344CB8AC3E}">
        <p14:creationId xmlns:p14="http://schemas.microsoft.com/office/powerpoint/2010/main" val="188433668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024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416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217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008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996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1158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1880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0132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88519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87850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9936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94705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584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447200"/>
            <a:ext cx="8229600" cy="4683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892906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le and Diagram or Organization Chart">
    <p:spTree>
      <p:nvGrpSpPr>
        <p:cNvPr id="1" name=""/>
        <p:cNvGrpSpPr/>
        <p:nvPr/>
      </p:nvGrpSpPr>
      <p:grpSpPr>
        <a:xfrm>
          <a:off x="0" y="0"/>
          <a:ext cx="0" cy="0"/>
          <a:chOff x="0" y="0"/>
          <a:chExt cx="0" cy="0"/>
        </a:xfrm>
      </p:grpSpPr>
      <p:sp>
        <p:nvSpPr>
          <p:cNvPr id="7" name="Slide Number Placeholder 3"/>
          <p:cNvSpPr>
            <a:spLocks noGrp="1" noChangeArrowheads="1"/>
          </p:cNvSpPr>
          <p:nvPr>
            <p:ph type="sldNum" sz="quarter" idx="4"/>
          </p:nvPr>
        </p:nvSpPr>
        <p:spPr>
          <a:xfrm>
            <a:off x="7008812" y="6610350"/>
            <a:ext cx="2135188" cy="476250"/>
          </a:xfrm>
          <a:prstGeom prst="rect">
            <a:avLst/>
          </a:prstGeom>
        </p:spPr>
        <p:txBody>
          <a:bodyPr lIns="61539" tIns="30770" rIns="61539" bIns="30770"/>
          <a:lstStyle>
            <a:lvl1pPr algn="r">
              <a:defRPr>
                <a:latin typeface="Arial" charset="0"/>
                <a:cs typeface="+mn-cs"/>
              </a:defRPr>
            </a:lvl1pPr>
          </a:lstStyle>
          <a:p>
            <a:pPr fontAlgn="base">
              <a:spcBef>
                <a:spcPct val="0"/>
              </a:spcBef>
              <a:spcAft>
                <a:spcPct val="0"/>
              </a:spcAft>
              <a:defRPr/>
            </a:pPr>
            <a:fld id="{2F29B2FB-51FA-4BFB-A014-9220FA1A37B0}" type="slidenum">
              <a:rPr lang="en-US" sz="1600" smtClean="0">
                <a:solidFill>
                  <a:prstClr val="black"/>
                </a:solidFill>
              </a:rPr>
              <a:pPr fontAlgn="base">
                <a:spcBef>
                  <a:spcPct val="0"/>
                </a:spcBef>
                <a:spcAft>
                  <a:spcPct val="0"/>
                </a:spcAft>
                <a:defRPr/>
              </a:pPr>
              <a:t>‹#›</a:t>
            </a:fld>
            <a:endParaRPr lang="en-US" sz="1600" dirty="0">
              <a:solidFill>
                <a:prstClr val="black"/>
              </a:solidFill>
            </a:endParaRPr>
          </a:p>
        </p:txBody>
      </p:sp>
    </p:spTree>
    <p:extLst>
      <p:ext uri="{BB962C8B-B14F-4D97-AF65-F5344CB8AC3E}">
        <p14:creationId xmlns:p14="http://schemas.microsoft.com/office/powerpoint/2010/main" val="105798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581400" y="381000"/>
            <a:ext cx="1981200" cy="2219325"/>
          </a:xfrm>
          <a:prstGeom prst="rect">
            <a:avLst/>
          </a:prstGeom>
          <a:ln>
            <a:noFill/>
          </a:ln>
          <a:effectLst/>
        </p:spPr>
        <p:style>
          <a:lnRef idx="2">
            <a:schemeClr val="dk1"/>
          </a:lnRef>
          <a:fillRef idx="1">
            <a:schemeClr val="lt1"/>
          </a:fillRef>
          <a:effectRef idx="0">
            <a:schemeClr val="dk1"/>
          </a:effectRef>
          <a:fontRef idx="minor">
            <a:schemeClr val="dk1"/>
          </a:fontRef>
        </p:style>
        <p:txBody>
          <a:bodyPr lIns="91430" tIns="45715" rIns="91430" bIns="45715" anchor="ctr"/>
          <a:lstStyle/>
          <a:p>
            <a:pPr algn="ctr" defTabSz="914293" fontAlgn="base">
              <a:spcBef>
                <a:spcPct val="0"/>
              </a:spcBef>
              <a:spcAft>
                <a:spcPct val="0"/>
              </a:spcAft>
              <a:defRPr/>
            </a:pPr>
            <a:endParaRPr lang="en-US" sz="17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 name="Group 11"/>
          <p:cNvGrpSpPr>
            <a:grpSpLocks/>
          </p:cNvGrpSpPr>
          <p:nvPr userDrawn="1"/>
        </p:nvGrpSpPr>
        <p:grpSpPr bwMode="auto">
          <a:xfrm>
            <a:off x="0" y="228600"/>
            <a:ext cx="9144000" cy="2286000"/>
            <a:chOff x="0" y="228600"/>
            <a:chExt cx="9144000" cy="2286000"/>
          </a:xfrm>
        </p:grpSpPr>
        <p:pic>
          <p:nvPicPr>
            <p:cNvPr id="6" name="Picture 16" descr="army one ping2.png"/>
            <p:cNvPicPr>
              <a:picLocks noChangeAspect="1"/>
            </p:cNvPicPr>
            <p:nvPr userDrawn="1"/>
          </p:nvPicPr>
          <p:blipFill>
            <a:blip r:embed="rId3" cstate="print"/>
            <a:srcRect/>
            <a:stretch>
              <a:fillRect/>
            </a:stretch>
          </p:blipFill>
          <p:spPr bwMode="auto">
            <a:xfrm>
              <a:off x="3657600" y="351264"/>
              <a:ext cx="1828800" cy="2113280"/>
            </a:xfrm>
            <a:prstGeom prst="rect">
              <a:avLst/>
            </a:prstGeom>
            <a:noFill/>
            <a:ln w="9525">
              <a:noFill/>
              <a:miter lim="800000"/>
              <a:headEnd/>
              <a:tailEnd/>
            </a:ln>
          </p:spPr>
        </p:pic>
        <p:sp>
          <p:nvSpPr>
            <p:cNvPr id="7" name="Rectangle 6"/>
            <p:cNvSpPr/>
            <p:nvPr userDrawn="1"/>
          </p:nvSpPr>
          <p:spPr bwMode="auto">
            <a:xfrm>
              <a:off x="0" y="1447800"/>
              <a:ext cx="9144000" cy="274638"/>
            </a:xfrm>
            <a:prstGeom prst="rect">
              <a:avLst/>
            </a:prstGeom>
            <a:solidFill>
              <a:schemeClr val="tx1"/>
            </a:solidFill>
            <a:ln w="9525" cap="flat" cmpd="sng" algn="ctr">
              <a:noFill/>
              <a:prstDash val="solid"/>
              <a:round/>
              <a:headEnd type="none" w="med" len="med"/>
              <a:tailEnd type="none" w="med" len="med"/>
            </a:ln>
            <a:effectLst/>
          </p:spPr>
          <p:txBody>
            <a:bodyPr/>
            <a:lstStyle/>
            <a:p>
              <a:pPr defTabSz="914293" eaLnBrk="0" fontAlgn="base" hangingPunct="0">
                <a:spcBef>
                  <a:spcPct val="0"/>
                </a:spcBef>
                <a:spcAft>
                  <a:spcPct val="0"/>
                </a:spcAft>
                <a:defRPr/>
              </a:pPr>
              <a:endParaRPr lang="en-US" sz="1700" dirty="0">
                <a:solidFill>
                  <a:srgbClr val="000000"/>
                </a:solidFill>
                <a:cs typeface="Arial" charset="0"/>
              </a:endParaRPr>
            </a:p>
          </p:txBody>
        </p:sp>
        <p:sp>
          <p:nvSpPr>
            <p:cNvPr id="8" name="Rectangle 7"/>
            <p:cNvSpPr/>
            <p:nvPr userDrawn="1"/>
          </p:nvSpPr>
          <p:spPr bwMode="auto">
            <a:xfrm>
              <a:off x="0" y="1235075"/>
              <a:ext cx="9144000" cy="136525"/>
            </a:xfrm>
            <a:prstGeom prst="rect">
              <a:avLst/>
            </a:prstGeom>
            <a:solidFill>
              <a:srgbClr val="EABD00"/>
            </a:solidFill>
            <a:ln w="9525" cap="flat" cmpd="sng" algn="ctr">
              <a:noFill/>
              <a:prstDash val="solid"/>
              <a:round/>
              <a:headEnd type="none" w="med" len="med"/>
              <a:tailEnd type="none" w="med" len="med"/>
            </a:ln>
            <a:effectLst/>
          </p:spPr>
          <p:txBody>
            <a:bodyPr/>
            <a:lstStyle/>
            <a:p>
              <a:pPr defTabSz="914293" eaLnBrk="0" fontAlgn="base" hangingPunct="0">
                <a:spcBef>
                  <a:spcPct val="0"/>
                </a:spcBef>
                <a:spcAft>
                  <a:spcPct val="0"/>
                </a:spcAft>
                <a:defRPr/>
              </a:pPr>
              <a:endParaRPr lang="en-US" sz="1700" dirty="0">
                <a:solidFill>
                  <a:srgbClr val="000000"/>
                </a:solidFill>
                <a:cs typeface="Arial" charset="0"/>
              </a:endParaRPr>
            </a:p>
          </p:txBody>
        </p:sp>
        <p:pic>
          <p:nvPicPr>
            <p:cNvPr id="9" name="Picture 8" descr="army one ping2.png"/>
            <p:cNvPicPr>
              <a:picLocks noChangeAspect="1"/>
            </p:cNvPicPr>
            <p:nvPr userDrawn="1"/>
          </p:nvPicPr>
          <p:blipFill>
            <a:blip r:embed="rId4" cstate="print"/>
            <a:srcRect/>
            <a:stretch>
              <a:fillRect/>
            </a:stretch>
          </p:blipFill>
          <p:spPr>
            <a:xfrm>
              <a:off x="3702050" y="228600"/>
              <a:ext cx="1752600" cy="2286000"/>
            </a:xfrm>
            <a:prstGeom prst="rect">
              <a:avLst/>
            </a:prstGeom>
            <a:effectLst>
              <a:outerShdw blurRad="50800" dist="38100" dir="2700000" algn="tl" rotWithShape="0">
                <a:prstClr val="black">
                  <a:alpha val="40000"/>
                </a:prstClr>
              </a:outerShdw>
            </a:effectLst>
          </p:spPr>
        </p:pic>
      </p:grpSp>
      <p:sp>
        <p:nvSpPr>
          <p:cNvPr id="14" name="Subtitle 2"/>
          <p:cNvSpPr>
            <a:spLocks noGrp="1"/>
          </p:cNvSpPr>
          <p:nvPr>
            <p:ph type="subTitle" idx="1"/>
          </p:nvPr>
        </p:nvSpPr>
        <p:spPr>
          <a:xfrm>
            <a:off x="838200" y="4191000"/>
            <a:ext cx="7620000" cy="1143000"/>
          </a:xfrm>
          <a:prstGeom prst="rect">
            <a:avLst/>
          </a:prstGeom>
        </p:spPr>
        <p:txBody>
          <a:bodyPr>
            <a:normAutofit/>
          </a:bodyPr>
          <a:lstStyle>
            <a:lvl1pPr marL="0" indent="0" algn="ctr">
              <a:buNone/>
              <a:defRPr sz="2000" b="0" baseline="0">
                <a:solidFill>
                  <a:schemeClr val="tx1">
                    <a:lumMod val="65000"/>
                    <a:lumOff val="35000"/>
                  </a:schemeClr>
                </a:solidFill>
                <a:latin typeface="Calibri" pitchFamily="34"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39"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endParaRPr lang="en-US" dirty="0"/>
          </a:p>
        </p:txBody>
      </p:sp>
      <p:sp>
        <p:nvSpPr>
          <p:cNvPr id="20" name="Title 19"/>
          <p:cNvSpPr>
            <a:spLocks noGrp="1"/>
          </p:cNvSpPr>
          <p:nvPr>
            <p:ph type="title"/>
          </p:nvPr>
        </p:nvSpPr>
        <p:spPr>
          <a:xfrm>
            <a:off x="457200" y="2743200"/>
            <a:ext cx="8229600" cy="731838"/>
          </a:xfrm>
          <a:prstGeom prst="rect">
            <a:avLst/>
          </a:prstGeom>
        </p:spPr>
        <p:txBody>
          <a:bodyPr/>
          <a:lstStyle>
            <a:lvl1pPr algn="ctr">
              <a:defRPr sz="4400" b="1">
                <a:latin typeface="Calibri" pitchFamily="34" charset="0"/>
              </a:defRPr>
            </a:lvl1pPr>
          </a:lstStyle>
          <a:p>
            <a:r>
              <a:rPr lang="en-US" dirty="0"/>
              <a:t>Click to edit Master title style</a:t>
            </a:r>
          </a:p>
        </p:txBody>
      </p:sp>
    </p:spTree>
    <p:extLst>
      <p:ext uri="{BB962C8B-B14F-4D97-AF65-F5344CB8AC3E}">
        <p14:creationId xmlns:p14="http://schemas.microsoft.com/office/powerpoint/2010/main" val="176853910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a:prstGeom prst="rect">
            <a:avLst/>
          </a:prstGeom>
        </p:spPr>
        <p:txBody>
          <a:bodyPr anchor="ctr"/>
          <a:lstStyle/>
          <a:p>
            <a:r>
              <a:rPr lang="en-US" dirty="0"/>
              <a:t>Click to edit Master title style</a:t>
            </a:r>
          </a:p>
        </p:txBody>
      </p:sp>
      <p:sp>
        <p:nvSpPr>
          <p:cNvPr id="3" name="Content Placeholder 2"/>
          <p:cNvSpPr>
            <a:spLocks noGrp="1"/>
          </p:cNvSpPr>
          <p:nvPr>
            <p:ph sz="half" idx="1"/>
          </p:nvPr>
        </p:nvSpPr>
        <p:spPr>
          <a:xfrm>
            <a:off x="457200" y="1418402"/>
            <a:ext cx="4038600" cy="4712525"/>
          </a:xfrm>
          <a:prstGeom prst="rect">
            <a:avLst/>
          </a:prstGeo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8402"/>
            <a:ext cx="4038600" cy="4712525"/>
          </a:xfrm>
          <a:prstGeom prst="rect">
            <a:avLst/>
          </a:prstGeo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705517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87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8704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6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380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447200"/>
            <a:ext cx="8229600" cy="4683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6284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and Diagram or Organization Chart">
    <p:spTree>
      <p:nvGrpSpPr>
        <p:cNvPr id="1" name=""/>
        <p:cNvGrpSpPr/>
        <p:nvPr/>
      </p:nvGrpSpPr>
      <p:grpSpPr>
        <a:xfrm>
          <a:off x="0" y="0"/>
          <a:ext cx="0" cy="0"/>
          <a:chOff x="0" y="0"/>
          <a:chExt cx="0" cy="0"/>
        </a:xfrm>
      </p:grpSpPr>
      <p:sp>
        <p:nvSpPr>
          <p:cNvPr id="7" name="Slide Number Placeholder 3"/>
          <p:cNvSpPr>
            <a:spLocks noGrp="1" noChangeArrowheads="1"/>
          </p:cNvSpPr>
          <p:nvPr>
            <p:ph type="sldNum" sz="quarter" idx="4"/>
          </p:nvPr>
        </p:nvSpPr>
        <p:spPr>
          <a:xfrm>
            <a:off x="7008812" y="6610350"/>
            <a:ext cx="2135188" cy="476250"/>
          </a:xfrm>
          <a:prstGeom prst="rect">
            <a:avLst/>
          </a:prstGeom>
        </p:spPr>
        <p:txBody>
          <a:bodyPr lIns="61539" tIns="30770" rIns="61539" bIns="30770"/>
          <a:lstStyle>
            <a:lvl1pPr algn="r">
              <a:defRPr>
                <a:latin typeface="Arial" charset="0"/>
                <a:cs typeface="+mn-cs"/>
              </a:defRPr>
            </a:lvl1pPr>
          </a:lstStyle>
          <a:p>
            <a:pPr fontAlgn="base">
              <a:spcBef>
                <a:spcPct val="0"/>
              </a:spcBef>
              <a:spcAft>
                <a:spcPct val="0"/>
              </a:spcAft>
              <a:defRPr/>
            </a:pPr>
            <a:fld id="{2F29B2FB-51FA-4BFB-A014-9220FA1A37B0}" type="slidenum">
              <a:rPr lang="en-US" sz="1600" smtClean="0">
                <a:solidFill>
                  <a:prstClr val="black"/>
                </a:solidFill>
              </a:rPr>
              <a:pPr fontAlgn="base">
                <a:spcBef>
                  <a:spcPct val="0"/>
                </a:spcBef>
                <a:spcAft>
                  <a:spcPct val="0"/>
                </a:spcAft>
                <a:defRPr/>
              </a:pPr>
              <a:t>‹#›</a:t>
            </a:fld>
            <a:endParaRPr lang="en-US" sz="1600" dirty="0">
              <a:solidFill>
                <a:prstClr val="black"/>
              </a:solidFill>
            </a:endParaRPr>
          </a:p>
        </p:txBody>
      </p:sp>
    </p:spTree>
    <p:extLst>
      <p:ext uri="{BB962C8B-B14F-4D97-AF65-F5344CB8AC3E}">
        <p14:creationId xmlns:p14="http://schemas.microsoft.com/office/powerpoint/2010/main" val="3009391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6800"/>
            <a:ext cx="8229600" cy="655638"/>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7270071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a:alphaModFix amt="80000"/>
            <a:lum/>
          </a:blip>
          <a:srcRect/>
          <a:stretch>
            <a:fillRect t="25000" b="-2000"/>
          </a:stretch>
        </a:blipFill>
        <a:effectLst/>
      </p:bgPr>
    </p:bg>
    <p:spTree>
      <p:nvGrpSpPr>
        <p:cNvPr id="1" name=""/>
        <p:cNvGrpSpPr/>
        <p:nvPr/>
      </p:nvGrpSpPr>
      <p:grpSpPr>
        <a:xfrm>
          <a:off x="0" y="0"/>
          <a:ext cx="0" cy="0"/>
          <a:chOff x="0" y="0"/>
          <a:chExt cx="0" cy="0"/>
        </a:xfrm>
      </p:grpSpPr>
      <p:grpSp>
        <p:nvGrpSpPr>
          <p:cNvPr id="2" name="Group 11"/>
          <p:cNvGrpSpPr>
            <a:grpSpLocks/>
          </p:cNvGrpSpPr>
          <p:nvPr userDrawn="1"/>
        </p:nvGrpSpPr>
        <p:grpSpPr bwMode="auto">
          <a:xfrm>
            <a:off x="0" y="228600"/>
            <a:ext cx="9144000" cy="2286000"/>
            <a:chOff x="0" y="228600"/>
            <a:chExt cx="9144000" cy="2286000"/>
          </a:xfrm>
        </p:grpSpPr>
        <p:pic>
          <p:nvPicPr>
            <p:cNvPr id="6" name="Picture 16" descr="army one ping2.png"/>
            <p:cNvPicPr>
              <a:picLocks noChangeAspect="1"/>
            </p:cNvPicPr>
            <p:nvPr userDrawn="1"/>
          </p:nvPicPr>
          <p:blipFill>
            <a:blip r:embed="rId3" cstate="print"/>
            <a:srcRect/>
            <a:stretch>
              <a:fillRect/>
            </a:stretch>
          </p:blipFill>
          <p:spPr bwMode="auto">
            <a:xfrm>
              <a:off x="3657600" y="351264"/>
              <a:ext cx="1828800" cy="2113280"/>
            </a:xfrm>
            <a:prstGeom prst="rect">
              <a:avLst/>
            </a:prstGeom>
            <a:noFill/>
            <a:ln w="9525">
              <a:noFill/>
              <a:miter lim="800000"/>
              <a:headEnd/>
              <a:tailEnd/>
            </a:ln>
          </p:spPr>
        </p:pic>
        <p:sp>
          <p:nvSpPr>
            <p:cNvPr id="7" name="Rectangle 9"/>
            <p:cNvSpPr>
              <a:spLocks noChangeArrowheads="1"/>
            </p:cNvSpPr>
            <p:nvPr userDrawn="1"/>
          </p:nvSpPr>
          <p:spPr bwMode="auto">
            <a:xfrm>
              <a:off x="0" y="1447800"/>
              <a:ext cx="9144000" cy="274638"/>
            </a:xfrm>
            <a:prstGeom prst="rect">
              <a:avLst/>
            </a:prstGeom>
            <a:solidFill>
              <a:schemeClr val="tx1"/>
            </a:solidFill>
            <a:ln>
              <a:noFill/>
            </a:ln>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endParaRPr>
            </a:p>
          </p:txBody>
        </p:sp>
        <p:sp>
          <p:nvSpPr>
            <p:cNvPr id="8" name="Rectangle 12"/>
            <p:cNvSpPr>
              <a:spLocks noChangeArrowheads="1"/>
            </p:cNvSpPr>
            <p:nvPr userDrawn="1"/>
          </p:nvSpPr>
          <p:spPr bwMode="auto">
            <a:xfrm>
              <a:off x="0" y="1235075"/>
              <a:ext cx="9144000" cy="136525"/>
            </a:xfrm>
            <a:prstGeom prst="rect">
              <a:avLst/>
            </a:prstGeom>
            <a:solidFill>
              <a:srgbClr val="EABD00"/>
            </a:solidFill>
            <a:ln>
              <a:noFill/>
            </a:ln>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endParaRPr>
            </a:p>
          </p:txBody>
        </p:sp>
        <p:pic>
          <p:nvPicPr>
            <p:cNvPr id="9" name="Picture 8" descr="army one ping2.png"/>
            <p:cNvPicPr>
              <a:picLocks noChangeAspect="1"/>
            </p:cNvPicPr>
            <p:nvPr userDrawn="1"/>
          </p:nvPicPr>
          <p:blipFill>
            <a:blip r:embed="rId4" cstate="print"/>
            <a:srcRect/>
            <a:stretch>
              <a:fillRect/>
            </a:stretch>
          </p:blipFill>
          <p:spPr>
            <a:xfrm>
              <a:off x="3702050" y="228600"/>
              <a:ext cx="1752600" cy="2286000"/>
            </a:xfrm>
            <a:prstGeom prst="rect">
              <a:avLst/>
            </a:prstGeom>
            <a:effectLst>
              <a:outerShdw blurRad="50800" dist="38100" dir="2700000" algn="tl" rotWithShape="0">
                <a:prstClr val="black">
                  <a:alpha val="40000"/>
                </a:prstClr>
              </a:outerShdw>
            </a:effectLst>
          </p:spPr>
        </p:pic>
      </p:grpSp>
      <p:sp>
        <p:nvSpPr>
          <p:cNvPr id="14" name="Subtitle 2"/>
          <p:cNvSpPr>
            <a:spLocks noGrp="1"/>
          </p:cNvSpPr>
          <p:nvPr>
            <p:ph type="subTitle" idx="1"/>
          </p:nvPr>
        </p:nvSpPr>
        <p:spPr>
          <a:xfrm>
            <a:off x="838200" y="4191000"/>
            <a:ext cx="7620000" cy="1143000"/>
          </a:xfrm>
          <a:prstGeom prst="rect">
            <a:avLst/>
          </a:prstGeom>
        </p:spPr>
        <p:txBody>
          <a:bodyPr>
            <a:normAutofit/>
          </a:bodyPr>
          <a:lstStyle>
            <a:lvl1pPr marL="0" indent="0" algn="ctr">
              <a:buNone/>
              <a:defRPr sz="2000" b="0" baseline="0">
                <a:solidFill>
                  <a:schemeClr val="tx1">
                    <a:lumMod val="65000"/>
                    <a:lumOff val="35000"/>
                  </a:schemeClr>
                </a:solidFill>
                <a:latin typeface="Calibri" pitchFamily="34"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39"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endParaRPr lang="en-US" dirty="0"/>
          </a:p>
        </p:txBody>
      </p:sp>
      <p:sp>
        <p:nvSpPr>
          <p:cNvPr id="20" name="Title 19"/>
          <p:cNvSpPr>
            <a:spLocks noGrp="1"/>
          </p:cNvSpPr>
          <p:nvPr>
            <p:ph type="title"/>
          </p:nvPr>
        </p:nvSpPr>
        <p:spPr>
          <a:xfrm>
            <a:off x="457200" y="2743200"/>
            <a:ext cx="8229600" cy="731838"/>
          </a:xfrm>
          <a:prstGeom prst="rect">
            <a:avLst/>
          </a:prstGeom>
        </p:spPr>
        <p:txBody>
          <a:bodyPr/>
          <a:lstStyle>
            <a:lvl1pPr algn="ctr">
              <a:defRPr sz="4400" b="1">
                <a:latin typeface="Calibri" pitchFamily="34" charset="0"/>
              </a:defRPr>
            </a:lvl1pPr>
          </a:lstStyle>
          <a:p>
            <a:r>
              <a:rPr lang="en-US" dirty="0"/>
              <a:t>Click to edit Master title style</a:t>
            </a:r>
          </a:p>
        </p:txBody>
      </p:sp>
    </p:spTree>
    <p:extLst>
      <p:ext uri="{BB962C8B-B14F-4D97-AF65-F5344CB8AC3E}">
        <p14:creationId xmlns:p14="http://schemas.microsoft.com/office/powerpoint/2010/main" val="120492280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a:prstGeom prst="rect">
            <a:avLst/>
          </a:prstGeom>
        </p:spPr>
        <p:txBody>
          <a:bodyPr anchor="ctr"/>
          <a:lstStyle/>
          <a:p>
            <a:r>
              <a:rPr lang="en-US" dirty="0"/>
              <a:t>Click to edit Master title style</a:t>
            </a:r>
          </a:p>
        </p:txBody>
      </p:sp>
      <p:sp>
        <p:nvSpPr>
          <p:cNvPr id="3" name="Content Placeholder 2"/>
          <p:cNvSpPr>
            <a:spLocks noGrp="1"/>
          </p:cNvSpPr>
          <p:nvPr>
            <p:ph sz="half" idx="1"/>
          </p:nvPr>
        </p:nvSpPr>
        <p:spPr>
          <a:xfrm>
            <a:off x="457200" y="1418402"/>
            <a:ext cx="4038600" cy="4712525"/>
          </a:xfrm>
          <a:prstGeom prst="rect">
            <a:avLst/>
          </a:prstGeo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8402"/>
            <a:ext cx="4038600" cy="4712525"/>
          </a:xfrm>
          <a:prstGeom prst="rect">
            <a:avLst/>
          </a:prstGeo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91358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143891"/>
      </p:ext>
    </p:extLst>
  </p:cSld>
  <p:clrMapOvr>
    <a:masterClrMapping/>
  </p:clrMapOvr>
  <p:transition>
    <p:sndAc>
      <p:end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cs typeface="Arial" charset="0"/>
              </a:defRPr>
            </a:lvl1pPr>
          </a:lstStyle>
          <a:p>
            <a:pPr fontAlgn="base">
              <a:spcBef>
                <a:spcPct val="0"/>
              </a:spcBef>
              <a:spcAft>
                <a:spcPct val="0"/>
              </a:spcAft>
              <a:defRPr/>
            </a:pPr>
            <a:fld id="{C1739303-D918-49BF-9C64-E6F4F94E50E1}" type="datetimeFigureOut">
              <a:rPr lang="en-US">
                <a:solidFill>
                  <a:prstClr val="black"/>
                </a:solidFill>
              </a:rPr>
              <a:pPr fontAlgn="base">
                <a:spcBef>
                  <a:spcPct val="0"/>
                </a:spcBef>
                <a:spcAft>
                  <a:spcPct val="0"/>
                </a:spcAft>
                <a:defRPr/>
              </a:pPr>
              <a:t>2/2/2024</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cs typeface="Arial" charset="0"/>
              </a:defRPr>
            </a:lvl1pPr>
          </a:lstStyle>
          <a:p>
            <a:pPr fontAlgn="base">
              <a:spcBef>
                <a:spcPct val="0"/>
              </a:spcBef>
              <a:spcAft>
                <a:spcPct val="0"/>
              </a:spcAft>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7E005AEA-76ED-42C3-8F4E-B514382889E9}" type="slidenum">
              <a:rPr lang="en-US">
                <a:solidFill>
                  <a:prstClr val="black"/>
                </a:solidFill>
                <a:cs typeface="Arial" charset="0"/>
              </a:rPr>
              <a:pPr fontAlgn="base">
                <a:spcBef>
                  <a:spcPct val="0"/>
                </a:spcBef>
                <a:spcAft>
                  <a:spcPct val="0"/>
                </a:spcAft>
                <a:defRPr/>
              </a:pPr>
              <a:t>‹#›</a:t>
            </a:fld>
            <a:endParaRPr lang="en-US" dirty="0">
              <a:solidFill>
                <a:prstClr val="black"/>
              </a:solidFill>
              <a:cs typeface="Arial" charset="0"/>
            </a:endParaRPr>
          </a:p>
        </p:txBody>
      </p:sp>
    </p:spTree>
    <p:extLst>
      <p:ext uri="{BB962C8B-B14F-4D97-AF65-F5344CB8AC3E}">
        <p14:creationId xmlns:p14="http://schemas.microsoft.com/office/powerpoint/2010/main" val="131371679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13" descr="army one ping2.png"/>
          <p:cNvPicPr>
            <a:picLocks noChangeAspect="1"/>
          </p:cNvPicPr>
          <p:nvPr/>
        </p:nvPicPr>
        <p:blipFill>
          <a:blip r:embed="rId33" cstate="print"/>
          <a:srcRect/>
          <a:stretch>
            <a:fillRect/>
          </a:stretch>
        </p:blipFill>
        <p:spPr bwMode="auto">
          <a:xfrm>
            <a:off x="228600" y="77788"/>
            <a:ext cx="671513" cy="777875"/>
          </a:xfrm>
          <a:prstGeom prst="rect">
            <a:avLst/>
          </a:prstGeom>
          <a:noFill/>
          <a:ln w="9525">
            <a:noFill/>
            <a:miter lim="800000"/>
            <a:headEnd/>
            <a:tailEnd/>
          </a:ln>
        </p:spPr>
      </p:pic>
      <p:sp>
        <p:nvSpPr>
          <p:cNvPr id="1027" name="Rectangle 8"/>
          <p:cNvSpPr>
            <a:spLocks noChangeArrowheads="1"/>
          </p:cNvSpPr>
          <p:nvPr/>
        </p:nvSpPr>
        <p:spPr bwMode="auto">
          <a:xfrm>
            <a:off x="914400" y="457200"/>
            <a:ext cx="8001000" cy="109538"/>
          </a:xfrm>
          <a:prstGeom prst="rect">
            <a:avLst/>
          </a:prstGeom>
          <a:solidFill>
            <a:srgbClr val="EABD00"/>
          </a:solidFill>
          <a:ln>
            <a:noFill/>
          </a:ln>
        </p:spPr>
        <p:txBody>
          <a:bodyPr lIns="91430" tIns="45715" rIns="91430" bIns="45715"/>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latin typeface="Arial" panose="020B0604020202020204" pitchFamily="34" charset="0"/>
              <a:cs typeface="Arial" panose="020B0604020202020204" pitchFamily="34" charset="0"/>
            </a:endParaRPr>
          </a:p>
        </p:txBody>
      </p:sp>
      <p:sp>
        <p:nvSpPr>
          <p:cNvPr id="1028" name="Rectangle 10"/>
          <p:cNvSpPr>
            <a:spLocks noChangeArrowheads="1"/>
          </p:cNvSpPr>
          <p:nvPr/>
        </p:nvSpPr>
        <p:spPr bwMode="auto">
          <a:xfrm>
            <a:off x="152400" y="6553200"/>
            <a:ext cx="8839200" cy="161925"/>
          </a:xfrm>
          <a:prstGeom prst="rect">
            <a:avLst/>
          </a:prstGeom>
          <a:solidFill>
            <a:schemeClr val="tx1"/>
          </a:solidFill>
          <a:ln>
            <a:noFill/>
          </a:ln>
        </p:spPr>
        <p:txBody>
          <a:bodyPr lIns="91430" tIns="45715" rIns="91430" bIns="45715"/>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1700" dirty="0">
              <a:solidFill>
                <a:srgbClr val="000000"/>
              </a:solidFill>
              <a:latin typeface="Arial" panose="020B0604020202020204" pitchFamily="34" charset="0"/>
              <a:cs typeface="Arial" panose="020B0604020202020204" pitchFamily="34" charset="0"/>
            </a:endParaRPr>
          </a:p>
        </p:txBody>
      </p:sp>
      <p:sp>
        <p:nvSpPr>
          <p:cNvPr id="12" name="Slide Number Placeholder 8"/>
          <p:cNvSpPr txBox="1">
            <a:spLocks/>
          </p:cNvSpPr>
          <p:nvPr/>
        </p:nvSpPr>
        <p:spPr>
          <a:xfrm>
            <a:off x="6858000" y="6448425"/>
            <a:ext cx="2133600" cy="381000"/>
          </a:xfrm>
          <a:prstGeom prst="rect">
            <a:avLst/>
          </a:prstGeom>
        </p:spPr>
        <p:txBody>
          <a:bodyPr lIns="91430" tIns="45715" rIns="91430" bIns="45715" anchor="ctr"/>
          <a:lstStyle/>
          <a:p>
            <a:pPr algn="r" defTabSz="912813" fontAlgn="base">
              <a:spcBef>
                <a:spcPct val="0"/>
              </a:spcBef>
              <a:spcAft>
                <a:spcPct val="0"/>
              </a:spcAft>
              <a:defRPr/>
            </a:pPr>
            <a:fld id="{BA879E58-23A0-4A77-8FB5-76FAC61AC11D}" type="slidenum">
              <a:rPr lang="en-US" sz="1200" b="1">
                <a:solidFill>
                  <a:srgbClr val="FFFFFF"/>
                </a:solidFill>
                <a:latin typeface="Arial" panose="020B0604020202020204" pitchFamily="34" charset="0"/>
                <a:cs typeface="Arial" panose="020B0604020202020204" pitchFamily="34" charset="0"/>
              </a:rPr>
              <a:pPr algn="r" defTabSz="912813" fontAlgn="base">
                <a:spcBef>
                  <a:spcPct val="0"/>
                </a:spcBef>
                <a:spcAft>
                  <a:spcPct val="0"/>
                </a:spcAft>
                <a:defRPr/>
              </a:pPr>
              <a:t>‹#›</a:t>
            </a:fld>
            <a:endParaRPr lang="en-US" sz="1200" b="1" dirty="0">
              <a:solidFill>
                <a:srgbClr val="FFFFFF"/>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 id="2147483678" r:id="rId15"/>
    <p:sldLayoutId id="2147483679" r:id="rId16"/>
    <p:sldLayoutId id="2147483680" r:id="rId17"/>
    <p:sldLayoutId id="2147483681"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3" r:id="rId28"/>
    <p:sldLayoutId id="2147483694" r:id="rId29"/>
    <p:sldLayoutId id="2147483695" r:id="rId30"/>
    <p:sldLayoutId id="2147483729" r:id="rId31"/>
  </p:sldLayoutIdLst>
  <p:txStyles>
    <p:titleStyle>
      <a:lvl1pPr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p:titleStyle>
    <p:bodyStyle>
      <a:lvl1pPr marL="341313" indent="-341313" algn="l" defTabSz="912813" rtl="0" eaLnBrk="0" fontAlgn="base" hangingPunct="0">
        <a:spcBef>
          <a:spcPct val="20000"/>
        </a:spcBef>
        <a:spcAft>
          <a:spcPct val="0"/>
        </a:spcAft>
        <a:buChar char="•"/>
        <a:defRPr sz="3200">
          <a:solidFill>
            <a:schemeClr val="tx1"/>
          </a:solidFill>
          <a:latin typeface="Arial" charset="0"/>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Arial" charset="0"/>
        </a:defRPr>
      </a:lvl2pPr>
      <a:lvl3pPr marL="1141413" indent="-228600" algn="l" defTabSz="912813" rtl="0" eaLnBrk="0" fontAlgn="base" hangingPunct="0">
        <a:spcBef>
          <a:spcPct val="20000"/>
        </a:spcBef>
        <a:spcAft>
          <a:spcPct val="0"/>
        </a:spcAft>
        <a:buChar char="•"/>
        <a:defRPr sz="2400">
          <a:solidFill>
            <a:schemeClr val="tx1"/>
          </a:solidFill>
          <a:latin typeface="Arial" charset="0"/>
        </a:defRPr>
      </a:lvl3pPr>
      <a:lvl4pPr marL="1600200" indent="-228600" algn="l" defTabSz="912813" rtl="0" eaLnBrk="0" fontAlgn="base" hangingPunct="0">
        <a:spcBef>
          <a:spcPct val="20000"/>
        </a:spcBef>
        <a:spcAft>
          <a:spcPct val="0"/>
        </a:spcAft>
        <a:buChar char="–"/>
        <a:defRPr sz="2000">
          <a:solidFill>
            <a:schemeClr val="tx1"/>
          </a:solidFill>
          <a:latin typeface="Arial" charset="0"/>
        </a:defRPr>
      </a:lvl4pPr>
      <a:lvl5pPr marL="2055813" indent="-228600" algn="l" defTabSz="912813" rtl="0" eaLnBrk="0" fontAlgn="base" hangingPunct="0">
        <a:spcBef>
          <a:spcPct val="20000"/>
        </a:spcBef>
        <a:spcAft>
          <a:spcPct val="0"/>
        </a:spcAft>
        <a:buChar char="»"/>
        <a:defRPr sz="2000">
          <a:solidFill>
            <a:schemeClr val="tx1"/>
          </a:solidFill>
          <a:latin typeface="Arial" charset="0"/>
        </a:defRPr>
      </a:lvl5pPr>
      <a:lvl6pPr marL="2364342" indent="-228635" algn="l" defTabSz="913472" rtl="0" fontAlgn="base">
        <a:spcBef>
          <a:spcPct val="20000"/>
        </a:spcBef>
        <a:spcAft>
          <a:spcPct val="0"/>
        </a:spcAft>
        <a:buChar char="»"/>
        <a:defRPr sz="2000">
          <a:solidFill>
            <a:schemeClr val="tx1"/>
          </a:solidFill>
          <a:latin typeface="+mn-lt"/>
        </a:defRPr>
      </a:lvl6pPr>
      <a:lvl7pPr marL="2672037" indent="-228635" algn="l" defTabSz="913472" rtl="0" fontAlgn="base">
        <a:spcBef>
          <a:spcPct val="20000"/>
        </a:spcBef>
        <a:spcAft>
          <a:spcPct val="0"/>
        </a:spcAft>
        <a:buChar char="»"/>
        <a:defRPr sz="2000">
          <a:solidFill>
            <a:schemeClr val="tx1"/>
          </a:solidFill>
          <a:latin typeface="+mn-lt"/>
        </a:defRPr>
      </a:lvl7pPr>
      <a:lvl8pPr marL="2979733" indent="-228635" algn="l" defTabSz="913472" rtl="0" fontAlgn="base">
        <a:spcBef>
          <a:spcPct val="20000"/>
        </a:spcBef>
        <a:spcAft>
          <a:spcPct val="0"/>
        </a:spcAft>
        <a:buChar char="»"/>
        <a:defRPr sz="2000">
          <a:solidFill>
            <a:schemeClr val="tx1"/>
          </a:solidFill>
          <a:latin typeface="+mn-lt"/>
        </a:defRPr>
      </a:lvl8pPr>
      <a:lvl9pPr marL="3287429" indent="-228635" algn="l" defTabSz="913472" rtl="0" fontAlgn="base">
        <a:spcBef>
          <a:spcPct val="20000"/>
        </a:spcBef>
        <a:spcAft>
          <a:spcPct val="0"/>
        </a:spcAft>
        <a:buChar char="»"/>
        <a:defRPr sz="2000">
          <a:solidFill>
            <a:schemeClr val="tx1"/>
          </a:solidFill>
          <a:latin typeface="+mn-lt"/>
        </a:defRPr>
      </a:lvl9pPr>
    </p:bodyStyle>
    <p:otherStyle>
      <a:defPPr>
        <a:defRPr lang="en-US"/>
      </a:defPPr>
      <a:lvl1pPr marL="0" algn="l" defTabSz="615391" rtl="0" eaLnBrk="1" latinLnBrk="0" hangingPunct="1">
        <a:defRPr sz="1200" kern="1200">
          <a:solidFill>
            <a:schemeClr val="tx1"/>
          </a:solidFill>
          <a:latin typeface="+mn-lt"/>
          <a:ea typeface="+mn-ea"/>
          <a:cs typeface="+mn-cs"/>
        </a:defRPr>
      </a:lvl1pPr>
      <a:lvl2pPr marL="307696" algn="l" defTabSz="615391" rtl="0" eaLnBrk="1" latinLnBrk="0" hangingPunct="1">
        <a:defRPr sz="1200" kern="1200">
          <a:solidFill>
            <a:schemeClr val="tx1"/>
          </a:solidFill>
          <a:latin typeface="+mn-lt"/>
          <a:ea typeface="+mn-ea"/>
          <a:cs typeface="+mn-cs"/>
        </a:defRPr>
      </a:lvl2pPr>
      <a:lvl3pPr marL="615391" algn="l" defTabSz="615391" rtl="0" eaLnBrk="1" latinLnBrk="0" hangingPunct="1">
        <a:defRPr sz="1200" kern="1200">
          <a:solidFill>
            <a:schemeClr val="tx1"/>
          </a:solidFill>
          <a:latin typeface="+mn-lt"/>
          <a:ea typeface="+mn-ea"/>
          <a:cs typeface="+mn-cs"/>
        </a:defRPr>
      </a:lvl3pPr>
      <a:lvl4pPr marL="923087" algn="l" defTabSz="615391" rtl="0" eaLnBrk="1" latinLnBrk="0" hangingPunct="1">
        <a:defRPr sz="1200" kern="1200">
          <a:solidFill>
            <a:schemeClr val="tx1"/>
          </a:solidFill>
          <a:latin typeface="+mn-lt"/>
          <a:ea typeface="+mn-ea"/>
          <a:cs typeface="+mn-cs"/>
        </a:defRPr>
      </a:lvl4pPr>
      <a:lvl5pPr marL="1230782" algn="l" defTabSz="615391" rtl="0" eaLnBrk="1" latinLnBrk="0" hangingPunct="1">
        <a:defRPr sz="1200" kern="1200">
          <a:solidFill>
            <a:schemeClr val="tx1"/>
          </a:solidFill>
          <a:latin typeface="+mn-lt"/>
          <a:ea typeface="+mn-ea"/>
          <a:cs typeface="+mn-cs"/>
        </a:defRPr>
      </a:lvl5pPr>
      <a:lvl6pPr marL="1538478" algn="l" defTabSz="615391" rtl="0" eaLnBrk="1" latinLnBrk="0" hangingPunct="1">
        <a:defRPr sz="1200" kern="1200">
          <a:solidFill>
            <a:schemeClr val="tx1"/>
          </a:solidFill>
          <a:latin typeface="+mn-lt"/>
          <a:ea typeface="+mn-ea"/>
          <a:cs typeface="+mn-cs"/>
        </a:defRPr>
      </a:lvl6pPr>
      <a:lvl7pPr marL="1846174" algn="l" defTabSz="615391" rtl="0" eaLnBrk="1" latinLnBrk="0" hangingPunct="1">
        <a:defRPr sz="1200" kern="1200">
          <a:solidFill>
            <a:schemeClr val="tx1"/>
          </a:solidFill>
          <a:latin typeface="+mn-lt"/>
          <a:ea typeface="+mn-ea"/>
          <a:cs typeface="+mn-cs"/>
        </a:defRPr>
      </a:lvl7pPr>
      <a:lvl8pPr marL="2153869" algn="l" defTabSz="615391" rtl="0" eaLnBrk="1" latinLnBrk="0" hangingPunct="1">
        <a:defRPr sz="1200" kern="1200">
          <a:solidFill>
            <a:schemeClr val="tx1"/>
          </a:solidFill>
          <a:latin typeface="+mn-lt"/>
          <a:ea typeface="+mn-ea"/>
          <a:cs typeface="+mn-cs"/>
        </a:defRPr>
      </a:lvl8pPr>
      <a:lvl9pPr marL="2461565" algn="l" defTabSz="615391"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3" descr="army one ping2.png"/>
          <p:cNvPicPr>
            <a:picLocks noChangeAspect="1"/>
          </p:cNvPicPr>
          <p:nvPr/>
        </p:nvPicPr>
        <p:blipFill>
          <a:blip r:embed="rId19" cstate="print"/>
          <a:srcRect/>
          <a:stretch>
            <a:fillRect/>
          </a:stretch>
        </p:blipFill>
        <p:spPr bwMode="auto">
          <a:xfrm>
            <a:off x="228600" y="77788"/>
            <a:ext cx="671513" cy="777875"/>
          </a:xfrm>
          <a:prstGeom prst="rect">
            <a:avLst/>
          </a:prstGeom>
          <a:noFill/>
          <a:ln w="9525">
            <a:noFill/>
            <a:miter lim="800000"/>
            <a:headEnd/>
            <a:tailEnd/>
          </a:ln>
        </p:spPr>
      </p:pic>
      <p:sp>
        <p:nvSpPr>
          <p:cNvPr id="9" name="Rectangle 8"/>
          <p:cNvSpPr/>
          <p:nvPr/>
        </p:nvSpPr>
        <p:spPr bwMode="auto">
          <a:xfrm>
            <a:off x="914400" y="457200"/>
            <a:ext cx="8001000" cy="109538"/>
          </a:xfrm>
          <a:prstGeom prst="rect">
            <a:avLst/>
          </a:prstGeom>
          <a:solidFill>
            <a:srgbClr val="EABD00"/>
          </a:solidFill>
          <a:ln w="9525" cap="flat" cmpd="sng" algn="ctr">
            <a:noFill/>
            <a:prstDash val="solid"/>
            <a:round/>
            <a:headEnd type="none" w="med" len="med"/>
            <a:tailEnd type="none" w="med" len="med"/>
          </a:ln>
          <a:effectLst/>
        </p:spPr>
        <p:txBody>
          <a:bodyPr lIns="91430" tIns="45715" rIns="91430" bIns="45715"/>
          <a:lstStyle/>
          <a:p>
            <a:pPr defTabSz="914293" eaLnBrk="0" fontAlgn="base" hangingPunct="0">
              <a:spcBef>
                <a:spcPct val="0"/>
              </a:spcBef>
              <a:spcAft>
                <a:spcPct val="0"/>
              </a:spcAft>
              <a:defRPr/>
            </a:pPr>
            <a:endParaRPr lang="en-US" sz="1700" dirty="0">
              <a:solidFill>
                <a:srgbClr val="000000"/>
              </a:solidFill>
              <a:cs typeface="Arial" charset="0"/>
            </a:endParaRPr>
          </a:p>
        </p:txBody>
      </p:sp>
      <p:sp>
        <p:nvSpPr>
          <p:cNvPr id="11" name="Rectangle 10"/>
          <p:cNvSpPr/>
          <p:nvPr/>
        </p:nvSpPr>
        <p:spPr bwMode="auto">
          <a:xfrm>
            <a:off x="152400" y="6553200"/>
            <a:ext cx="8839200" cy="161925"/>
          </a:xfrm>
          <a:prstGeom prst="rect">
            <a:avLst/>
          </a:prstGeom>
          <a:solidFill>
            <a:schemeClr val="tx1"/>
          </a:solidFill>
          <a:ln w="9525" cap="flat" cmpd="sng" algn="ctr">
            <a:noFill/>
            <a:prstDash val="solid"/>
            <a:round/>
            <a:headEnd type="none" w="med" len="med"/>
            <a:tailEnd type="none" w="med" len="med"/>
          </a:ln>
          <a:effectLst/>
        </p:spPr>
        <p:txBody>
          <a:bodyPr lIns="91430" tIns="45715" rIns="91430" bIns="45715"/>
          <a:lstStyle/>
          <a:p>
            <a:pPr defTabSz="914293" eaLnBrk="0" fontAlgn="base" hangingPunct="0">
              <a:spcBef>
                <a:spcPct val="0"/>
              </a:spcBef>
              <a:spcAft>
                <a:spcPct val="0"/>
              </a:spcAft>
              <a:defRPr/>
            </a:pPr>
            <a:endParaRPr lang="en-US" sz="1700" dirty="0">
              <a:solidFill>
                <a:srgbClr val="000000"/>
              </a:solidFill>
              <a:cs typeface="Arial" charset="0"/>
            </a:endParaRPr>
          </a:p>
        </p:txBody>
      </p:sp>
      <p:sp>
        <p:nvSpPr>
          <p:cNvPr id="12" name="Slide Number Placeholder 8"/>
          <p:cNvSpPr txBox="1">
            <a:spLocks/>
          </p:cNvSpPr>
          <p:nvPr/>
        </p:nvSpPr>
        <p:spPr>
          <a:xfrm>
            <a:off x="6858000" y="6448425"/>
            <a:ext cx="2133600" cy="381000"/>
          </a:xfrm>
          <a:prstGeom prst="rect">
            <a:avLst/>
          </a:prstGeom>
        </p:spPr>
        <p:txBody>
          <a:bodyPr lIns="91430" tIns="45715" rIns="91430" bIns="45715" anchor="ctr"/>
          <a:lstStyle>
            <a:lvl1pPr algn="r" defTabSz="914293">
              <a:lnSpc>
                <a:spcPct val="100000"/>
              </a:lnSpc>
              <a:spcBef>
                <a:spcPts val="0"/>
              </a:spcBef>
              <a:spcAft>
                <a:spcPts val="0"/>
              </a:spcAft>
              <a:defRPr sz="1200" b="1">
                <a:solidFill>
                  <a:srgbClr val="FFFFFF"/>
                </a:solidFill>
                <a:latin typeface="Calibri" pitchFamily="34" charset="0"/>
                <a:cs typeface="+mn-cs"/>
              </a:defRPr>
            </a:lvl1pPr>
          </a:lstStyle>
          <a:p>
            <a:pPr fontAlgn="base">
              <a:defRPr/>
            </a:pPr>
            <a:fld id="{6931C857-EBCB-4DAE-BDEE-A11B2D89C35C}" type="slidenum">
              <a:rPr lang="en-US" smtClean="0"/>
              <a:pPr fontAlgn="base">
                <a:defRPr/>
              </a:pPr>
              <a:t>‹#›</a:t>
            </a:fld>
            <a:endParaRPr lang="en-US" dirty="0"/>
          </a:p>
        </p:txBody>
      </p:sp>
    </p:spTree>
    <p:extLst>
      <p:ext uri="{BB962C8B-B14F-4D97-AF65-F5344CB8AC3E}">
        <p14:creationId xmlns:p14="http://schemas.microsoft.com/office/powerpoint/2010/main" val="22602979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3" r:id="rId16"/>
    <p:sldLayoutId id="2147483714" r:id="rId17"/>
  </p:sldLayoutIdLst>
  <p:txStyles>
    <p:titleStyle>
      <a:lvl1pPr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p:titleStyle>
    <p:bodyStyle>
      <a:lvl1pPr marL="341313" indent="-341313" algn="l" defTabSz="912813" rtl="0" eaLnBrk="0" fontAlgn="base" hangingPunct="0">
        <a:spcBef>
          <a:spcPct val="20000"/>
        </a:spcBef>
        <a:spcAft>
          <a:spcPct val="0"/>
        </a:spcAft>
        <a:buChar char="•"/>
        <a:defRPr sz="3200">
          <a:solidFill>
            <a:schemeClr val="tx1"/>
          </a:solidFill>
          <a:latin typeface="Arial" charset="0"/>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Arial" charset="0"/>
        </a:defRPr>
      </a:lvl2pPr>
      <a:lvl3pPr marL="1141413" indent="-228600" algn="l" defTabSz="912813" rtl="0" eaLnBrk="0" fontAlgn="base" hangingPunct="0">
        <a:spcBef>
          <a:spcPct val="20000"/>
        </a:spcBef>
        <a:spcAft>
          <a:spcPct val="0"/>
        </a:spcAft>
        <a:buChar char="•"/>
        <a:defRPr sz="2400">
          <a:solidFill>
            <a:schemeClr val="tx1"/>
          </a:solidFill>
          <a:latin typeface="Arial" charset="0"/>
        </a:defRPr>
      </a:lvl3pPr>
      <a:lvl4pPr marL="1600200" indent="-228600" algn="l" defTabSz="912813" rtl="0" eaLnBrk="0" fontAlgn="base" hangingPunct="0">
        <a:spcBef>
          <a:spcPct val="20000"/>
        </a:spcBef>
        <a:spcAft>
          <a:spcPct val="0"/>
        </a:spcAft>
        <a:buChar char="–"/>
        <a:defRPr sz="2000">
          <a:solidFill>
            <a:schemeClr val="tx1"/>
          </a:solidFill>
          <a:latin typeface="Arial" charset="0"/>
        </a:defRPr>
      </a:lvl4pPr>
      <a:lvl5pPr marL="2055813" indent="-228600" algn="l" defTabSz="912813" rtl="0" eaLnBrk="0" fontAlgn="base" hangingPunct="0">
        <a:spcBef>
          <a:spcPct val="20000"/>
        </a:spcBef>
        <a:spcAft>
          <a:spcPct val="0"/>
        </a:spcAft>
        <a:buChar char="»"/>
        <a:defRPr sz="2000">
          <a:solidFill>
            <a:schemeClr val="tx1"/>
          </a:solidFill>
          <a:latin typeface="Arial" charset="0"/>
        </a:defRPr>
      </a:lvl5pPr>
      <a:lvl6pPr marL="2364342" indent="-228635" algn="l" defTabSz="913472" rtl="0" fontAlgn="base">
        <a:spcBef>
          <a:spcPct val="20000"/>
        </a:spcBef>
        <a:spcAft>
          <a:spcPct val="0"/>
        </a:spcAft>
        <a:buChar char="»"/>
        <a:defRPr sz="2000">
          <a:solidFill>
            <a:schemeClr val="tx1"/>
          </a:solidFill>
          <a:latin typeface="+mn-lt"/>
        </a:defRPr>
      </a:lvl6pPr>
      <a:lvl7pPr marL="2672037" indent="-228635" algn="l" defTabSz="913472" rtl="0" fontAlgn="base">
        <a:spcBef>
          <a:spcPct val="20000"/>
        </a:spcBef>
        <a:spcAft>
          <a:spcPct val="0"/>
        </a:spcAft>
        <a:buChar char="»"/>
        <a:defRPr sz="2000">
          <a:solidFill>
            <a:schemeClr val="tx1"/>
          </a:solidFill>
          <a:latin typeface="+mn-lt"/>
        </a:defRPr>
      </a:lvl7pPr>
      <a:lvl8pPr marL="2979733" indent="-228635" algn="l" defTabSz="913472" rtl="0" fontAlgn="base">
        <a:spcBef>
          <a:spcPct val="20000"/>
        </a:spcBef>
        <a:spcAft>
          <a:spcPct val="0"/>
        </a:spcAft>
        <a:buChar char="»"/>
        <a:defRPr sz="2000">
          <a:solidFill>
            <a:schemeClr val="tx1"/>
          </a:solidFill>
          <a:latin typeface="+mn-lt"/>
        </a:defRPr>
      </a:lvl8pPr>
      <a:lvl9pPr marL="3287429" indent="-228635" algn="l" defTabSz="913472" rtl="0" fontAlgn="base">
        <a:spcBef>
          <a:spcPct val="20000"/>
        </a:spcBef>
        <a:spcAft>
          <a:spcPct val="0"/>
        </a:spcAft>
        <a:buChar char="»"/>
        <a:defRPr sz="2000">
          <a:solidFill>
            <a:schemeClr val="tx1"/>
          </a:solidFill>
          <a:latin typeface="+mn-lt"/>
        </a:defRPr>
      </a:lvl9pPr>
    </p:bodyStyle>
    <p:otherStyle>
      <a:defPPr>
        <a:defRPr lang="en-US"/>
      </a:defPPr>
      <a:lvl1pPr marL="0" algn="l" defTabSz="615391" rtl="0" eaLnBrk="1" latinLnBrk="0" hangingPunct="1">
        <a:defRPr sz="1200" kern="1200">
          <a:solidFill>
            <a:schemeClr val="tx1"/>
          </a:solidFill>
          <a:latin typeface="+mn-lt"/>
          <a:ea typeface="+mn-ea"/>
          <a:cs typeface="+mn-cs"/>
        </a:defRPr>
      </a:lvl1pPr>
      <a:lvl2pPr marL="307696" algn="l" defTabSz="615391" rtl="0" eaLnBrk="1" latinLnBrk="0" hangingPunct="1">
        <a:defRPr sz="1200" kern="1200">
          <a:solidFill>
            <a:schemeClr val="tx1"/>
          </a:solidFill>
          <a:latin typeface="+mn-lt"/>
          <a:ea typeface="+mn-ea"/>
          <a:cs typeface="+mn-cs"/>
        </a:defRPr>
      </a:lvl2pPr>
      <a:lvl3pPr marL="615391" algn="l" defTabSz="615391" rtl="0" eaLnBrk="1" latinLnBrk="0" hangingPunct="1">
        <a:defRPr sz="1200" kern="1200">
          <a:solidFill>
            <a:schemeClr val="tx1"/>
          </a:solidFill>
          <a:latin typeface="+mn-lt"/>
          <a:ea typeface="+mn-ea"/>
          <a:cs typeface="+mn-cs"/>
        </a:defRPr>
      </a:lvl3pPr>
      <a:lvl4pPr marL="923087" algn="l" defTabSz="615391" rtl="0" eaLnBrk="1" latinLnBrk="0" hangingPunct="1">
        <a:defRPr sz="1200" kern="1200">
          <a:solidFill>
            <a:schemeClr val="tx1"/>
          </a:solidFill>
          <a:latin typeface="+mn-lt"/>
          <a:ea typeface="+mn-ea"/>
          <a:cs typeface="+mn-cs"/>
        </a:defRPr>
      </a:lvl4pPr>
      <a:lvl5pPr marL="1230782" algn="l" defTabSz="615391" rtl="0" eaLnBrk="1" latinLnBrk="0" hangingPunct="1">
        <a:defRPr sz="1200" kern="1200">
          <a:solidFill>
            <a:schemeClr val="tx1"/>
          </a:solidFill>
          <a:latin typeface="+mn-lt"/>
          <a:ea typeface="+mn-ea"/>
          <a:cs typeface="+mn-cs"/>
        </a:defRPr>
      </a:lvl5pPr>
      <a:lvl6pPr marL="1538478" algn="l" defTabSz="615391" rtl="0" eaLnBrk="1" latinLnBrk="0" hangingPunct="1">
        <a:defRPr sz="1200" kern="1200">
          <a:solidFill>
            <a:schemeClr val="tx1"/>
          </a:solidFill>
          <a:latin typeface="+mn-lt"/>
          <a:ea typeface="+mn-ea"/>
          <a:cs typeface="+mn-cs"/>
        </a:defRPr>
      </a:lvl6pPr>
      <a:lvl7pPr marL="1846174" algn="l" defTabSz="615391" rtl="0" eaLnBrk="1" latinLnBrk="0" hangingPunct="1">
        <a:defRPr sz="1200" kern="1200">
          <a:solidFill>
            <a:schemeClr val="tx1"/>
          </a:solidFill>
          <a:latin typeface="+mn-lt"/>
          <a:ea typeface="+mn-ea"/>
          <a:cs typeface="+mn-cs"/>
        </a:defRPr>
      </a:lvl7pPr>
      <a:lvl8pPr marL="2153869" algn="l" defTabSz="615391" rtl="0" eaLnBrk="1" latinLnBrk="0" hangingPunct="1">
        <a:defRPr sz="1200" kern="1200">
          <a:solidFill>
            <a:schemeClr val="tx1"/>
          </a:solidFill>
          <a:latin typeface="+mn-lt"/>
          <a:ea typeface="+mn-ea"/>
          <a:cs typeface="+mn-cs"/>
        </a:defRPr>
      </a:lvl8pPr>
      <a:lvl9pPr marL="2461565" algn="l" defTabSz="615391"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3" descr="army one ping2.png"/>
          <p:cNvPicPr>
            <a:picLocks noChangeAspect="1"/>
          </p:cNvPicPr>
          <p:nvPr/>
        </p:nvPicPr>
        <p:blipFill>
          <a:blip r:embed="rId13" cstate="print"/>
          <a:srcRect/>
          <a:stretch>
            <a:fillRect/>
          </a:stretch>
        </p:blipFill>
        <p:spPr bwMode="auto">
          <a:xfrm>
            <a:off x="228600" y="77788"/>
            <a:ext cx="671513" cy="777875"/>
          </a:xfrm>
          <a:prstGeom prst="rect">
            <a:avLst/>
          </a:prstGeom>
          <a:noFill/>
          <a:ln w="9525">
            <a:noFill/>
            <a:miter lim="800000"/>
            <a:headEnd/>
            <a:tailEnd/>
          </a:ln>
        </p:spPr>
      </p:pic>
      <p:sp>
        <p:nvSpPr>
          <p:cNvPr id="9" name="Rectangle 8"/>
          <p:cNvSpPr/>
          <p:nvPr/>
        </p:nvSpPr>
        <p:spPr bwMode="auto">
          <a:xfrm>
            <a:off x="914400" y="457200"/>
            <a:ext cx="8001000" cy="109538"/>
          </a:xfrm>
          <a:prstGeom prst="rect">
            <a:avLst/>
          </a:prstGeom>
          <a:solidFill>
            <a:srgbClr val="EABD00"/>
          </a:solidFill>
          <a:ln w="9525" cap="flat" cmpd="sng" algn="ctr">
            <a:noFill/>
            <a:prstDash val="solid"/>
            <a:round/>
            <a:headEnd type="none" w="med" len="med"/>
            <a:tailEnd type="none" w="med" len="med"/>
          </a:ln>
          <a:effectLst/>
        </p:spPr>
        <p:txBody>
          <a:bodyPr lIns="91430" tIns="45715" rIns="91430" bIns="45715"/>
          <a:lstStyle/>
          <a:p>
            <a:pPr defTabSz="914293" eaLnBrk="0" fontAlgn="base" hangingPunct="0">
              <a:spcBef>
                <a:spcPct val="0"/>
              </a:spcBef>
              <a:spcAft>
                <a:spcPct val="0"/>
              </a:spcAft>
              <a:defRPr/>
            </a:pPr>
            <a:endParaRPr lang="en-US" sz="1700" dirty="0">
              <a:solidFill>
                <a:srgbClr val="000000"/>
              </a:solidFill>
              <a:cs typeface="Arial" charset="0"/>
            </a:endParaRPr>
          </a:p>
        </p:txBody>
      </p:sp>
      <p:sp>
        <p:nvSpPr>
          <p:cNvPr id="11" name="Rectangle 10"/>
          <p:cNvSpPr/>
          <p:nvPr/>
        </p:nvSpPr>
        <p:spPr bwMode="auto">
          <a:xfrm>
            <a:off x="152400" y="6553200"/>
            <a:ext cx="8839200" cy="161925"/>
          </a:xfrm>
          <a:prstGeom prst="rect">
            <a:avLst/>
          </a:prstGeom>
          <a:solidFill>
            <a:schemeClr val="tx1"/>
          </a:solidFill>
          <a:ln w="9525" cap="flat" cmpd="sng" algn="ctr">
            <a:noFill/>
            <a:prstDash val="solid"/>
            <a:round/>
            <a:headEnd type="none" w="med" len="med"/>
            <a:tailEnd type="none" w="med" len="med"/>
          </a:ln>
          <a:effectLst/>
        </p:spPr>
        <p:txBody>
          <a:bodyPr lIns="91430" tIns="45715" rIns="91430" bIns="45715"/>
          <a:lstStyle/>
          <a:p>
            <a:pPr defTabSz="914293" eaLnBrk="0" fontAlgn="base" hangingPunct="0">
              <a:spcBef>
                <a:spcPct val="0"/>
              </a:spcBef>
              <a:spcAft>
                <a:spcPct val="0"/>
              </a:spcAft>
              <a:defRPr/>
            </a:pPr>
            <a:endParaRPr lang="en-US" sz="1700" dirty="0">
              <a:solidFill>
                <a:srgbClr val="000000"/>
              </a:solidFill>
              <a:cs typeface="Arial" charset="0"/>
            </a:endParaRPr>
          </a:p>
        </p:txBody>
      </p:sp>
      <p:sp>
        <p:nvSpPr>
          <p:cNvPr id="12" name="Slide Number Placeholder 8"/>
          <p:cNvSpPr txBox="1">
            <a:spLocks/>
          </p:cNvSpPr>
          <p:nvPr/>
        </p:nvSpPr>
        <p:spPr>
          <a:xfrm>
            <a:off x="6858000" y="6448425"/>
            <a:ext cx="2133600" cy="381000"/>
          </a:xfrm>
          <a:prstGeom prst="rect">
            <a:avLst/>
          </a:prstGeom>
        </p:spPr>
        <p:txBody>
          <a:bodyPr lIns="91430" tIns="45715" rIns="91430" bIns="45715" anchor="ctr"/>
          <a:lstStyle>
            <a:lvl1pPr algn="r" defTabSz="914293">
              <a:lnSpc>
                <a:spcPct val="100000"/>
              </a:lnSpc>
              <a:spcBef>
                <a:spcPts val="0"/>
              </a:spcBef>
              <a:spcAft>
                <a:spcPts val="0"/>
              </a:spcAft>
              <a:defRPr sz="1200" b="1">
                <a:solidFill>
                  <a:srgbClr val="FFFFFF"/>
                </a:solidFill>
                <a:latin typeface="Calibri" pitchFamily="34" charset="0"/>
                <a:cs typeface="+mn-cs"/>
              </a:defRPr>
            </a:lvl1pPr>
          </a:lstStyle>
          <a:p>
            <a:pPr fontAlgn="base">
              <a:defRPr/>
            </a:pPr>
            <a:fld id="{6931C857-EBCB-4DAE-BDEE-A11B2D89C35C}" type="slidenum">
              <a:rPr lang="en-US" smtClean="0"/>
              <a:pPr fontAlgn="base">
                <a:defRPr/>
              </a:pPr>
              <a:t>‹#›</a:t>
            </a:fld>
            <a:endParaRPr lang="en-US" dirty="0"/>
          </a:p>
        </p:txBody>
      </p:sp>
    </p:spTree>
    <p:extLst>
      <p:ext uri="{BB962C8B-B14F-4D97-AF65-F5344CB8AC3E}">
        <p14:creationId xmlns:p14="http://schemas.microsoft.com/office/powerpoint/2010/main" val="4569183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p:titleStyle>
    <p:bodyStyle>
      <a:lvl1pPr marL="341313" indent="-341313" algn="l" defTabSz="912813" rtl="0" eaLnBrk="0" fontAlgn="base" hangingPunct="0">
        <a:spcBef>
          <a:spcPct val="20000"/>
        </a:spcBef>
        <a:spcAft>
          <a:spcPct val="0"/>
        </a:spcAft>
        <a:buChar char="•"/>
        <a:defRPr sz="3200">
          <a:solidFill>
            <a:schemeClr val="tx1"/>
          </a:solidFill>
          <a:latin typeface="Arial" charset="0"/>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Arial" charset="0"/>
        </a:defRPr>
      </a:lvl2pPr>
      <a:lvl3pPr marL="1141413" indent="-228600" algn="l" defTabSz="912813" rtl="0" eaLnBrk="0" fontAlgn="base" hangingPunct="0">
        <a:spcBef>
          <a:spcPct val="20000"/>
        </a:spcBef>
        <a:spcAft>
          <a:spcPct val="0"/>
        </a:spcAft>
        <a:buChar char="•"/>
        <a:defRPr sz="2400">
          <a:solidFill>
            <a:schemeClr val="tx1"/>
          </a:solidFill>
          <a:latin typeface="Arial" charset="0"/>
        </a:defRPr>
      </a:lvl3pPr>
      <a:lvl4pPr marL="1600200" indent="-228600" algn="l" defTabSz="912813" rtl="0" eaLnBrk="0" fontAlgn="base" hangingPunct="0">
        <a:spcBef>
          <a:spcPct val="20000"/>
        </a:spcBef>
        <a:spcAft>
          <a:spcPct val="0"/>
        </a:spcAft>
        <a:buChar char="–"/>
        <a:defRPr sz="2000">
          <a:solidFill>
            <a:schemeClr val="tx1"/>
          </a:solidFill>
          <a:latin typeface="Arial" charset="0"/>
        </a:defRPr>
      </a:lvl4pPr>
      <a:lvl5pPr marL="2055813" indent="-228600" algn="l" defTabSz="912813" rtl="0" eaLnBrk="0" fontAlgn="base" hangingPunct="0">
        <a:spcBef>
          <a:spcPct val="20000"/>
        </a:spcBef>
        <a:spcAft>
          <a:spcPct val="0"/>
        </a:spcAft>
        <a:buChar char="»"/>
        <a:defRPr sz="2000">
          <a:solidFill>
            <a:schemeClr val="tx1"/>
          </a:solidFill>
          <a:latin typeface="Arial" charset="0"/>
        </a:defRPr>
      </a:lvl5pPr>
      <a:lvl6pPr marL="2364342" indent="-228635" algn="l" defTabSz="913472" rtl="0" fontAlgn="base">
        <a:spcBef>
          <a:spcPct val="20000"/>
        </a:spcBef>
        <a:spcAft>
          <a:spcPct val="0"/>
        </a:spcAft>
        <a:buChar char="»"/>
        <a:defRPr sz="2000">
          <a:solidFill>
            <a:schemeClr val="tx1"/>
          </a:solidFill>
          <a:latin typeface="+mn-lt"/>
        </a:defRPr>
      </a:lvl6pPr>
      <a:lvl7pPr marL="2672037" indent="-228635" algn="l" defTabSz="913472" rtl="0" fontAlgn="base">
        <a:spcBef>
          <a:spcPct val="20000"/>
        </a:spcBef>
        <a:spcAft>
          <a:spcPct val="0"/>
        </a:spcAft>
        <a:buChar char="»"/>
        <a:defRPr sz="2000">
          <a:solidFill>
            <a:schemeClr val="tx1"/>
          </a:solidFill>
          <a:latin typeface="+mn-lt"/>
        </a:defRPr>
      </a:lvl7pPr>
      <a:lvl8pPr marL="2979733" indent="-228635" algn="l" defTabSz="913472" rtl="0" fontAlgn="base">
        <a:spcBef>
          <a:spcPct val="20000"/>
        </a:spcBef>
        <a:spcAft>
          <a:spcPct val="0"/>
        </a:spcAft>
        <a:buChar char="»"/>
        <a:defRPr sz="2000">
          <a:solidFill>
            <a:schemeClr val="tx1"/>
          </a:solidFill>
          <a:latin typeface="+mn-lt"/>
        </a:defRPr>
      </a:lvl8pPr>
      <a:lvl9pPr marL="3287429" indent="-228635" algn="l" defTabSz="913472" rtl="0" fontAlgn="base">
        <a:spcBef>
          <a:spcPct val="20000"/>
        </a:spcBef>
        <a:spcAft>
          <a:spcPct val="0"/>
        </a:spcAft>
        <a:buChar char="»"/>
        <a:defRPr sz="2000">
          <a:solidFill>
            <a:schemeClr val="tx1"/>
          </a:solidFill>
          <a:latin typeface="+mn-lt"/>
        </a:defRPr>
      </a:lvl9pPr>
    </p:bodyStyle>
    <p:otherStyle>
      <a:defPPr>
        <a:defRPr lang="en-US"/>
      </a:defPPr>
      <a:lvl1pPr marL="0" algn="l" defTabSz="615391" rtl="0" eaLnBrk="1" latinLnBrk="0" hangingPunct="1">
        <a:defRPr sz="1200" kern="1200">
          <a:solidFill>
            <a:schemeClr val="tx1"/>
          </a:solidFill>
          <a:latin typeface="+mn-lt"/>
          <a:ea typeface="+mn-ea"/>
          <a:cs typeface="+mn-cs"/>
        </a:defRPr>
      </a:lvl1pPr>
      <a:lvl2pPr marL="307696" algn="l" defTabSz="615391" rtl="0" eaLnBrk="1" latinLnBrk="0" hangingPunct="1">
        <a:defRPr sz="1200" kern="1200">
          <a:solidFill>
            <a:schemeClr val="tx1"/>
          </a:solidFill>
          <a:latin typeface="+mn-lt"/>
          <a:ea typeface="+mn-ea"/>
          <a:cs typeface="+mn-cs"/>
        </a:defRPr>
      </a:lvl2pPr>
      <a:lvl3pPr marL="615391" algn="l" defTabSz="615391" rtl="0" eaLnBrk="1" latinLnBrk="0" hangingPunct="1">
        <a:defRPr sz="1200" kern="1200">
          <a:solidFill>
            <a:schemeClr val="tx1"/>
          </a:solidFill>
          <a:latin typeface="+mn-lt"/>
          <a:ea typeface="+mn-ea"/>
          <a:cs typeface="+mn-cs"/>
        </a:defRPr>
      </a:lvl3pPr>
      <a:lvl4pPr marL="923087" algn="l" defTabSz="615391" rtl="0" eaLnBrk="1" latinLnBrk="0" hangingPunct="1">
        <a:defRPr sz="1200" kern="1200">
          <a:solidFill>
            <a:schemeClr val="tx1"/>
          </a:solidFill>
          <a:latin typeface="+mn-lt"/>
          <a:ea typeface="+mn-ea"/>
          <a:cs typeface="+mn-cs"/>
        </a:defRPr>
      </a:lvl4pPr>
      <a:lvl5pPr marL="1230782" algn="l" defTabSz="615391" rtl="0" eaLnBrk="1" latinLnBrk="0" hangingPunct="1">
        <a:defRPr sz="1200" kern="1200">
          <a:solidFill>
            <a:schemeClr val="tx1"/>
          </a:solidFill>
          <a:latin typeface="+mn-lt"/>
          <a:ea typeface="+mn-ea"/>
          <a:cs typeface="+mn-cs"/>
        </a:defRPr>
      </a:lvl5pPr>
      <a:lvl6pPr marL="1538478" algn="l" defTabSz="615391" rtl="0" eaLnBrk="1" latinLnBrk="0" hangingPunct="1">
        <a:defRPr sz="1200" kern="1200">
          <a:solidFill>
            <a:schemeClr val="tx1"/>
          </a:solidFill>
          <a:latin typeface="+mn-lt"/>
          <a:ea typeface="+mn-ea"/>
          <a:cs typeface="+mn-cs"/>
        </a:defRPr>
      </a:lvl6pPr>
      <a:lvl7pPr marL="1846174" algn="l" defTabSz="615391" rtl="0" eaLnBrk="1" latinLnBrk="0" hangingPunct="1">
        <a:defRPr sz="1200" kern="1200">
          <a:solidFill>
            <a:schemeClr val="tx1"/>
          </a:solidFill>
          <a:latin typeface="+mn-lt"/>
          <a:ea typeface="+mn-ea"/>
          <a:cs typeface="+mn-cs"/>
        </a:defRPr>
      </a:lvl7pPr>
      <a:lvl8pPr marL="2153869" algn="l" defTabSz="615391" rtl="0" eaLnBrk="1" latinLnBrk="0" hangingPunct="1">
        <a:defRPr sz="1200" kern="1200">
          <a:solidFill>
            <a:schemeClr val="tx1"/>
          </a:solidFill>
          <a:latin typeface="+mn-lt"/>
          <a:ea typeface="+mn-ea"/>
          <a:cs typeface="+mn-cs"/>
        </a:defRPr>
      </a:lvl8pPr>
      <a:lvl9pPr marL="2461565" algn="l" defTabSz="615391"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skillbridge.osd.mil/"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home.army.mil/imcom/index.php/customers/career-skills-progra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ilspousemoneymission.org/touchpoint-transition-to-retirement/" TargetMode="External"/><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www.usarmyjrotc.com/"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hyperlink" Target="https://www.hrc.army.mil/content/Gray%20Area%20Retirements%20Branch"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hyperlink" Target="mailto:usarmy.knox.hrc.mbx.tagd-ask-hrc@army.mi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usarmy.pentagon.hqda-gomo.mbx.gomo@army.mil"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hyperlink" Target="mailto:usarmy.pentagon.hqda-sld.mbx.como-retirements@army.mi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dsoco.ogc.osd.mil/ETHICS-TOPICS/Post-Government-Employment-and-Procurement-Integrity/"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hyperlink" Target="https://www.armytap.army.mil/"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hyperlink" Target="https://milconnect.dmdc.osd.mil/milconnect/"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hyperlink" Target="https://www.hrc.army.mil/content/GI%20Bill%20Program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ravel.dod.mil/Allowances/" TargetMode="External"/><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s://soldierforlife.army.mil/retirement/survivor-benefit-plan"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hyperlink" Target="https://myarmybenefits.us.army.mil/Benefit-Calculators/" TargetMode="External"/><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s://www.tsp.gov/"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hyperlink" Target="https://mypay.dfas.mil/"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s://soldierforlife.army.mil/Retirement/former-spouses"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hyperlink" Target="https://comptroller.defense.gov/Portals/45/documents/fmr/Volume_07b.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ypay.dfas.mil/" TargetMode="Externa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47.wmf"/><Relationship Id="rId5" Type="http://schemas.openxmlformats.org/officeDocument/2006/relationships/oleObject" Target="../embeddings/oleObject1.bin"/><Relationship Id="rId4" Type="http://schemas.openxmlformats.org/officeDocument/2006/relationships/hyperlink" Target="https://www.dfas.mil/retiredmilitary/manage/allotment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myarmybenefits.us.army.mi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myarmybenefits.us.army.mil/Benefit-Library/State/Territory-Benefi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armyemergencyrelief.or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hyperlink" Target="https://www.va.gov/disability/how-to-file-claim/when-to-file/pre-discharge-claim/#ways-to-file" TargetMode="External"/><Relationship Id="rId2" Type="http://schemas.openxmlformats.org/officeDocument/2006/relationships/notesSlide" Target="../notesSlides/notesSlide31.xml"/><Relationship Id="rId1" Type="http://schemas.openxmlformats.org/officeDocument/2006/relationships/slideLayout" Target="../slideLayouts/slideLayout55.xml"/><Relationship Id="rId4" Type="http://schemas.openxmlformats.org/officeDocument/2006/relationships/image" Target="../media/image56.wmf"/></Relationships>
</file>

<file path=ppt/slides/_rels/slide34.xml.rels><?xml version="1.0" encoding="UTF-8" standalone="yes"?>
<Relationships xmlns="http://schemas.openxmlformats.org/package/2006/relationships"><Relationship Id="rId3" Type="http://schemas.openxmlformats.org/officeDocument/2006/relationships/hyperlink" Target="http://www.tricare.mil/MTF" TargetMode="External"/><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hyperlink" Target="https://www.va.gov/find-location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esd.whs.mil/Portals/54/Documents/DD/forms/dd/dd2807-1.pdf"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hyperlink" Target="http://www.tricareonline.co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benefits.va.gov/compensation/types-compensation.asp" TargetMode="External"/><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hyperlink" Target="https://www.va.gov/disability/" TargetMode="External"/><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hyperlink" Target="https://www.va.gov/disability/compensation-rates/veteran-rates/" TargetMode="Externa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59.emf"/><Relationship Id="rId5" Type="http://schemas.openxmlformats.org/officeDocument/2006/relationships/oleObject" Target="../embeddings/oleObject3.bin"/><Relationship Id="rId4" Type="http://schemas.openxmlformats.org/officeDocument/2006/relationships/image" Target="../media/image58.wmf"/></Relationships>
</file>

<file path=ppt/slides/_rels/slide39.xml.rels><?xml version="1.0" encoding="UTF-8" standalone="yes"?>
<Relationships xmlns="http://schemas.openxmlformats.org/package/2006/relationships"><Relationship Id="rId3" Type="http://schemas.openxmlformats.org/officeDocument/2006/relationships/hyperlink" Target="https://www.hrc.army.mil/TAGD/Apply%20for%20CRSC" TargetMode="External"/><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hyperlink" Target="https://www.dfas.mil/retiredmilitary/disability/crdp.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62.jpg"/><Relationship Id="rId4" Type="http://schemas.openxmlformats.org/officeDocument/2006/relationships/image" Target="../media/image61.jpg"/></Relationships>
</file>

<file path=ppt/slides/_rels/slide42.xml.rels><?xml version="1.0" encoding="UTF-8" standalone="yes"?>
<Relationships xmlns="http://schemas.openxmlformats.org/package/2006/relationships"><Relationship Id="rId3" Type="http://schemas.openxmlformats.org/officeDocument/2006/relationships/hyperlink" Target="https://www.publichealth.va.gov/exposures/gulfwar/" TargetMode="External"/><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hyperlink" Target="https://giosgli.prudential.com/osgli/OnlineFillableAppController/NBEnrollment" TargetMode="External"/><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hyperlink" Target="https://www.benefits.va.gov/insurance/index.asp" TargetMode="Externa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hyperlink" Target="https://www.benefits.va.gov/insurance/vgli_rates_new.asp" TargetMode="External"/><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hyperlink" Target="https://www.benefits.va.gov/insurance/VALife.asp" TargetMode="External"/><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hyperlink" Target="https://www.hrcapps.army.mil/portal/"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hyperlink" Target="https://vetrecs.archives.gov/VeteranRequest/home.html" TargetMode="External"/><Relationship Id="rId4" Type="http://schemas.openxmlformats.org/officeDocument/2006/relationships/hyperlink" Target="https://www.va.gov/records/get-military-service-record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27.xml"/><Relationship Id="rId5" Type="http://schemas.openxmlformats.org/officeDocument/2006/relationships/image" Target="../media/image67.pn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hyperlink" Target="https://soldierforlife.army.mil/Retirement" TargetMode="External"/><Relationship Id="rId4" Type="http://schemas.openxmlformats.org/officeDocument/2006/relationships/image" Target="../media/image21.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www.hrc.army.mil/content/Retiree%20Recal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hyperlink" Target="https://www.ustranscom.mil/dtr/dtrp4.cfm" TargetMode="External"/><Relationship Id="rId2" Type="http://schemas.openxmlformats.org/officeDocument/2006/relationships/notesSlide" Target="../notesSlides/notesSlide50.xml"/><Relationship Id="rId1" Type="http://schemas.openxmlformats.org/officeDocument/2006/relationships/slideLayout" Target="../slideLayouts/slideLayout30.xml"/><Relationship Id="rId5" Type="http://schemas.openxmlformats.org/officeDocument/2006/relationships/image" Target="../media/image70.jpeg"/><Relationship Id="rId4" Type="http://schemas.openxmlformats.org/officeDocument/2006/relationships/hyperlink" Target="https://www.defensetravel.dod.mil/Docs/perdiem/JTR.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hyperlink" Target="https://idco.dmdc.osd.mil/idco/" TargetMode="External"/><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hyperlink" Target="https://www.dmdc.osd.mil/identitymanagement" TargetMode="External"/><Relationship Id="rId2" Type="http://schemas.openxmlformats.org/officeDocument/2006/relationships/hyperlink" Target="https://www.cac.mil/Next-Generation-Uniformed-Services-ID-Card/" TargetMode="External"/><Relationship Id="rId1" Type="http://schemas.openxmlformats.org/officeDocument/2006/relationships/slideLayout" Target="../slideLayouts/slideLayout26.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dmdc.osd.mil/identitymanagement" TargetMode="Externa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27.xml"/><Relationship Id="rId4" Type="http://schemas.openxmlformats.org/officeDocument/2006/relationships/hyperlink" Target="http://www.tricare.mi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soldierforlife.army.mil/Retirement-Toolkit/The-Basics" TargetMode="Externa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hyperlink" Target="https://tricare.mil/Plans/HealthPlans" TargetMode="External"/><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hyperlink" Target="https://www.usfhp.com/" TargetMode="External"/><Relationship Id="rId2" Type="http://schemas.openxmlformats.org/officeDocument/2006/relationships/image" Target="../media/image74.png"/><Relationship Id="rId1" Type="http://schemas.openxmlformats.org/officeDocument/2006/relationships/slideLayout" Target="../slideLayouts/slideLayout27.xml"/><Relationship Id="rId5" Type="http://schemas.openxmlformats.org/officeDocument/2006/relationships/image" Target="../media/image63.png"/><Relationship Id="rId4" Type="http://schemas.openxmlformats.org/officeDocument/2006/relationships/hyperlink" Target="http://www.va.gov/health/"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hyperlink" Target="https://www.benefeds.com/military"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va.gov/dental/" TargetMode="External"/><Relationship Id="rId2" Type="http://schemas.openxmlformats.org/officeDocument/2006/relationships/notesSlide" Target="../notesSlides/notesSlide56.xml"/><Relationship Id="rId1" Type="http://schemas.openxmlformats.org/officeDocument/2006/relationships/slideLayout" Target="../slideLayouts/slideLayout25.xml"/><Relationship Id="rId5" Type="http://schemas.openxmlformats.org/officeDocument/2006/relationships/image" Target="../media/image76.jpeg"/><Relationship Id="rId4" Type="http://schemas.openxmlformats.org/officeDocument/2006/relationships/hyperlink" Target="https://www.va.gov/health-care/about-va-health-benefits/dental-care/dental-insuranc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amc.af.mil/AMC-Travel-Site/AMC-Space-Available-Travel-Page/Space-Available-Email-Sign-up-Form/" TargetMode="Externa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hyperlink" Target="https://www.amc.af.mil/AMC-Travel-Site/AMC-Space-Available-Travel-Page/"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hyperlink" Target="https://www.facebook.com/shopmyexchange"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hyperlink" Target="https://soldierforlife.army.mil/retirement/csa-retired-soldier-council" TargetMode="External"/><Relationship Id="rId2" Type="http://schemas.openxmlformats.org/officeDocument/2006/relationships/notesSlide" Target="../notesSlides/notesSlide59.xml"/><Relationship Id="rId1" Type="http://schemas.openxmlformats.org/officeDocument/2006/relationships/slideLayout" Target="../slideLayouts/slideLayout29.xml"/><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hyperlink" Target="https://soldierforlife.army.mil/retirement/blog" TargetMode="External"/><Relationship Id="rId2" Type="http://schemas.openxmlformats.org/officeDocument/2006/relationships/notesSlide" Target="../notesSlides/notesSlide61.xml"/><Relationship Id="rId1" Type="http://schemas.openxmlformats.org/officeDocument/2006/relationships/slideLayout" Target="../slideLayouts/slideLayout26.xml"/><Relationship Id="rId5" Type="http://schemas.openxmlformats.org/officeDocument/2006/relationships/image" Target="../media/image88.png"/><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31.xml"/><Relationship Id="rId5" Type="http://schemas.openxmlformats.org/officeDocument/2006/relationships/image" Target="../media/image91.jpeg"/><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hyperlink" Target="https://soldierforlife.army.mil/retirement/change-of-mission"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hyperlink" Target="https://www.dcms.uscg.mil/ppc/ras/" TargetMode="External"/><Relationship Id="rId3" Type="http://schemas.openxmlformats.org/officeDocument/2006/relationships/hyperlink" Target="https://soldierforlife.army.mil/Retirement" TargetMode="External"/><Relationship Id="rId7" Type="http://schemas.openxmlformats.org/officeDocument/2006/relationships/hyperlink" Target="https://www.manpower.usmc.mil/webcenter/portal/MRAHome"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slide" Target="slide70.xml"/><Relationship Id="rId5" Type="http://schemas.openxmlformats.org/officeDocument/2006/relationships/hyperlink" Target="https://www.mynavyhr.navy.mil/Career-Management/Retirement/" TargetMode="External"/><Relationship Id="rId4" Type="http://schemas.openxmlformats.org/officeDocument/2006/relationships/hyperlink" Target="https://www.retirees.af.mil/"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myarmybenefits.us.army.mil/Benefit-Library/Resource-Locator" TargetMode="External"/><Relationship Id="rId3" Type="http://schemas.openxmlformats.org/officeDocument/2006/relationships/hyperlink" Target="https://soldierforlife.army.mil/Retirement" TargetMode="External"/><Relationship Id="rId7" Type="http://schemas.openxmlformats.org/officeDocument/2006/relationships/hyperlink" Target="https://soldierforlife.army.mil/Retirement/ArmyReserve" TargetMode="External"/><Relationship Id="rId2" Type="http://schemas.openxmlformats.org/officeDocument/2006/relationships/notesSlide" Target="../notesSlides/notesSlide64.xml"/><Relationship Id="rId1" Type="http://schemas.openxmlformats.org/officeDocument/2006/relationships/slideLayout" Target="../slideLayouts/slideLayout26.xml"/><Relationship Id="rId6" Type="http://schemas.openxmlformats.org/officeDocument/2006/relationships/hyperlink" Target="https://www.hrc.army.mil/content/Gray%20Area%20Retirements%20Branch" TargetMode="External"/><Relationship Id="rId5" Type="http://schemas.openxmlformats.org/officeDocument/2006/relationships/hyperlink" Target="https://soldierforlife.army.mil/Retirement/contact-us" TargetMode="External"/><Relationship Id="rId4" Type="http://schemas.openxmlformats.org/officeDocument/2006/relationships/hyperlink" Target="https://myarmybenefits.us.army.mil/" TargetMode="External"/><Relationship Id="rId9" Type="http://schemas.openxmlformats.org/officeDocument/2006/relationships/hyperlink" Target="https://actuary.defense.gov/Survivor-Benefit-Plans/"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soldierforlife.army.mil/Retirement" TargetMode="External"/><Relationship Id="rId13"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emf"/><Relationship Id="rId12" Type="http://schemas.openxmlformats.org/officeDocument/2006/relationships/hyperlink" Target="https://soldierforlife.army.mil/Retirement/blog" TargetMode="External"/><Relationship Id="rId17" Type="http://schemas.openxmlformats.org/officeDocument/2006/relationships/image" Target="../media/image101.png"/><Relationship Id="rId2" Type="http://schemas.openxmlformats.org/officeDocument/2006/relationships/notesSlide" Target="../notesSlides/notesSlide65.xml"/><Relationship Id="rId16" Type="http://schemas.openxmlformats.org/officeDocument/2006/relationships/image" Target="../media/image100.png"/><Relationship Id="rId1" Type="http://schemas.openxmlformats.org/officeDocument/2006/relationships/slideLayout" Target="../slideLayouts/slideLayout26.xml"/><Relationship Id="rId6" Type="http://schemas.openxmlformats.org/officeDocument/2006/relationships/image" Target="../media/image95.png"/><Relationship Id="rId11" Type="http://schemas.openxmlformats.org/officeDocument/2006/relationships/hyperlink" Target="https://soldierforlife.army.mil/Retirement/army-echoes" TargetMode="External"/><Relationship Id="rId5" Type="http://schemas.openxmlformats.org/officeDocument/2006/relationships/image" Target="../media/image94.emf"/><Relationship Id="rId15" Type="http://schemas.openxmlformats.org/officeDocument/2006/relationships/image" Target="../media/image99.png"/><Relationship Id="rId10" Type="http://schemas.openxmlformats.org/officeDocument/2006/relationships/hyperlink" Target="https://soldierforlife.army.mil/Retirement/change-of-mission" TargetMode="External"/><Relationship Id="rId4" Type="http://schemas.openxmlformats.org/officeDocument/2006/relationships/image" Target="../media/image93.png"/><Relationship Id="rId9" Type="http://schemas.openxmlformats.org/officeDocument/2006/relationships/image" Target="../media/image18.jpg"/><Relationship Id="rId1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25.xml"/><Relationship Id="rId4" Type="http://schemas.openxmlformats.org/officeDocument/2006/relationships/image" Target="../media/image102.jp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5116559"/>
            <a:ext cx="9144000" cy="1524000"/>
          </a:xfrm>
        </p:spPr>
        <p:txBody>
          <a:bodyPr lIns="91440" tIns="45720" rIns="91440" bIns="45720" anchor="t">
            <a:noAutofit/>
          </a:bodyPr>
          <a:lstStyle/>
          <a:p>
            <a:r>
              <a:rPr lang="en-US" b="1" dirty="0">
                <a:latin typeface="Calibri"/>
                <a:cs typeface="Calibri"/>
              </a:rPr>
              <a:t>JBSA Fort Sam Houston, TX </a:t>
            </a:r>
            <a:endParaRPr lang="en-US" dirty="0">
              <a:cs typeface="Calibri"/>
            </a:endParaRPr>
          </a:p>
          <a:p>
            <a:r>
              <a:rPr lang="en-US" b="1" dirty="0">
                <a:latin typeface="Calibri"/>
                <a:cs typeface="Calibri"/>
              </a:rPr>
              <a:t>Army Retirement Services Office</a:t>
            </a:r>
            <a:endParaRPr lang="en-US" dirty="0">
              <a:cs typeface="Calibri"/>
            </a:endParaRPr>
          </a:p>
          <a:p>
            <a:r>
              <a:rPr lang="en-US" b="1" dirty="0">
                <a:latin typeface="Calibri"/>
                <a:cs typeface="Calibri"/>
              </a:rPr>
              <a:t>13 July 2023</a:t>
            </a:r>
            <a:endParaRPr lang="en-US" b="1" dirty="0">
              <a:cs typeface="Calibri"/>
            </a:endParaRPr>
          </a:p>
          <a:p>
            <a:endParaRPr lang="en-US" dirty="0"/>
          </a:p>
          <a:p>
            <a:endParaRPr lang="en-US" dirty="0">
              <a:cs typeface="Calibri" pitchFamily="34" charset="0"/>
            </a:endParaRPr>
          </a:p>
        </p:txBody>
      </p:sp>
      <p:sp>
        <p:nvSpPr>
          <p:cNvPr id="7" name="Title 6"/>
          <p:cNvSpPr txBox="1">
            <a:spLocks noGrp="1"/>
          </p:cNvSpPr>
          <p:nvPr>
            <p:ph type="title"/>
          </p:nvPr>
        </p:nvSpPr>
        <p:spPr>
          <a:xfrm>
            <a:off x="0" y="2820650"/>
            <a:ext cx="9144000" cy="2123658"/>
          </a:xfrm>
          <a:prstGeom prst="rect">
            <a:avLst/>
          </a:prstGeom>
          <a:noFill/>
        </p:spPr>
        <p:txBody>
          <a:bodyPr wrap="square" lIns="91440" tIns="45720" rIns="91440" bIns="45720" rtlCol="0" anchor="t">
            <a:spAutoFit/>
          </a:bodyPr>
          <a:lstStyle/>
          <a:p>
            <a:r>
              <a:rPr lang="en-US" i="1" dirty="0">
                <a:solidFill>
                  <a:schemeClr val="tx1"/>
                </a:solidFill>
                <a:latin typeface="Calibri"/>
                <a:cs typeface="Calibri"/>
              </a:rPr>
              <a:t>Department of the Army</a:t>
            </a:r>
            <a:br>
              <a:rPr lang="en-US" i="1" dirty="0"/>
            </a:br>
            <a:r>
              <a:rPr lang="en-US" i="1" dirty="0">
                <a:solidFill>
                  <a:schemeClr val="tx1"/>
                </a:solidFill>
                <a:latin typeface="Calibri"/>
                <a:cs typeface="Calibri"/>
              </a:rPr>
              <a:t>Retirement Planning </a:t>
            </a:r>
            <a:br>
              <a:rPr lang="en-US" i="1" dirty="0">
                <a:solidFill>
                  <a:schemeClr val="tx1"/>
                </a:solidFill>
                <a:latin typeface="Calibri"/>
                <a:cs typeface="Calibri"/>
              </a:rPr>
            </a:br>
            <a:r>
              <a:rPr lang="en-US" i="1" dirty="0">
                <a:solidFill>
                  <a:schemeClr val="tx1"/>
                </a:solidFill>
                <a:latin typeface="Calibri"/>
                <a:cs typeface="Calibri"/>
              </a:rPr>
              <a:t>Informational Briefing</a:t>
            </a:r>
            <a:endParaRPr lang="en-US" i="1" dirty="0">
              <a:solidFill>
                <a:schemeClr val="tx1"/>
              </a:solidFill>
            </a:endParaRPr>
          </a:p>
        </p:txBody>
      </p:sp>
    </p:spTree>
    <p:extLst>
      <p:ext uri="{BB962C8B-B14F-4D97-AF65-F5344CB8AC3E}">
        <p14:creationId xmlns:p14="http://schemas.microsoft.com/office/powerpoint/2010/main" val="37443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bwMode="auto">
          <a:xfrm>
            <a:off x="0" y="0"/>
            <a:ext cx="9144000" cy="1066800"/>
          </a:xfrm>
          <a:prstGeom prst="rect">
            <a:avLst/>
          </a:prstGeom>
          <a:noFill/>
          <a:ln w="57150" cmpd="thinThick">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3100" b="1" i="1" dirty="0">
                <a:solidFill>
                  <a:schemeClr val="tx1"/>
                </a:solidFill>
                <a:latin typeface="+mj-lt"/>
              </a:rPr>
              <a:t>DoD </a:t>
            </a:r>
            <a:r>
              <a:rPr lang="en-US" sz="3100" b="1" i="1" dirty="0" err="1">
                <a:solidFill>
                  <a:schemeClr val="tx1"/>
                </a:solidFill>
                <a:latin typeface="+mj-lt"/>
              </a:rPr>
              <a:t>SkillBridge</a:t>
            </a:r>
            <a:r>
              <a:rPr lang="en-US" sz="3100" b="1" i="1" dirty="0">
                <a:solidFill>
                  <a:schemeClr val="tx1"/>
                </a:solidFill>
                <a:latin typeface="+mj-lt"/>
              </a:rPr>
              <a:t> Program and</a:t>
            </a:r>
            <a:br>
              <a:rPr lang="en-US" sz="3100" b="1" i="1" dirty="0">
                <a:solidFill>
                  <a:schemeClr val="tx1"/>
                </a:solidFill>
                <a:latin typeface="+mj-lt"/>
              </a:rPr>
            </a:br>
            <a:r>
              <a:rPr lang="en-US" sz="3100" b="1" i="1" dirty="0">
                <a:solidFill>
                  <a:schemeClr val="tx1"/>
                </a:solidFill>
                <a:latin typeface="+mj-lt"/>
              </a:rPr>
              <a:t>Army Career Skills Program</a:t>
            </a:r>
            <a:endParaRPr lang="en-US" sz="3100" b="1" i="1" dirty="0">
              <a:solidFill>
                <a:schemeClr val="accent1"/>
              </a:solidFill>
              <a:latin typeface="+mj-lt"/>
            </a:endParaRPr>
          </a:p>
        </p:txBody>
      </p:sp>
      <p:sp>
        <p:nvSpPr>
          <p:cNvPr id="56323" name="Rectangle 5"/>
          <p:cNvSpPr>
            <a:spLocks noGrp="1" noChangeArrowheads="1"/>
          </p:cNvSpPr>
          <p:nvPr>
            <p:ph type="subTitle" idx="4294967295"/>
          </p:nvPr>
        </p:nvSpPr>
        <p:spPr bwMode="auto">
          <a:xfrm>
            <a:off x="228600" y="1219200"/>
            <a:ext cx="8686800" cy="4876800"/>
          </a:xfrm>
          <a:prstGeom prst="rect">
            <a:avLst/>
          </a:prstGeom>
          <a:noFill/>
          <a:ln>
            <a:miter lim="800000"/>
            <a:headEnd/>
            <a:tailEnd/>
          </a:ln>
        </p:spPr>
        <p:txBody>
          <a:bodyPr>
            <a:noAutofit/>
          </a:bodyPr>
          <a:lstStyle/>
          <a:p>
            <a:pPr marL="0" indent="0" eaLnBrk="1" hangingPunct="1">
              <a:spcBef>
                <a:spcPts val="600"/>
              </a:spcBef>
              <a:spcAft>
                <a:spcPts val="0"/>
              </a:spcAft>
              <a:buClr>
                <a:schemeClr val="tx1"/>
              </a:buClr>
              <a:buNone/>
            </a:pPr>
            <a:r>
              <a:rPr lang="en-US" sz="1900" b="1" i="1" dirty="0">
                <a:latin typeface="+mn-lt"/>
              </a:rPr>
              <a:t>The DoD </a:t>
            </a:r>
            <a:r>
              <a:rPr lang="en-US" sz="1900" b="1" i="1" dirty="0" err="1">
                <a:latin typeface="+mn-lt"/>
              </a:rPr>
              <a:t>SkillBridge</a:t>
            </a:r>
            <a:r>
              <a:rPr lang="en-US" sz="1900" b="1" i="1" dirty="0">
                <a:latin typeface="+mn-lt"/>
              </a:rPr>
              <a:t> Program:</a:t>
            </a:r>
          </a:p>
          <a:p>
            <a:pPr marL="0" indent="0" eaLnBrk="1" hangingPunct="1">
              <a:spcBef>
                <a:spcPts val="600"/>
              </a:spcBef>
              <a:spcAft>
                <a:spcPts val="0"/>
              </a:spcAft>
              <a:buClr>
                <a:schemeClr val="tx1"/>
              </a:buClr>
              <a:buNone/>
            </a:pPr>
            <a:r>
              <a:rPr lang="en-US" sz="1900" dirty="0">
                <a:latin typeface="+mn-lt"/>
              </a:rPr>
              <a:t>Provides an opportunity for service members to gain valuable civilian work experience through </a:t>
            </a:r>
            <a:r>
              <a:rPr lang="en-US" sz="1900" b="1" u="sng" dirty="0">
                <a:latin typeface="+mn-lt"/>
              </a:rPr>
              <a:t>specific industry training, apprenticeships, or internships during the last 180 days of service</a:t>
            </a:r>
            <a:r>
              <a:rPr lang="en-US" sz="1900" dirty="0">
                <a:latin typeface="+mn-lt"/>
              </a:rPr>
              <a:t>. Service members participating in </a:t>
            </a:r>
            <a:r>
              <a:rPr lang="en-US" sz="1900" dirty="0" err="1">
                <a:latin typeface="+mn-lt"/>
              </a:rPr>
              <a:t>SkillBridge</a:t>
            </a:r>
            <a:r>
              <a:rPr lang="en-US" sz="1900" dirty="0">
                <a:latin typeface="+mn-lt"/>
              </a:rPr>
              <a:t> receive their military compensation and benefits, and industry partners provide the training and work experience. </a:t>
            </a:r>
            <a:r>
              <a:rPr lang="en-US" sz="1900" dirty="0">
                <a:latin typeface="+mn-lt"/>
                <a:hlinkClick r:id="rId3"/>
              </a:rPr>
              <a:t>https://skillbridge.osd.mil/</a:t>
            </a:r>
            <a:endParaRPr lang="en-US" sz="1900" dirty="0">
              <a:latin typeface="+mn-lt"/>
            </a:endParaRPr>
          </a:p>
          <a:p>
            <a:pPr marL="0" indent="0" eaLnBrk="1" hangingPunct="1">
              <a:spcBef>
                <a:spcPts val="600"/>
              </a:spcBef>
              <a:spcAft>
                <a:spcPts val="0"/>
              </a:spcAft>
              <a:buClr>
                <a:schemeClr val="tx1"/>
              </a:buClr>
              <a:buNone/>
            </a:pPr>
            <a:endParaRPr lang="en-US" sz="1600" dirty="0">
              <a:latin typeface="+mn-lt"/>
            </a:endParaRPr>
          </a:p>
          <a:p>
            <a:pPr marL="0" indent="0" eaLnBrk="1" hangingPunct="1">
              <a:spcBef>
                <a:spcPts val="600"/>
              </a:spcBef>
              <a:spcAft>
                <a:spcPts val="0"/>
              </a:spcAft>
              <a:buClr>
                <a:schemeClr val="tx1"/>
              </a:buClr>
              <a:buNone/>
            </a:pPr>
            <a:r>
              <a:rPr lang="en-US" sz="1900" b="1" i="1" dirty="0">
                <a:latin typeface="+mn-lt"/>
              </a:rPr>
              <a:t>The Army Career Skills Program (CSP):</a:t>
            </a:r>
          </a:p>
          <a:p>
            <a:pPr marL="0" indent="0" eaLnBrk="1" hangingPunct="1">
              <a:spcBef>
                <a:spcPts val="600"/>
              </a:spcBef>
              <a:spcAft>
                <a:spcPts val="0"/>
              </a:spcAft>
              <a:buClr>
                <a:schemeClr val="tx1"/>
              </a:buClr>
              <a:buNone/>
            </a:pPr>
            <a:r>
              <a:rPr lang="en-US" sz="1900" dirty="0">
                <a:latin typeface="+mn-lt"/>
              </a:rPr>
              <a:t>Affords transitioning service members the opportunity to participate                  in </a:t>
            </a:r>
            <a:r>
              <a:rPr lang="en-US" sz="1900" b="1" u="sng" dirty="0">
                <a:latin typeface="+mn-lt"/>
              </a:rPr>
              <a:t>employment skills training (EST), on-the-job training (OJT),                pre-apprenticeships and internships</a:t>
            </a:r>
            <a:r>
              <a:rPr lang="en-US" sz="1900" dirty="0">
                <a:latin typeface="+mn-lt"/>
              </a:rPr>
              <a:t> with a high probability of employment in high-demand and highly-skills jobs. Participation must occur </a:t>
            </a:r>
            <a:r>
              <a:rPr lang="en-US" sz="1900" b="1" u="sng" dirty="0">
                <a:latin typeface="+mn-lt"/>
              </a:rPr>
              <a:t>within the last 180 days of military service</a:t>
            </a:r>
            <a:r>
              <a:rPr lang="en-US" sz="1900" dirty="0">
                <a:latin typeface="+mn-lt"/>
              </a:rPr>
              <a:t>, with an honorable discharge. </a:t>
            </a:r>
            <a:r>
              <a:rPr lang="en-US" sz="1900" dirty="0">
                <a:latin typeface="+mn-lt"/>
                <a:hlinkClick r:id="rId4"/>
              </a:rPr>
              <a:t>https://home.army.mil/imcom/index.php/customers/career-skills-program</a:t>
            </a:r>
            <a:r>
              <a:rPr lang="en-US" sz="1900" dirty="0">
                <a:latin typeface="+mn-lt"/>
              </a:rPr>
              <a:t> </a:t>
            </a:r>
          </a:p>
        </p:txBody>
      </p:sp>
      <p:pic>
        <p:nvPicPr>
          <p:cNvPr id="4" name="Picture 3"/>
          <p:cNvPicPr>
            <a:picLocks noChangeAspect="1"/>
          </p:cNvPicPr>
          <p:nvPr/>
        </p:nvPicPr>
        <p:blipFill>
          <a:blip r:embed="rId5"/>
          <a:stretch>
            <a:fillRect/>
          </a:stretch>
        </p:blipFill>
        <p:spPr>
          <a:xfrm>
            <a:off x="7620000" y="3429000"/>
            <a:ext cx="1143000" cy="123083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1143000"/>
            <a:ext cx="4147343" cy="381000"/>
          </a:xfrm>
          <a:prstGeom prst="rect">
            <a:avLst/>
          </a:prstGeom>
        </p:spPr>
      </p:pic>
      <p:sp>
        <p:nvSpPr>
          <p:cNvPr id="2" name="TextBox 1"/>
          <p:cNvSpPr txBox="1"/>
          <p:nvPr/>
        </p:nvSpPr>
        <p:spPr>
          <a:xfrm>
            <a:off x="0" y="5983069"/>
            <a:ext cx="9144000" cy="615553"/>
          </a:xfrm>
          <a:prstGeom prst="rect">
            <a:avLst/>
          </a:prstGeom>
          <a:noFill/>
        </p:spPr>
        <p:txBody>
          <a:bodyPr wrap="square" rtlCol="0">
            <a:spAutoFit/>
          </a:bodyPr>
          <a:lstStyle/>
          <a:p>
            <a:pPr algn="ctr"/>
            <a:r>
              <a:rPr lang="en-US" sz="1700" b="1" dirty="0">
                <a:solidFill>
                  <a:srgbClr val="008000"/>
                </a:solidFill>
              </a:rPr>
              <a:t>***NOTE: Please use the links provided for additional information</a:t>
            </a:r>
          </a:p>
          <a:p>
            <a:pPr algn="ctr"/>
            <a:r>
              <a:rPr lang="en-US" sz="1700" b="1" dirty="0">
                <a:solidFill>
                  <a:srgbClr val="008000"/>
                </a:solidFill>
              </a:rPr>
              <a:t>and guidance regarding these programs***</a:t>
            </a:r>
          </a:p>
        </p:txBody>
      </p:sp>
    </p:spTree>
    <p:extLst>
      <p:ext uri="{BB962C8B-B14F-4D97-AF65-F5344CB8AC3E}">
        <p14:creationId xmlns:p14="http://schemas.microsoft.com/office/powerpoint/2010/main" val="34940883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17695" y="5357264"/>
            <a:ext cx="5508609" cy="672461"/>
          </a:xfrm>
          <a:prstGeom prst="rect">
            <a:avLst/>
          </a:prstGeom>
        </p:spPr>
      </p:pic>
      <p:sp>
        <p:nvSpPr>
          <p:cNvPr id="2" name="Title 1"/>
          <p:cNvSpPr>
            <a:spLocks noGrp="1"/>
          </p:cNvSpPr>
          <p:nvPr>
            <p:ph type="title"/>
          </p:nvPr>
        </p:nvSpPr>
        <p:spPr>
          <a:xfrm>
            <a:off x="0" y="0"/>
            <a:ext cx="9144000" cy="609600"/>
          </a:xfrm>
        </p:spPr>
        <p:txBody>
          <a:bodyPr/>
          <a:lstStyle/>
          <a:p>
            <a:r>
              <a:rPr lang="en-US" sz="3200" b="1" i="1" dirty="0" err="1">
                <a:solidFill>
                  <a:schemeClr val="tx1"/>
                </a:solidFill>
                <a:latin typeface="+mj-lt"/>
              </a:rPr>
              <a:t>MilSpouse</a:t>
            </a:r>
            <a:r>
              <a:rPr lang="en-US" sz="3200" b="1" i="1" dirty="0">
                <a:solidFill>
                  <a:schemeClr val="tx1"/>
                </a:solidFill>
                <a:latin typeface="+mj-lt"/>
              </a:rPr>
              <a:t> Money Mission</a:t>
            </a:r>
          </a:p>
        </p:txBody>
      </p:sp>
      <p:sp>
        <p:nvSpPr>
          <p:cNvPr id="6" name="Rectangle 5"/>
          <p:cNvSpPr/>
          <p:nvPr/>
        </p:nvSpPr>
        <p:spPr>
          <a:xfrm>
            <a:off x="914400" y="489906"/>
            <a:ext cx="8001000" cy="353943"/>
          </a:xfrm>
          <a:prstGeom prst="rect">
            <a:avLst/>
          </a:prstGeom>
        </p:spPr>
        <p:txBody>
          <a:bodyPr wrap="square">
            <a:spAutoFit/>
          </a:bodyPr>
          <a:lstStyle/>
          <a:p>
            <a:pPr algn="ctr"/>
            <a:r>
              <a:rPr lang="en-US" sz="1700" dirty="0">
                <a:hlinkClick r:id="rId3"/>
              </a:rPr>
              <a:t>https://www.milspousemoneymission.org/touchpoint-transition-to-retirement/</a:t>
            </a:r>
            <a:r>
              <a:rPr lang="en-US" sz="1700" dirty="0"/>
              <a:t> </a:t>
            </a:r>
          </a:p>
        </p:txBody>
      </p:sp>
      <p:sp>
        <p:nvSpPr>
          <p:cNvPr id="7" name="Rectangle 6"/>
          <p:cNvSpPr/>
          <p:nvPr/>
        </p:nvSpPr>
        <p:spPr>
          <a:xfrm>
            <a:off x="0" y="5953298"/>
            <a:ext cx="9144000" cy="615553"/>
          </a:xfrm>
          <a:prstGeom prst="rect">
            <a:avLst/>
          </a:prstGeom>
        </p:spPr>
        <p:txBody>
          <a:bodyPr wrap="square">
            <a:spAutoFit/>
          </a:bodyPr>
          <a:lstStyle/>
          <a:p>
            <a:pPr algn="ctr"/>
            <a:r>
              <a:rPr lang="en-US" sz="1700" b="1" dirty="0" err="1"/>
              <a:t>MilSpouse</a:t>
            </a:r>
            <a:r>
              <a:rPr lang="en-US" sz="1700" b="1" dirty="0"/>
              <a:t> Money Mission</a:t>
            </a:r>
            <a:r>
              <a:rPr lang="en-US" sz="1700" b="1" baseline="30000" dirty="0"/>
              <a:t>™</a:t>
            </a:r>
            <a:r>
              <a:rPr lang="en-US" sz="1700" b="1" dirty="0"/>
              <a:t>: </a:t>
            </a:r>
            <a:r>
              <a:rPr lang="en-US" sz="1700" dirty="0"/>
              <a:t>Our mission is to educate and empower </a:t>
            </a:r>
          </a:p>
          <a:p>
            <a:pPr algn="ctr"/>
            <a:r>
              <a:rPr lang="en-US" sz="1700" dirty="0"/>
              <a:t>military spouses to elevate their families by making smart money moves. </a:t>
            </a:r>
            <a:endParaRPr lang="en-US" sz="1700" dirty="0">
              <a:effectLst/>
            </a:endParaRPr>
          </a:p>
        </p:txBody>
      </p:sp>
      <p:pic>
        <p:nvPicPr>
          <p:cNvPr id="21" name="Picture 20">
            <a:extLst>
              <a:ext uri="{FF2B5EF4-FFF2-40B4-BE49-F238E27FC236}">
                <a16:creationId xmlns:a16="http://schemas.microsoft.com/office/drawing/2014/main" id="{6ED93F2D-716C-4AD1-BE92-1AEE88A1B6CC}"/>
              </a:ext>
            </a:extLst>
          </p:cNvPr>
          <p:cNvPicPr>
            <a:picLocks noChangeAspect="1"/>
          </p:cNvPicPr>
          <p:nvPr/>
        </p:nvPicPr>
        <p:blipFill rotWithShape="1">
          <a:blip r:embed="rId4"/>
          <a:srcRect l="481" t="10957" r="75639" b="21810"/>
          <a:stretch/>
        </p:blipFill>
        <p:spPr>
          <a:xfrm>
            <a:off x="990599" y="838200"/>
            <a:ext cx="7162801" cy="4462855"/>
          </a:xfrm>
          <a:prstGeom prst="rect">
            <a:avLst/>
          </a:prstGeom>
          <a:ln>
            <a:solidFill>
              <a:schemeClr val="tx1"/>
            </a:solidFill>
          </a:ln>
        </p:spPr>
      </p:pic>
    </p:spTree>
    <p:extLst>
      <p:ext uri="{BB962C8B-B14F-4D97-AF65-F5344CB8AC3E}">
        <p14:creationId xmlns:p14="http://schemas.microsoft.com/office/powerpoint/2010/main" val="14291555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bwMode="auto">
          <a:xfrm>
            <a:off x="609600" y="0"/>
            <a:ext cx="8534400" cy="609600"/>
          </a:xfrm>
          <a:prstGeom prst="rect">
            <a:avLst/>
          </a:prstGeom>
          <a:noFill/>
          <a:ln w="57150" cmpd="thinThick">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3200" b="1" i="1" dirty="0">
                <a:solidFill>
                  <a:schemeClr val="tx1"/>
                </a:solidFill>
                <a:latin typeface="+mj-lt"/>
              </a:rPr>
              <a:t>Army JROTC Instructor Opportunities</a:t>
            </a:r>
            <a:br>
              <a:rPr lang="en-US" sz="3200" b="1" i="1" dirty="0">
                <a:solidFill>
                  <a:schemeClr val="tx1"/>
                </a:solidFill>
                <a:latin typeface="+mj-lt"/>
              </a:rPr>
            </a:br>
            <a:endParaRPr lang="en-US" sz="3200" b="1" i="1" dirty="0">
              <a:solidFill>
                <a:schemeClr val="accent1"/>
              </a:solidFill>
              <a:latin typeface="+mj-lt"/>
            </a:endParaRPr>
          </a:p>
        </p:txBody>
      </p:sp>
      <p:sp>
        <p:nvSpPr>
          <p:cNvPr id="56323" name="Rectangle 5"/>
          <p:cNvSpPr>
            <a:spLocks noGrp="1" noChangeArrowheads="1"/>
          </p:cNvSpPr>
          <p:nvPr>
            <p:ph type="subTitle" idx="4294967295"/>
          </p:nvPr>
        </p:nvSpPr>
        <p:spPr bwMode="auto">
          <a:xfrm>
            <a:off x="76200" y="838200"/>
            <a:ext cx="8915400" cy="5715000"/>
          </a:xfrm>
          <a:prstGeom prst="rect">
            <a:avLst/>
          </a:prstGeom>
          <a:noFill/>
          <a:ln>
            <a:miter lim="800000"/>
            <a:headEnd/>
            <a:tailEnd/>
          </a:ln>
        </p:spPr>
        <p:txBody>
          <a:bodyPr>
            <a:noAutofit/>
          </a:bodyPr>
          <a:lstStyle/>
          <a:p>
            <a:pPr marL="274320" lvl="0" indent="-182880" defTabSz="914400" eaLnBrk="1" hangingPunct="1">
              <a:spcBef>
                <a:spcPts val="200"/>
              </a:spcBef>
              <a:spcAft>
                <a:spcPts val="200"/>
              </a:spcAft>
              <a:buSzPct val="85000"/>
              <a:buNone/>
              <a:defRPr/>
            </a:pPr>
            <a:r>
              <a:rPr lang="en-US" sz="2000" b="1" u="sng" kern="1200" dirty="0">
                <a:solidFill>
                  <a:prstClr val="black"/>
                </a:solidFill>
                <a:latin typeface="+mn-lt"/>
                <a:cs typeface="Arial" charset="0"/>
              </a:rPr>
              <a:t>Benefits of Serving as a JROTC Instructor:</a:t>
            </a:r>
          </a:p>
          <a:p>
            <a:pPr marL="274320" lvl="0" indent="-182880" defTabSz="914400" eaLnBrk="1" hangingPunct="1">
              <a:spcBef>
                <a:spcPts val="200"/>
              </a:spcBef>
              <a:spcAft>
                <a:spcPts val="200"/>
              </a:spcAft>
              <a:buSzPct val="85000"/>
              <a:buFont typeface="Arial" panose="020B0604020202020204" pitchFamily="34" charset="0"/>
              <a:buChar char="•"/>
              <a:defRPr/>
            </a:pPr>
            <a:r>
              <a:rPr lang="en-US" sz="2000" kern="1200" dirty="0">
                <a:solidFill>
                  <a:prstClr val="black"/>
                </a:solidFill>
                <a:latin typeface="+mn-lt"/>
                <a:cs typeface="Arial" charset="0"/>
              </a:rPr>
              <a:t>Continue to serve the Nation by impacting the lives                                                   of our youth:</a:t>
            </a:r>
          </a:p>
          <a:p>
            <a:pPr marL="640080" lvl="0" indent="-182880" defTabSz="914400" eaLnBrk="1" hangingPunct="1">
              <a:spcBef>
                <a:spcPts val="200"/>
              </a:spcBef>
              <a:spcAft>
                <a:spcPts val="200"/>
              </a:spcAft>
              <a:buSzPct val="85000"/>
              <a:buFont typeface="Arial" panose="020B0604020202020204" pitchFamily="34" charset="0"/>
              <a:buChar char="-"/>
              <a:defRPr/>
            </a:pPr>
            <a:r>
              <a:rPr lang="en-US" sz="2000" kern="1200" dirty="0">
                <a:solidFill>
                  <a:prstClr val="black"/>
                </a:solidFill>
                <a:latin typeface="+mn-lt"/>
                <a:cs typeface="Arial" charset="0"/>
              </a:rPr>
              <a:t>Provide leadership to students, many of which                                  come from disadvantaged areas.</a:t>
            </a:r>
          </a:p>
          <a:p>
            <a:pPr marL="640080" lvl="0" indent="-182880" defTabSz="914400" eaLnBrk="1" hangingPunct="1">
              <a:spcBef>
                <a:spcPts val="200"/>
              </a:spcBef>
              <a:spcAft>
                <a:spcPts val="200"/>
              </a:spcAft>
              <a:buSzPct val="85000"/>
              <a:buFont typeface="Arial" panose="020B0604020202020204" pitchFamily="34" charset="0"/>
              <a:buChar char="-"/>
              <a:defRPr/>
            </a:pPr>
            <a:r>
              <a:rPr lang="en-US" sz="2000" kern="1200" dirty="0">
                <a:solidFill>
                  <a:prstClr val="black"/>
                </a:solidFill>
                <a:latin typeface="+mn-lt"/>
                <a:cs typeface="Arial" charset="0"/>
              </a:rPr>
              <a:t>Mentor students to become better citizens in their community.</a:t>
            </a:r>
          </a:p>
          <a:p>
            <a:pPr marL="640080" lvl="0" indent="-182880" defTabSz="914400" eaLnBrk="1" hangingPunct="1">
              <a:spcBef>
                <a:spcPts val="200"/>
              </a:spcBef>
              <a:spcAft>
                <a:spcPts val="200"/>
              </a:spcAft>
              <a:buSzPct val="85000"/>
              <a:buFont typeface="Arial" panose="020B0604020202020204" pitchFamily="34" charset="0"/>
              <a:buChar char="-"/>
              <a:defRPr/>
            </a:pPr>
            <a:r>
              <a:rPr lang="en-US" sz="2000" kern="1200" dirty="0">
                <a:solidFill>
                  <a:prstClr val="black"/>
                </a:solidFill>
                <a:latin typeface="+mn-lt"/>
                <a:cs typeface="Arial" charset="0"/>
              </a:rPr>
              <a:t>Instill in them the same values you lived by during your career.</a:t>
            </a:r>
          </a:p>
          <a:p>
            <a:pPr marL="640080" lvl="0" indent="-182880" defTabSz="914400" eaLnBrk="1" hangingPunct="1">
              <a:spcBef>
                <a:spcPts val="200"/>
              </a:spcBef>
              <a:spcAft>
                <a:spcPts val="200"/>
              </a:spcAft>
              <a:buSzPct val="85000"/>
              <a:buFont typeface="Arial" panose="020B0604020202020204" pitchFamily="34" charset="0"/>
              <a:buChar char="-"/>
              <a:defRPr/>
            </a:pPr>
            <a:r>
              <a:rPr lang="en-US" sz="2000" kern="1200" dirty="0">
                <a:solidFill>
                  <a:prstClr val="black"/>
                </a:solidFill>
                <a:latin typeface="+mn-lt"/>
                <a:cs typeface="Arial" charset="0"/>
              </a:rPr>
              <a:t>Inspire them to become part of something bigger than themselves.</a:t>
            </a:r>
          </a:p>
          <a:p>
            <a:pPr marL="274320" lvl="0" indent="-182880" defTabSz="914400" eaLnBrk="1" hangingPunct="1">
              <a:spcBef>
                <a:spcPts val="200"/>
              </a:spcBef>
              <a:spcAft>
                <a:spcPts val="200"/>
              </a:spcAft>
              <a:buSzPct val="85000"/>
              <a:buFont typeface="Arial" panose="020B0604020202020204" pitchFamily="34" charset="0"/>
              <a:buChar char="-"/>
              <a:defRPr/>
            </a:pPr>
            <a:endParaRPr lang="en-US" sz="800" kern="1200" dirty="0">
              <a:solidFill>
                <a:prstClr val="black"/>
              </a:solidFill>
              <a:latin typeface="+mn-lt"/>
              <a:cs typeface="Arial" charset="0"/>
            </a:endParaRPr>
          </a:p>
          <a:p>
            <a:pPr marL="274320" lvl="0" indent="-182880" defTabSz="914400" eaLnBrk="1" hangingPunct="1">
              <a:spcBef>
                <a:spcPts val="200"/>
              </a:spcBef>
              <a:spcAft>
                <a:spcPts val="200"/>
              </a:spcAft>
              <a:buSzPct val="85000"/>
              <a:buFont typeface="Arial" panose="020B0604020202020204" pitchFamily="34" charset="0"/>
              <a:buChar char="•"/>
              <a:defRPr/>
            </a:pPr>
            <a:r>
              <a:rPr lang="en-US" sz="2000" kern="1200" dirty="0">
                <a:solidFill>
                  <a:prstClr val="black"/>
                </a:solidFill>
                <a:latin typeface="+mn-lt"/>
                <a:cs typeface="Arial" charset="0"/>
              </a:rPr>
              <a:t>With Army retirement pay and required minimum instructor pay, receive a similar level of compensation to what you received on active duty.</a:t>
            </a:r>
          </a:p>
          <a:p>
            <a:pPr marL="274320" lvl="0" indent="-182880" defTabSz="914400" eaLnBrk="1" hangingPunct="1">
              <a:spcBef>
                <a:spcPts val="200"/>
              </a:spcBef>
              <a:spcAft>
                <a:spcPts val="200"/>
              </a:spcAft>
              <a:buSzPct val="85000"/>
              <a:buFont typeface="Arial" panose="020B0604020202020204" pitchFamily="34" charset="0"/>
              <a:buChar char="•"/>
              <a:defRPr/>
            </a:pPr>
            <a:r>
              <a:rPr lang="en-US" sz="2000" kern="1200" dirty="0">
                <a:solidFill>
                  <a:prstClr val="black"/>
                </a:solidFill>
                <a:latin typeface="+mn-lt"/>
                <a:cs typeface="Arial" charset="0"/>
              </a:rPr>
              <a:t>Make an impact not only in the lives of youth but in your community through JROTC service projects.</a:t>
            </a:r>
          </a:p>
          <a:p>
            <a:pPr marL="274320" lvl="0" indent="-182880" defTabSz="914400" eaLnBrk="1" hangingPunct="1">
              <a:spcBef>
                <a:spcPts val="200"/>
              </a:spcBef>
              <a:spcAft>
                <a:spcPts val="200"/>
              </a:spcAft>
              <a:buSzPct val="85000"/>
              <a:buFont typeface="Arial" panose="020B0604020202020204" pitchFamily="34" charset="0"/>
              <a:buChar char="•"/>
              <a:defRPr/>
            </a:pPr>
            <a:r>
              <a:rPr lang="en-US" sz="2000" kern="1200" dirty="0">
                <a:solidFill>
                  <a:prstClr val="black"/>
                </a:solidFill>
                <a:latin typeface="+mn-lt"/>
                <a:cs typeface="Arial" charset="0"/>
              </a:rPr>
              <a:t>Be an ambassador for the Army in your                                                     community and school. </a:t>
            </a:r>
          </a:p>
          <a:p>
            <a:pPr marL="274320" lvl="0" indent="-182880" defTabSz="914400" eaLnBrk="1" hangingPunct="1">
              <a:spcBef>
                <a:spcPts val="200"/>
              </a:spcBef>
              <a:spcAft>
                <a:spcPts val="200"/>
              </a:spcAft>
              <a:buSzPct val="85000"/>
              <a:buFont typeface="Arial" panose="020B0604020202020204" pitchFamily="34" charset="0"/>
              <a:buChar char="•"/>
              <a:defRPr/>
            </a:pPr>
            <a:endParaRPr lang="en-US" sz="800" kern="1200" dirty="0">
              <a:solidFill>
                <a:prstClr val="black"/>
              </a:solidFill>
              <a:latin typeface="+mn-lt"/>
              <a:cs typeface="Arial" charset="0"/>
            </a:endParaRPr>
          </a:p>
          <a:p>
            <a:pPr marL="0" lvl="0" indent="0" defTabSz="914400" eaLnBrk="1" hangingPunct="1">
              <a:spcBef>
                <a:spcPts val="0"/>
              </a:spcBef>
              <a:spcAft>
                <a:spcPts val="0"/>
              </a:spcAft>
              <a:buSzPct val="85000"/>
              <a:buNone/>
              <a:defRPr/>
            </a:pPr>
            <a:r>
              <a:rPr lang="en-US" sz="2000" kern="1200" dirty="0">
                <a:solidFill>
                  <a:prstClr val="black"/>
                </a:solidFill>
                <a:latin typeface="+mn-lt"/>
                <a:cs typeface="Arial" charset="0"/>
              </a:rPr>
              <a:t>For more information on vacancies, instructor pay, administrative and medical standards and application procedures, go to </a:t>
            </a:r>
            <a:r>
              <a:rPr lang="en-US" sz="2000" kern="1200" dirty="0">
                <a:solidFill>
                  <a:prstClr val="black"/>
                </a:solidFill>
                <a:latin typeface="+mn-lt"/>
                <a:cs typeface="Arial" charset="0"/>
                <a:hlinkClick r:id="rId3"/>
              </a:rPr>
              <a:t>http://www.usarmyjrotc.com</a:t>
            </a:r>
            <a:r>
              <a:rPr lang="en-US" sz="2000" kern="1200" dirty="0">
                <a:solidFill>
                  <a:prstClr val="black"/>
                </a:solidFill>
                <a:latin typeface="+mn-lt"/>
                <a:cs typeface="Arial" charset="0"/>
              </a:rPr>
              <a:t> </a:t>
            </a:r>
          </a:p>
          <a:p>
            <a:pPr marL="91440" lvl="0" indent="0" defTabSz="914400" eaLnBrk="1" hangingPunct="1">
              <a:spcBef>
                <a:spcPts val="600"/>
              </a:spcBef>
              <a:spcAft>
                <a:spcPts val="600"/>
              </a:spcAft>
              <a:buSzPct val="85000"/>
              <a:buNone/>
              <a:defRPr/>
            </a:pPr>
            <a:endParaRPr lang="en-US" sz="2000" dirty="0">
              <a:latin typeface="+mn-lt"/>
            </a:endParaRPr>
          </a:p>
        </p:txBody>
      </p:sp>
      <p:pic>
        <p:nvPicPr>
          <p:cNvPr id="2" name="Picture 1"/>
          <p:cNvPicPr>
            <a:picLocks noChangeAspect="1"/>
          </p:cNvPicPr>
          <p:nvPr/>
        </p:nvPicPr>
        <p:blipFill rotWithShape="1">
          <a:blip r:embed="rId4"/>
          <a:srcRect l="39459" t="32784" r="39460" b="32784"/>
          <a:stretch/>
        </p:blipFill>
        <p:spPr>
          <a:xfrm>
            <a:off x="6522720" y="762000"/>
            <a:ext cx="1935480" cy="1612900"/>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5257800" y="4830490"/>
            <a:ext cx="2590800" cy="1036910"/>
          </a:xfrm>
          <a:prstGeom prst="rect">
            <a:avLst/>
          </a:prstGeom>
        </p:spPr>
      </p:pic>
    </p:spTree>
    <p:extLst>
      <p:ext uri="{BB962C8B-B14F-4D97-AF65-F5344CB8AC3E}">
        <p14:creationId xmlns:p14="http://schemas.microsoft.com/office/powerpoint/2010/main" val="28984158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533400"/>
          </a:xfrm>
        </p:spPr>
        <p:txBody>
          <a:bodyPr>
            <a:noAutofit/>
          </a:bodyPr>
          <a:lstStyle/>
          <a:p>
            <a:pPr fontAlgn="auto">
              <a:spcAft>
                <a:spcPts val="0"/>
              </a:spcAft>
              <a:defRPr/>
            </a:pPr>
            <a:r>
              <a:rPr lang="en-US" sz="3200" b="1" i="1" dirty="0">
                <a:solidFill>
                  <a:schemeClr val="tx1"/>
                </a:solidFill>
                <a:latin typeface="+mj-lt"/>
              </a:rPr>
              <a:t>Non-Regular (Reserve) Retirement</a:t>
            </a:r>
            <a:br>
              <a:rPr lang="en-US" sz="3200" b="1" i="1" dirty="0">
                <a:solidFill>
                  <a:schemeClr val="tx1"/>
                </a:solidFill>
                <a:latin typeface="+mj-lt"/>
              </a:rPr>
            </a:br>
            <a:endParaRPr lang="en-US" sz="3200" b="1" i="1" dirty="0">
              <a:solidFill>
                <a:schemeClr val="tx1"/>
              </a:solidFill>
              <a:latin typeface="+mj-lt"/>
            </a:endParaRPr>
          </a:p>
        </p:txBody>
      </p:sp>
      <p:sp>
        <p:nvSpPr>
          <p:cNvPr id="6" name="Content Placeholder 5"/>
          <p:cNvSpPr>
            <a:spLocks noGrp="1"/>
          </p:cNvSpPr>
          <p:nvPr>
            <p:ph idx="1"/>
          </p:nvPr>
        </p:nvSpPr>
        <p:spPr>
          <a:xfrm>
            <a:off x="152400" y="914400"/>
            <a:ext cx="8839200" cy="5638800"/>
          </a:xfrm>
        </p:spPr>
        <p:txBody>
          <a:bodyPr>
            <a:noAutofit/>
          </a:bodyPr>
          <a:lstStyle/>
          <a:p>
            <a:pPr>
              <a:spcBef>
                <a:spcPts val="400"/>
              </a:spcBef>
            </a:pPr>
            <a:r>
              <a:rPr lang="en-US" sz="1700" b="1" i="1" dirty="0">
                <a:latin typeface="+mn-lt"/>
              </a:rPr>
              <a:t>Retirement eligibility</a:t>
            </a:r>
          </a:p>
          <a:p>
            <a:pPr lvl="1">
              <a:spcBef>
                <a:spcPts val="400"/>
              </a:spcBef>
            </a:pPr>
            <a:r>
              <a:rPr lang="en-US" sz="1700" dirty="0">
                <a:latin typeface="+mn-lt"/>
              </a:rPr>
              <a:t>20 years of creditable service for a length of service retirement</a:t>
            </a:r>
          </a:p>
          <a:p>
            <a:pPr lvl="1">
              <a:spcBef>
                <a:spcPts val="400"/>
              </a:spcBef>
            </a:pPr>
            <a:r>
              <a:rPr lang="en-US" sz="1700" dirty="0">
                <a:latin typeface="+mn-lt"/>
              </a:rPr>
              <a:t>15 years of creditable service for a medical retirement</a:t>
            </a:r>
          </a:p>
          <a:p>
            <a:pPr lvl="1">
              <a:spcBef>
                <a:spcPts val="400"/>
              </a:spcBef>
            </a:pPr>
            <a:r>
              <a:rPr lang="en-US" sz="1700" dirty="0">
                <a:latin typeface="+mn-lt"/>
              </a:rPr>
              <a:t>If you completed 20 years of service before 25 April 2005, you will have a reserve component service requirement</a:t>
            </a:r>
          </a:p>
          <a:p>
            <a:pPr marL="912813" lvl="2" indent="0">
              <a:spcBef>
                <a:spcPts val="400"/>
              </a:spcBef>
              <a:buNone/>
            </a:pPr>
            <a:endParaRPr lang="en-US" sz="300" dirty="0">
              <a:latin typeface="+mn-lt"/>
            </a:endParaRPr>
          </a:p>
          <a:p>
            <a:pPr>
              <a:spcBef>
                <a:spcPts val="400"/>
              </a:spcBef>
              <a:buFont typeface="Arial" pitchFamily="34" charset="0"/>
              <a:buChar char="•"/>
            </a:pPr>
            <a:r>
              <a:rPr lang="en-US" sz="1700" b="1" i="1" dirty="0">
                <a:latin typeface="+mn-lt"/>
              </a:rPr>
              <a:t>Retirement Points = Retired Pay:</a:t>
            </a:r>
            <a:r>
              <a:rPr lang="en-US" sz="1700" dirty="0">
                <a:latin typeface="+mn-lt"/>
              </a:rPr>
              <a:t> verify yours are correct now!</a:t>
            </a:r>
          </a:p>
          <a:p>
            <a:pPr marL="0" indent="0">
              <a:spcBef>
                <a:spcPts val="400"/>
              </a:spcBef>
              <a:buNone/>
            </a:pPr>
            <a:endParaRPr lang="en-US" sz="300" dirty="0">
              <a:latin typeface="+mn-lt"/>
            </a:endParaRPr>
          </a:p>
          <a:p>
            <a:pPr>
              <a:spcBef>
                <a:spcPts val="400"/>
              </a:spcBef>
              <a:buFont typeface="Arial" pitchFamily="34" charset="0"/>
              <a:buChar char="•"/>
              <a:tabLst>
                <a:tab pos="396875" algn="l"/>
              </a:tabLst>
            </a:pPr>
            <a:r>
              <a:rPr lang="en-US" sz="1700" b="1" i="1" dirty="0">
                <a:latin typeface="+mn-lt"/>
              </a:rPr>
              <a:t>Reduced Age Retirement</a:t>
            </a:r>
          </a:p>
          <a:p>
            <a:pPr lvl="1">
              <a:spcBef>
                <a:spcPts val="400"/>
              </a:spcBef>
              <a:buFont typeface="Arial" pitchFamily="34" charset="0"/>
              <a:buChar char="‒"/>
            </a:pPr>
            <a:r>
              <a:rPr lang="en-US" sz="1700" dirty="0">
                <a:latin typeface="+mn-lt"/>
              </a:rPr>
              <a:t>Eligibility age reduced below age 60, in 90-day increments, for qualifying periods of service within a fiscal year on or after 29 January 2008. On or after 1 October 2014, 90-day increments CAN cross fiscal year boundaries. </a:t>
            </a:r>
          </a:p>
          <a:p>
            <a:pPr lvl="1">
              <a:spcBef>
                <a:spcPts val="400"/>
              </a:spcBef>
              <a:buFont typeface="Arial" pitchFamily="34" charset="0"/>
              <a:buChar char="‒"/>
            </a:pPr>
            <a:r>
              <a:rPr lang="en-US" sz="1700" dirty="0">
                <a:latin typeface="+mn-lt"/>
              </a:rPr>
              <a:t>May not be reduced below age 50.</a:t>
            </a:r>
          </a:p>
          <a:p>
            <a:pPr marL="457200" lvl="1" indent="0">
              <a:spcBef>
                <a:spcPts val="400"/>
              </a:spcBef>
              <a:buNone/>
            </a:pPr>
            <a:endParaRPr lang="en-US" sz="300" dirty="0">
              <a:latin typeface="+mn-lt"/>
            </a:endParaRPr>
          </a:p>
          <a:p>
            <a:pPr>
              <a:spcBef>
                <a:spcPts val="400"/>
              </a:spcBef>
              <a:buFont typeface="Arial" pitchFamily="34" charset="0"/>
              <a:buChar char="•"/>
            </a:pPr>
            <a:r>
              <a:rPr lang="en-US" sz="1700" b="1" i="1" dirty="0">
                <a:latin typeface="+mn-lt"/>
              </a:rPr>
              <a:t>When to Apply to HRC: </a:t>
            </a:r>
            <a:r>
              <a:rPr lang="en-US" sz="1700" dirty="0">
                <a:latin typeface="+mn-lt"/>
              </a:rPr>
              <a:t>Request retirement application or download from </a:t>
            </a:r>
            <a:r>
              <a:rPr lang="en-US" sz="1700" dirty="0">
                <a:latin typeface="+mn-lt"/>
                <a:hlinkClick r:id="rId3"/>
              </a:rPr>
              <a:t>https://www.hrc.army.mil/content/Gray%20Area%20Retirements%20Branch</a:t>
            </a:r>
            <a:r>
              <a:rPr lang="en-US" sz="1700" dirty="0">
                <a:latin typeface="+mn-lt"/>
              </a:rPr>
              <a:t>, 12 months prior to eligibility date. Submit application to HRC NET 9 months and NLT 90 days prior to the date retired pay is to start at </a:t>
            </a:r>
            <a:r>
              <a:rPr lang="en-US" sz="1700" dirty="0">
                <a:latin typeface="+mn-lt"/>
                <a:hlinkClick r:id="rId4"/>
              </a:rPr>
              <a:t>usarmy.knox.hrc.mbx.tagd-ask-hrc@army.mil</a:t>
            </a:r>
            <a:r>
              <a:rPr lang="en-US" sz="1700" dirty="0">
                <a:latin typeface="+mn-lt"/>
              </a:rPr>
              <a:t>. </a:t>
            </a:r>
          </a:p>
          <a:p>
            <a:pPr>
              <a:spcBef>
                <a:spcPts val="400"/>
              </a:spcBef>
              <a:buFont typeface="Arial" pitchFamily="34" charset="0"/>
              <a:buChar char="•"/>
            </a:pPr>
            <a:endParaRPr lang="en-US" sz="300" dirty="0">
              <a:latin typeface="+mn-lt"/>
            </a:endParaRPr>
          </a:p>
          <a:p>
            <a:pPr>
              <a:spcBef>
                <a:spcPts val="400"/>
              </a:spcBef>
              <a:buFont typeface="Arial" pitchFamily="34" charset="0"/>
              <a:buChar char="•"/>
            </a:pPr>
            <a:r>
              <a:rPr lang="en-US" sz="1700" i="1" dirty="0">
                <a:latin typeface="+mn-lt"/>
              </a:rPr>
              <a:t>The </a:t>
            </a:r>
            <a:r>
              <a:rPr lang="en-US" sz="1700" i="1" dirty="0" err="1">
                <a:latin typeface="+mn-lt"/>
              </a:rPr>
              <a:t>MyArmyBenefits</a:t>
            </a:r>
            <a:r>
              <a:rPr lang="en-US" sz="1700" i="1" dirty="0">
                <a:latin typeface="+mn-lt"/>
              </a:rPr>
              <a:t> retirement calculator automatically pulls retirement points            from IPPS-A!</a:t>
            </a:r>
          </a:p>
          <a:p>
            <a:pPr lvl="2">
              <a:spcBef>
                <a:spcPts val="400"/>
              </a:spcBef>
            </a:pPr>
            <a:endParaRPr lang="en-US" sz="1700" dirty="0">
              <a:latin typeface="+mn-lt"/>
            </a:endParaRPr>
          </a:p>
          <a:p>
            <a:pPr lvl="1">
              <a:spcBef>
                <a:spcPts val="400"/>
              </a:spcBef>
            </a:pPr>
            <a:endParaRPr lang="en-US" sz="1700" dirty="0">
              <a:latin typeface="+mn-lt"/>
            </a:endParaRPr>
          </a:p>
          <a:p>
            <a:pPr lvl="1">
              <a:spcBef>
                <a:spcPts val="400"/>
              </a:spcBef>
            </a:pPr>
            <a:endParaRPr lang="en-US" sz="1700" dirty="0">
              <a:latin typeface="+mn-lt"/>
            </a:endParaRPr>
          </a:p>
          <a:p>
            <a:pPr lvl="1">
              <a:spcBef>
                <a:spcPts val="400"/>
              </a:spcBef>
            </a:pPr>
            <a:endParaRPr lang="en-US" sz="1700" dirty="0">
              <a:latin typeface="+mn-lt"/>
            </a:endParaRPr>
          </a:p>
          <a:p>
            <a:pPr lvl="1">
              <a:spcBef>
                <a:spcPts val="400"/>
              </a:spcBef>
            </a:pPr>
            <a:endParaRPr lang="en-US" sz="1700" dirty="0">
              <a:latin typeface="+mn-lt"/>
            </a:endParaRPr>
          </a:p>
          <a:p>
            <a:pPr>
              <a:spcBef>
                <a:spcPts val="400"/>
              </a:spcBef>
            </a:pPr>
            <a:endParaRPr lang="en-US" sz="1700" dirty="0">
              <a:latin typeface="+mn-lt"/>
            </a:endParaRPr>
          </a:p>
        </p:txBody>
      </p:sp>
    </p:spTree>
    <p:extLst>
      <p:ext uri="{BB962C8B-B14F-4D97-AF65-F5344CB8AC3E}">
        <p14:creationId xmlns:p14="http://schemas.microsoft.com/office/powerpoint/2010/main" val="2622646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0" y="0"/>
            <a:ext cx="9144000" cy="1013098"/>
          </a:xfrm>
          <a:prstGeom prst="rect">
            <a:avLst/>
          </a:prstGeom>
          <a:noFill/>
          <a:ln w="57150" cmpd="thinThick">
            <a:noFill/>
            <a:miter lim="800000"/>
            <a:headEnd/>
            <a:tailEnd/>
          </a:ln>
        </p:spPr>
        <p:txBody>
          <a:bodyPr wrap="squar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Arial"/>
                <a:ea typeface="+mn-ea"/>
                <a:cs typeface="+mn-cs"/>
              </a:rPr>
              <a:t>Applying for Active Duty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Arial"/>
                <a:ea typeface="+mn-ea"/>
                <a:cs typeface="+mn-cs"/>
              </a:rPr>
              <a:t>Length of Service Retirement</a:t>
            </a:r>
          </a:p>
        </p:txBody>
      </p:sp>
      <p:sp>
        <p:nvSpPr>
          <p:cNvPr id="4" name="Rectangle 3"/>
          <p:cNvSpPr/>
          <p:nvPr/>
        </p:nvSpPr>
        <p:spPr>
          <a:xfrm>
            <a:off x="1066800" y="5282625"/>
            <a:ext cx="6934200" cy="584775"/>
          </a:xfrm>
          <a:prstGeom prst="rect">
            <a:avLst/>
          </a:prstGeom>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 Commander, HRC is the retirement authority for officers with 20-30 years of service and SSG(P) and above not retiring at RCP.</a:t>
            </a:r>
          </a:p>
        </p:txBody>
      </p:sp>
      <p:sp>
        <p:nvSpPr>
          <p:cNvPr id="5" name="Rectangle 5"/>
          <p:cNvSpPr>
            <a:spLocks noChangeArrowheads="1"/>
          </p:cNvSpPr>
          <p:nvPr/>
        </p:nvSpPr>
        <p:spPr bwMode="auto">
          <a:xfrm>
            <a:off x="1066800" y="5282625"/>
            <a:ext cx="6934200" cy="584775"/>
          </a:xfrm>
          <a:prstGeom prst="rect">
            <a:avLst/>
          </a:prstGeom>
          <a:noFill/>
          <a:ln w="38100" cmpd="dbl">
            <a:solidFill>
              <a:srgbClr val="0000FF"/>
            </a:solidFill>
            <a:miter lim="800000"/>
            <a:headEnd type="none" w="sm" len="sm"/>
            <a:tailEnd type="none" w="sm" len="sm"/>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Rectangle 2"/>
          <p:cNvSpPr>
            <a:spLocks noChangeArrowheads="1"/>
          </p:cNvSpPr>
          <p:nvPr/>
        </p:nvSpPr>
        <p:spPr bwMode="auto">
          <a:xfrm>
            <a:off x="152400" y="838200"/>
            <a:ext cx="8839200" cy="4290918"/>
          </a:xfrm>
          <a:prstGeom prst="rect">
            <a:avLst/>
          </a:prstGeom>
          <a:noFill/>
          <a:ln w="12700">
            <a:noFill/>
            <a:miter lim="800000"/>
            <a:headEnd/>
            <a:tailEnd/>
          </a:ln>
          <a:effectLst/>
        </p:spPr>
        <p:txBody>
          <a:bodyPr wrap="square" lIns="90488" tIns="44450" rIns="90488" bIns="44450">
            <a:spAutoFit/>
          </a:bodyPr>
          <a:lstStyle/>
          <a:p>
            <a:pPr marL="0" marR="0" lvl="0" indent="0" algn="l" defTabSz="914400" rtl="0" eaLnBrk="0" fontAlgn="auto" latinLnBrk="0" hangingPunct="0">
              <a:lnSpc>
                <a:spcPct val="100000"/>
              </a:lnSpc>
              <a:spcBef>
                <a:spcPts val="0"/>
              </a:spcBef>
              <a:spcAft>
                <a:spcPts val="0"/>
              </a:spcAft>
              <a:buClr>
                <a:prstClr val="black"/>
              </a:buClr>
              <a:buSzTx/>
              <a:buFontTx/>
              <a:buChar char="•"/>
              <a:tabLst/>
              <a:defRPr/>
            </a:pPr>
            <a:r>
              <a:rPr kumimoji="0" lang="en-US" sz="2200" b="1" i="1" u="none" strike="noStrike" kern="1200" cap="none" spc="0" normalizeH="0" baseline="0" noProof="0" dirty="0">
                <a:ln>
                  <a:noFill/>
                </a:ln>
                <a:solidFill>
                  <a:srgbClr val="4F81BD"/>
                </a:solidFill>
                <a:effectLst/>
                <a:uLnTx/>
                <a:uFillTx/>
                <a:latin typeface="Arial"/>
                <a:ea typeface="+mn-ea"/>
                <a:cs typeface="+mn-cs"/>
              </a:rPr>
              <a:t> </a:t>
            </a:r>
            <a:r>
              <a:rPr kumimoji="0" lang="en-US" sz="2100" b="1" i="1" u="none" strike="noStrike" kern="1200" cap="none" spc="0" normalizeH="0" baseline="0" noProof="0" dirty="0">
                <a:ln>
                  <a:noFill/>
                </a:ln>
                <a:solidFill>
                  <a:prstClr val="black"/>
                </a:solidFill>
                <a:effectLst/>
                <a:uLnTx/>
                <a:uFillTx/>
                <a:latin typeface="Arial"/>
                <a:ea typeface="+mn-ea"/>
                <a:cs typeface="+mn-cs"/>
              </a:rPr>
              <a:t>How</a:t>
            </a:r>
            <a:r>
              <a:rPr kumimoji="0" lang="en-US" sz="2200" b="1" i="1" u="none" strike="noStrike" kern="1200" cap="none" spc="0" normalizeH="0" baseline="0" noProof="0" dirty="0">
                <a:ln>
                  <a:noFill/>
                </a:ln>
                <a:solidFill>
                  <a:prstClr val="black"/>
                </a:solidFill>
                <a:effectLst/>
                <a:uLnTx/>
                <a:uFillTx/>
                <a:latin typeface="Arial"/>
                <a:ea typeface="+mn-ea"/>
                <a:cs typeface="+mn-cs"/>
              </a:rPr>
              <a:t> </a:t>
            </a:r>
            <a:r>
              <a:rPr kumimoji="0" lang="en-US" sz="2200" b="1" i="1" u="none" strike="noStrike" kern="1200" cap="none" spc="0" normalizeH="0" baseline="0" noProof="0" dirty="0">
                <a:ln>
                  <a:noFill/>
                </a:ln>
                <a:solidFill>
                  <a:srgbClr val="280049"/>
                </a:solidFill>
                <a:effectLst/>
                <a:uLnTx/>
                <a:uFillTx/>
                <a:latin typeface="Arial"/>
                <a:ea typeface="+mn-ea"/>
                <a:cs typeface="+mn-cs"/>
              </a:rPr>
              <a:t> </a:t>
            </a:r>
            <a:endParaRPr kumimoji="0" lang="en-US" sz="2200" b="1" i="0" u="none" strike="noStrike" kern="1200" cap="none" spc="0" normalizeH="0" baseline="0" noProof="0" dirty="0">
              <a:ln>
                <a:noFill/>
              </a:ln>
              <a:solidFill>
                <a:srgbClr val="280049"/>
              </a:solidFill>
              <a:effectLst/>
              <a:uLnTx/>
              <a:uFillTx/>
              <a:latin typeface="Arial"/>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0049"/>
                </a:solidFill>
                <a:effectLst/>
                <a:uLnTx/>
                <a:uFillTx/>
                <a:latin typeface="Arial"/>
                <a:ea typeface="+mn-ea"/>
                <a:cs typeface="+mn-cs"/>
              </a:rPr>
              <a:t>    </a:t>
            </a:r>
            <a:r>
              <a:rPr kumimoji="0" lang="en-US" sz="1800" b="0" i="0" u="none" strike="noStrike" kern="1200" cap="none" spc="0" normalizeH="0" baseline="0" noProof="0" dirty="0">
                <a:ln>
                  <a:noFill/>
                </a:ln>
                <a:solidFill>
                  <a:prstClr val="black"/>
                </a:solidFill>
                <a:effectLst/>
                <a:uLnTx/>
                <a:uFillTx/>
                <a:latin typeface="Arial"/>
                <a:ea typeface="+mn-ea"/>
                <a:cs typeface="+mn-cs"/>
              </a:rPr>
              <a:t>- Officer - Chapter 6, AR 600-8-24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 Enlisted - Chapter 12, AR 635-200</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0" fontAlgn="auto" latinLnBrk="0" hangingPunct="0">
              <a:lnSpc>
                <a:spcPct val="100000"/>
              </a:lnSpc>
              <a:spcBef>
                <a:spcPts val="0"/>
              </a:spcBef>
              <a:spcAft>
                <a:spcPts val="0"/>
              </a:spcAft>
              <a:buClr>
                <a:prstClr val="black"/>
              </a:buClr>
              <a:buSzTx/>
              <a:buFontTx/>
              <a:buChar char="•"/>
              <a:tabLst/>
              <a:defRPr/>
            </a:pPr>
            <a:r>
              <a:rPr kumimoji="0" lang="en-US" sz="2200" b="1" i="1" u="none" strike="noStrike" kern="1200" cap="none" spc="0" normalizeH="0" baseline="0" noProof="0" dirty="0">
                <a:ln>
                  <a:noFill/>
                </a:ln>
                <a:solidFill>
                  <a:srgbClr val="4F81BD"/>
                </a:solidFill>
                <a:effectLst/>
                <a:uLnTx/>
                <a:uFillTx/>
                <a:latin typeface="Arial"/>
                <a:ea typeface="+mn-ea"/>
                <a:cs typeface="+mn-cs"/>
              </a:rPr>
              <a:t> </a:t>
            </a:r>
            <a:r>
              <a:rPr kumimoji="0" lang="en-US" sz="2100" b="1" i="1" u="none" strike="noStrike" kern="1200" cap="none" spc="0" normalizeH="0" baseline="0" noProof="0" dirty="0">
                <a:ln>
                  <a:noFill/>
                </a:ln>
                <a:solidFill>
                  <a:prstClr val="black"/>
                </a:solidFill>
                <a:effectLst/>
                <a:uLnTx/>
                <a:uFillTx/>
                <a:latin typeface="Arial"/>
                <a:ea typeface="+mn-ea"/>
                <a:cs typeface="+mn-cs"/>
              </a:rPr>
              <a:t>When</a:t>
            </a:r>
            <a:r>
              <a:rPr kumimoji="0" lang="en-US" sz="2200" b="0" i="1" u="none" strike="noStrike" kern="1200" cap="none" spc="0" normalizeH="0" baseline="0" noProof="0" dirty="0">
                <a:ln>
                  <a:noFill/>
                </a:ln>
                <a:solidFill>
                  <a:prstClr val="black"/>
                </a:solidFill>
                <a:effectLst/>
                <a:uLnTx/>
                <a:uFillTx/>
                <a:latin typeface="Arial"/>
                <a:ea typeface="+mn-ea"/>
                <a:cs typeface="+mn-cs"/>
              </a:rPr>
              <a:t> </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p>
            <a:pPr lvl="0" eaLnBrk="0" hangingPunct="0">
              <a:defRPr/>
            </a:pPr>
            <a:r>
              <a:rPr kumimoji="0" lang="en-US" sz="1600" b="0" i="0" u="none" strike="noStrike" kern="1200" cap="none" spc="0" normalizeH="0" baseline="0" noProof="0" dirty="0">
                <a:ln>
                  <a:noFill/>
                </a:ln>
                <a:solidFill>
                  <a:srgbClr val="280049"/>
                </a:solidFill>
                <a:effectLst/>
                <a:uLnTx/>
                <a:uFillTx/>
                <a:latin typeface="Arial"/>
                <a:ea typeface="+mn-ea"/>
                <a:cs typeface="+mn-cs"/>
              </a:rPr>
              <a:t>    </a:t>
            </a:r>
            <a:r>
              <a:rPr kumimoji="0" lang="en-US" sz="1800" b="0" i="0" u="none" strike="noStrike" kern="1200" cap="none" spc="0" normalizeH="0" baseline="0" noProof="0" dirty="0">
                <a:ln>
                  <a:noFill/>
                </a:ln>
                <a:solidFill>
                  <a:prstClr val="black"/>
                </a:solidFill>
                <a:effectLst/>
                <a:uLnTx/>
                <a:uFillTx/>
                <a:latin typeface="Arial"/>
                <a:ea typeface="+mn-ea"/>
                <a:cs typeface="+mn-cs"/>
              </a:rPr>
              <a:t>- Maximum</a:t>
            </a:r>
            <a:r>
              <a:rPr kumimoji="0" lang="en-US" sz="1800" b="0" i="0" u="none" strike="noStrike" kern="1200" cap="none" spc="0" normalizeH="0" baseline="0" noProof="0" dirty="0">
                <a:ln>
                  <a:noFill/>
                </a:ln>
                <a:solidFill>
                  <a:srgbClr val="0033CC"/>
                </a:solidFill>
                <a:effectLst/>
                <a:uLnTx/>
                <a:uFillTx/>
                <a:latin typeface="Arial"/>
                <a:ea typeface="+mn-ea"/>
                <a:cs typeface="+mn-cs"/>
              </a:rPr>
              <a:t>: </a:t>
            </a:r>
            <a:r>
              <a:rPr kumimoji="0" lang="en-US" sz="1800" b="1" i="0" u="none" strike="noStrike" kern="1200" cap="none" spc="0" normalizeH="0" baseline="0" noProof="0" dirty="0">
                <a:ln>
                  <a:noFill/>
                </a:ln>
                <a:solidFill>
                  <a:srgbClr val="0000FF"/>
                </a:solidFill>
                <a:effectLst/>
                <a:uLnTx/>
                <a:uFillTx/>
                <a:latin typeface="Arial"/>
                <a:ea typeface="+mn-ea"/>
                <a:cs typeface="+mn-cs"/>
              </a:rPr>
              <a:t>12 months (or up to </a:t>
            </a:r>
            <a:r>
              <a:rPr lang="en-US" b="1" dirty="0">
                <a:solidFill>
                  <a:srgbClr val="0000FF"/>
                </a:solidFill>
              </a:rPr>
              <a:t>24 months*) </a:t>
            </a:r>
            <a:r>
              <a:rPr kumimoji="0" lang="en-US" sz="1800" b="1" i="0" u="none" strike="noStrike" kern="1200" cap="none" spc="0" normalizeH="0" baseline="0" noProof="0" dirty="0">
                <a:ln>
                  <a:noFill/>
                </a:ln>
                <a:solidFill>
                  <a:srgbClr val="0000FF"/>
                </a:solidFill>
                <a:effectLst/>
                <a:uLnTx/>
                <a:uFillTx/>
                <a:latin typeface="Arial"/>
                <a:ea typeface="+mn-ea"/>
                <a:cs typeface="+mn-cs"/>
              </a:rPr>
              <a:t>before desired retirement date</a:t>
            </a:r>
          </a:p>
          <a:p>
            <a:pPr marL="0" marR="0" lvl="0" indent="0" algn="l" defTabSz="914400" rtl="0" eaLnBrk="0" fontAlgn="auto" latinLnBrk="0" hangingPunct="0">
              <a:lnSpc>
                <a:spcPct val="100000"/>
              </a:lnSpc>
              <a:spcBef>
                <a:spcPts val="0"/>
              </a:spcBef>
              <a:spcAft>
                <a:spcPts val="0"/>
              </a:spcAft>
              <a:buClrTx/>
              <a:buSzTx/>
              <a:buFontTx/>
              <a:buNone/>
              <a:tabLst>
                <a:tab pos="1544638"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 Minimum: Officers – </a:t>
            </a:r>
            <a:r>
              <a:rPr kumimoji="0" lang="en-US" sz="1800" b="1" i="0" u="none" strike="noStrike" kern="1200" cap="none" spc="0" normalizeH="0" baseline="0" noProof="0" dirty="0">
                <a:ln>
                  <a:noFill/>
                </a:ln>
                <a:solidFill>
                  <a:srgbClr val="0000FF"/>
                </a:solidFill>
                <a:effectLst/>
                <a:uLnTx/>
                <a:uFillTx/>
                <a:latin typeface="Arial"/>
                <a:ea typeface="+mn-ea"/>
                <a:cs typeface="+mn-cs"/>
              </a:rPr>
              <a:t>9</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a:ea typeface="+mn-ea"/>
                <a:cs typeface="+mn-cs"/>
              </a:rPr>
              <a:t> </a:t>
            </a:r>
            <a:r>
              <a:rPr kumimoji="0" lang="en-US" sz="1800" b="1" i="0" u="none" strike="noStrike" kern="1200" cap="none" spc="0" normalizeH="0" baseline="0" noProof="0" dirty="0">
                <a:ln>
                  <a:noFill/>
                </a:ln>
                <a:solidFill>
                  <a:srgbClr val="0000FF"/>
                </a:solidFill>
                <a:effectLst/>
                <a:uLnTx/>
                <a:uFillTx/>
                <a:latin typeface="Arial"/>
                <a:ea typeface="+mn-ea"/>
                <a:cs typeface="+mn-cs"/>
              </a:rPr>
              <a:t>months before start date of terminal leave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Enlisted – </a:t>
            </a:r>
            <a:r>
              <a:rPr kumimoji="0" lang="en-US" sz="1800" b="1" i="0" u="none" strike="noStrike" kern="1200" cap="none" spc="0" normalizeH="0" baseline="0" noProof="0" dirty="0">
                <a:ln>
                  <a:noFill/>
                </a:ln>
                <a:solidFill>
                  <a:srgbClr val="0000FF"/>
                </a:solidFill>
                <a:effectLst/>
                <a:uLnTx/>
                <a:uFillTx/>
                <a:latin typeface="Arial"/>
                <a:ea typeface="+mn-ea"/>
                <a:cs typeface="+mn-cs"/>
              </a:rPr>
              <a:t>9 months before retirement date</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400" b="0" i="1" u="none" strike="noStrike" kern="1200" cap="none" spc="0" normalizeH="0" baseline="0" noProof="0" dirty="0">
              <a:ln>
                <a:noFill/>
              </a:ln>
              <a:solidFill>
                <a:srgbClr val="FF0066"/>
              </a:solidFill>
              <a:effectLst/>
              <a:uLnTx/>
              <a:uFillTx/>
              <a:latin typeface="Arial"/>
              <a:ea typeface="+mn-ea"/>
              <a:cs typeface="+mn-cs"/>
            </a:endParaRPr>
          </a:p>
          <a:p>
            <a:pPr marL="0" marR="0" lvl="0" indent="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a:ea typeface="+mn-ea"/>
                <a:cs typeface="+mn-cs"/>
              </a:rPr>
              <a:t> </a:t>
            </a:r>
            <a:r>
              <a:rPr kumimoji="0" lang="en-US" sz="2100" b="1" i="1" u="none" strike="noStrike" kern="1200" cap="none" spc="0" normalizeH="0" baseline="0" noProof="0" dirty="0">
                <a:ln>
                  <a:noFill/>
                </a:ln>
                <a:solidFill>
                  <a:prstClr val="black"/>
                </a:solidFill>
                <a:effectLst/>
                <a:uLnTx/>
                <a:uFillTx/>
                <a:latin typeface="Arial"/>
                <a:ea typeface="+mn-ea"/>
                <a:cs typeface="+mn-cs"/>
              </a:rPr>
              <a:t>Where</a:t>
            </a:r>
            <a:endParaRPr kumimoji="0" lang="en-US" sz="21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0049"/>
                </a:solidFill>
                <a:effectLst/>
                <a:uLnTx/>
                <a:uFillTx/>
                <a:latin typeface="Arial"/>
                <a:ea typeface="+mn-ea"/>
                <a:cs typeface="+mn-cs"/>
              </a:rPr>
              <a:t>   </a:t>
            </a:r>
            <a:r>
              <a:rPr kumimoji="0" lang="en-US" sz="1800" b="0" i="0" u="none" strike="noStrike" kern="1200" cap="none" spc="0" normalizeH="0" baseline="0" noProof="0" dirty="0">
                <a:ln>
                  <a:noFill/>
                </a:ln>
                <a:solidFill>
                  <a:prstClr val="black"/>
                </a:solidFill>
                <a:effectLst/>
                <a:uLnTx/>
                <a:uFillTx/>
                <a:latin typeface="Arial"/>
                <a:ea typeface="+mn-ea"/>
                <a:cs typeface="+mn-cs"/>
              </a:rPr>
              <a:t>- General Officers: Notify GOMO at (703) 697-7994/9466 or </a:t>
            </a:r>
            <a:r>
              <a:rPr kumimoji="0" lang="en-US" sz="1800" b="0" i="0" u="none" strike="noStrike" kern="1200" cap="none" spc="0" normalizeH="0" baseline="0" noProof="0" dirty="0">
                <a:ln>
                  <a:noFill/>
                </a:ln>
                <a:solidFill>
                  <a:prstClr val="black"/>
                </a:solidFill>
                <a:effectLst/>
                <a:uLnTx/>
                <a:uFillTx/>
                <a:latin typeface="Arial"/>
                <a:ea typeface="+mn-ea"/>
                <a:cs typeface="+mn-cs"/>
                <a:hlinkClick r:id="rId3"/>
              </a:rPr>
              <a:t>usarmy.pentagon.hqda-gomo.mbx.gomo@army.mil</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 COL &amp; LTC (P): Notify Colonels Management Office at (703) 602-8529 or </a:t>
            </a:r>
            <a:r>
              <a:rPr kumimoji="0" lang="en-US" sz="1800" b="0" i="0" u="none" strike="noStrike" kern="1200" cap="none" spc="0" normalizeH="0" baseline="0" noProof="0" dirty="0">
                <a:ln>
                  <a:noFill/>
                </a:ln>
                <a:solidFill>
                  <a:prstClr val="black"/>
                </a:solidFill>
                <a:effectLst/>
                <a:uLnTx/>
                <a:uFillTx/>
                <a:latin typeface="Arial"/>
                <a:ea typeface="+mn-ea"/>
                <a:cs typeface="+mn-cs"/>
                <a:hlinkClick r:id="rId4"/>
              </a:rPr>
              <a:t>usarmy.pentagon.hqda-sld.mbx.como-retirements@army.mil</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 Army National Guard: State AGR Office (T32); Human Capital Management (T10)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 All others: Local Military Personnel Office</a:t>
            </a:r>
          </a:p>
        </p:txBody>
      </p:sp>
      <p:sp>
        <p:nvSpPr>
          <p:cNvPr id="2" name="TextBox 1">
            <a:extLst>
              <a:ext uri="{FF2B5EF4-FFF2-40B4-BE49-F238E27FC236}">
                <a16:creationId xmlns:a16="http://schemas.microsoft.com/office/drawing/2014/main" id="{3888672D-3A90-4DAD-B4D1-E2A65BF46472}"/>
              </a:ext>
            </a:extLst>
          </p:cNvPr>
          <p:cNvSpPr txBox="1"/>
          <p:nvPr/>
        </p:nvSpPr>
        <p:spPr>
          <a:xfrm>
            <a:off x="152400" y="6019800"/>
            <a:ext cx="88392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mn-cs"/>
              </a:rPr>
              <a:t>*</a:t>
            </a:r>
            <a:r>
              <a:rPr kumimoji="0" lang="en-US" sz="1500" b="0" i="0" u="none" strike="noStrike" kern="1200" cap="none" spc="0" normalizeH="0" baseline="0" noProof="0" dirty="0">
                <a:ln>
                  <a:noFill/>
                </a:ln>
                <a:solidFill>
                  <a:prstClr val="black"/>
                </a:solidFill>
                <a:effectLst/>
                <a:uLnTx/>
                <a:uFillTx/>
                <a:latin typeface="Arial"/>
                <a:ea typeface="+mn-ea"/>
                <a:cs typeface="+mn-cs"/>
              </a:rPr>
              <a:t>Application period extended to up to 24 months prior to retirement date under a temporary pilot program during the period 1 Jan 23 - 31 Mar 24 for retirements that occur on or after 1 April 2024.</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bwMode="auto">
          <a:xfrm>
            <a:off x="0" y="0"/>
            <a:ext cx="9144000" cy="5334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  Employment Restrictions</a:t>
            </a:r>
          </a:p>
        </p:txBody>
      </p:sp>
      <p:sp>
        <p:nvSpPr>
          <p:cNvPr id="59395" name="Rectangle 5"/>
          <p:cNvSpPr>
            <a:spLocks noGrp="1" noChangeArrowheads="1"/>
          </p:cNvSpPr>
          <p:nvPr>
            <p:ph type="body" sz="half" idx="1"/>
          </p:nvPr>
        </p:nvSpPr>
        <p:spPr bwMode="auto">
          <a:xfrm>
            <a:off x="457200" y="762000"/>
            <a:ext cx="8153400" cy="51054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r>
              <a:rPr lang="en-US" sz="2400" b="1" i="1" dirty="0"/>
              <a:t>Designated Agency Ethics Official (DAEO)</a:t>
            </a:r>
          </a:p>
          <a:p>
            <a:pPr algn="ctr" eaLnBrk="1" hangingPunct="1">
              <a:lnSpc>
                <a:spcPct val="35000"/>
              </a:lnSpc>
              <a:buFontTx/>
              <a:buNone/>
            </a:pPr>
            <a:endParaRPr lang="en-US" sz="1800" i="1" dirty="0">
              <a:solidFill>
                <a:srgbClr val="FF0000"/>
              </a:solidFill>
            </a:endParaRPr>
          </a:p>
          <a:p>
            <a:pPr eaLnBrk="1" hangingPunct="1">
              <a:lnSpc>
                <a:spcPct val="90000"/>
              </a:lnSpc>
              <a:buClr>
                <a:schemeClr val="tx1"/>
              </a:buClr>
            </a:pPr>
            <a:r>
              <a:rPr lang="en-US" sz="2400" dirty="0"/>
              <a:t>Located in Installation JAG Offices</a:t>
            </a:r>
          </a:p>
          <a:p>
            <a:pPr eaLnBrk="1" hangingPunct="1">
              <a:lnSpc>
                <a:spcPct val="90000"/>
              </a:lnSpc>
              <a:buClr>
                <a:schemeClr val="tx1"/>
              </a:buClr>
            </a:pPr>
            <a:r>
              <a:rPr lang="en-US" sz="2400" dirty="0"/>
              <a:t>Source of answers on topics related to post-employment restrictions</a:t>
            </a:r>
          </a:p>
          <a:p>
            <a:pPr eaLnBrk="1" hangingPunct="1">
              <a:lnSpc>
                <a:spcPct val="90000"/>
              </a:lnSpc>
              <a:buClr>
                <a:schemeClr val="tx1"/>
              </a:buClr>
            </a:pPr>
            <a:r>
              <a:rPr lang="en-US" sz="2400" dirty="0"/>
              <a:t>Expert on:</a:t>
            </a:r>
          </a:p>
          <a:p>
            <a:pPr lvl="1" eaLnBrk="1" hangingPunct="1">
              <a:lnSpc>
                <a:spcPct val="90000"/>
              </a:lnSpc>
            </a:pPr>
            <a:r>
              <a:rPr lang="en-US" sz="2000" dirty="0"/>
              <a:t>Federal Employment</a:t>
            </a:r>
          </a:p>
          <a:p>
            <a:pPr lvl="1" eaLnBrk="1" hangingPunct="1">
              <a:lnSpc>
                <a:spcPct val="90000"/>
              </a:lnSpc>
            </a:pPr>
            <a:r>
              <a:rPr lang="en-US" sz="2000" dirty="0"/>
              <a:t>Foreign Government Employment</a:t>
            </a:r>
          </a:p>
          <a:p>
            <a:pPr lvl="1" eaLnBrk="1" hangingPunct="1">
              <a:lnSpc>
                <a:spcPct val="90000"/>
              </a:lnSpc>
            </a:pPr>
            <a:r>
              <a:rPr lang="en-US" sz="2000" dirty="0"/>
              <a:t>Negotiations with Employers</a:t>
            </a:r>
          </a:p>
          <a:p>
            <a:pPr lvl="1" eaLnBrk="1" hangingPunct="1">
              <a:lnSpc>
                <a:spcPct val="90000"/>
              </a:lnSpc>
            </a:pPr>
            <a:r>
              <a:rPr lang="en-US" sz="2000" dirty="0"/>
              <a:t>“Switching Sides”</a:t>
            </a:r>
          </a:p>
          <a:p>
            <a:pPr lvl="1" eaLnBrk="1" hangingPunct="1">
              <a:lnSpc>
                <a:spcPct val="90000"/>
              </a:lnSpc>
            </a:pPr>
            <a:r>
              <a:rPr lang="en-US" sz="2000" dirty="0"/>
              <a:t>Rules for Procurement Officials</a:t>
            </a:r>
          </a:p>
          <a:p>
            <a:pPr lvl="1" eaLnBrk="1" hangingPunct="1">
              <a:lnSpc>
                <a:spcPct val="90000"/>
              </a:lnSpc>
            </a:pPr>
            <a:r>
              <a:rPr lang="en-US" sz="2000" dirty="0"/>
              <a:t>Rules Specific to General Officers</a:t>
            </a:r>
          </a:p>
          <a:p>
            <a:pPr lvl="1" eaLnBrk="1" hangingPunct="1">
              <a:lnSpc>
                <a:spcPct val="90000"/>
              </a:lnSpc>
            </a:pPr>
            <a:r>
              <a:rPr lang="en-US" sz="2000" dirty="0"/>
              <a:t>Working During Terminal Leave</a:t>
            </a:r>
          </a:p>
          <a:p>
            <a:pPr lvl="1" eaLnBrk="1" hangingPunct="1">
              <a:lnSpc>
                <a:spcPct val="90000"/>
              </a:lnSpc>
            </a:pPr>
            <a:r>
              <a:rPr lang="en-US" sz="2000" dirty="0"/>
              <a:t>Use of Title &amp; Wearing of Uniform after Retirement</a:t>
            </a:r>
            <a:r>
              <a:rPr lang="en-US" sz="2400" dirty="0"/>
              <a:t>.</a:t>
            </a:r>
          </a:p>
          <a:p>
            <a:pPr eaLnBrk="1" hangingPunct="1">
              <a:lnSpc>
                <a:spcPct val="90000"/>
              </a:lnSpc>
            </a:pPr>
            <a:endParaRPr lang="en-US" sz="2400" dirty="0"/>
          </a:p>
        </p:txBody>
      </p:sp>
      <p:sp>
        <p:nvSpPr>
          <p:cNvPr id="59398" name="TextBox 6"/>
          <p:cNvSpPr txBox="1">
            <a:spLocks noChangeArrowheads="1"/>
          </p:cNvSpPr>
          <p:nvPr/>
        </p:nvSpPr>
        <p:spPr bwMode="auto">
          <a:xfrm>
            <a:off x="381000" y="5830669"/>
            <a:ext cx="7848600" cy="646331"/>
          </a:xfrm>
          <a:prstGeom prst="rect">
            <a:avLst/>
          </a:prstGeom>
          <a:noFill/>
          <a:ln w="9525">
            <a:noFill/>
            <a:miter lim="800000"/>
            <a:headEnd/>
            <a:tailEnd/>
          </a:ln>
        </p:spPr>
        <p:txBody>
          <a:bodyPr wrap="square">
            <a:spAutoFit/>
          </a:bodyPr>
          <a:lstStyle/>
          <a:p>
            <a:pPr algn="ctr"/>
            <a:r>
              <a:rPr lang="en-US" dirty="0">
                <a:hlinkClick r:id="rId3"/>
              </a:rPr>
              <a:t>https://dodsoco.ogc.osd.mil/ETHICS-TOPICS/Post-Government-Employment-and-Procurement-Integrity/</a:t>
            </a:r>
            <a:r>
              <a:rPr lang="en-US" dirty="0"/>
              <a:t> </a:t>
            </a:r>
          </a:p>
        </p:txBody>
      </p:sp>
    </p:spTree>
    <p:extLst>
      <p:ext uri="{BB962C8B-B14F-4D97-AF65-F5344CB8AC3E}">
        <p14:creationId xmlns:p14="http://schemas.microsoft.com/office/powerpoint/2010/main" val="3581143691"/>
      </p:ext>
    </p:extLst>
  </p:cSld>
  <p:clrMapOvr>
    <a:masterClrMapping/>
  </p:clrMapOvr>
  <p:transition>
    <p:sndAc>
      <p:end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bwMode="auto">
          <a:xfrm>
            <a:off x="838200" y="0"/>
            <a:ext cx="8305800" cy="609600"/>
          </a:xfrm>
          <a:prstGeom prst="rect">
            <a:avLst/>
          </a:prstGeom>
          <a:noFill/>
          <a:ln w="57150" cmpd="thinThick">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3100" b="1" i="1" dirty="0">
                <a:solidFill>
                  <a:schemeClr val="tx1"/>
                </a:solidFill>
                <a:latin typeface="+mj-lt"/>
              </a:rPr>
              <a:t>Army Transition Assistance Program (TAP)</a:t>
            </a:r>
            <a:br>
              <a:rPr lang="en-US" sz="3100" b="1" i="1" dirty="0">
                <a:solidFill>
                  <a:schemeClr val="tx1"/>
                </a:solidFill>
                <a:latin typeface="+mj-lt"/>
              </a:rPr>
            </a:br>
            <a:br>
              <a:rPr lang="en-US" sz="3100" b="1" i="1" dirty="0">
                <a:latin typeface="+mj-lt"/>
              </a:rPr>
            </a:br>
            <a:endParaRPr lang="en-US" sz="3100" b="1" i="1" dirty="0">
              <a:solidFill>
                <a:schemeClr val="accent1"/>
              </a:solidFill>
              <a:latin typeface="+mj-lt"/>
            </a:endParaRPr>
          </a:p>
        </p:txBody>
      </p:sp>
      <p:sp>
        <p:nvSpPr>
          <p:cNvPr id="56323" name="Rectangle 5"/>
          <p:cNvSpPr>
            <a:spLocks noGrp="1" noChangeArrowheads="1"/>
          </p:cNvSpPr>
          <p:nvPr>
            <p:ph type="subTitle" idx="4294967295"/>
          </p:nvPr>
        </p:nvSpPr>
        <p:spPr bwMode="auto">
          <a:xfrm>
            <a:off x="457200" y="914400"/>
            <a:ext cx="8229600" cy="5638800"/>
          </a:xfrm>
          <a:prstGeom prst="rect">
            <a:avLst/>
          </a:prstGeom>
          <a:noFill/>
          <a:ln>
            <a:miter lim="800000"/>
            <a:headEnd/>
            <a:tailEnd/>
          </a:ln>
        </p:spPr>
        <p:txBody>
          <a:bodyPr>
            <a:noAutofit/>
          </a:bodyPr>
          <a:lstStyle/>
          <a:p>
            <a:pPr marL="0" indent="0" eaLnBrk="1" hangingPunct="1">
              <a:lnSpc>
                <a:spcPct val="90000"/>
              </a:lnSpc>
              <a:spcAft>
                <a:spcPts val="600"/>
              </a:spcAft>
              <a:buClr>
                <a:schemeClr val="tx1"/>
              </a:buClr>
            </a:pPr>
            <a:r>
              <a:rPr lang="en-US" sz="2000" dirty="0">
                <a:latin typeface="+mj-lt"/>
              </a:rPr>
              <a:t> You may initiate the Army TAP process                                                               24 months before retirement.</a:t>
            </a:r>
          </a:p>
          <a:p>
            <a:pPr marL="0" indent="0" eaLnBrk="1" hangingPunct="1">
              <a:lnSpc>
                <a:spcPct val="90000"/>
              </a:lnSpc>
              <a:spcAft>
                <a:spcPts val="600"/>
              </a:spcAft>
              <a:buClr>
                <a:schemeClr val="tx1"/>
              </a:buClr>
              <a:buNone/>
            </a:pPr>
            <a:r>
              <a:rPr lang="en-US" sz="800" dirty="0">
                <a:solidFill>
                  <a:srgbClr val="FF0000"/>
                </a:solidFill>
                <a:latin typeface="+mj-lt"/>
              </a:rPr>
              <a:t> </a:t>
            </a:r>
          </a:p>
          <a:p>
            <a:pPr marL="0" indent="0" eaLnBrk="1" hangingPunct="1">
              <a:lnSpc>
                <a:spcPct val="90000"/>
              </a:lnSpc>
              <a:spcAft>
                <a:spcPts val="600"/>
              </a:spcAft>
              <a:buClr>
                <a:schemeClr val="tx1"/>
              </a:buClr>
            </a:pPr>
            <a:r>
              <a:rPr lang="en-US" sz="2000" dirty="0">
                <a:latin typeface="+mj-lt"/>
              </a:rPr>
              <a:t> You </a:t>
            </a:r>
            <a:r>
              <a:rPr lang="en-US" sz="2000" b="1" dirty="0">
                <a:solidFill>
                  <a:srgbClr val="FF0000"/>
                </a:solidFill>
                <a:latin typeface="+mj-lt"/>
              </a:rPr>
              <a:t>MUST</a:t>
            </a:r>
            <a:r>
              <a:rPr lang="en-US" sz="2000" dirty="0">
                <a:latin typeface="+mj-lt"/>
              </a:rPr>
              <a:t> begin the Army TAP process and complete the mandatory Pre-Separation Counseling no later than 365 days before your effective retirement date.</a:t>
            </a:r>
          </a:p>
          <a:p>
            <a:pPr marL="0" indent="0" eaLnBrk="1" hangingPunct="1">
              <a:lnSpc>
                <a:spcPct val="90000"/>
              </a:lnSpc>
              <a:spcAft>
                <a:spcPts val="600"/>
              </a:spcAft>
              <a:buClr>
                <a:schemeClr val="tx1"/>
              </a:buClr>
              <a:buNone/>
            </a:pPr>
            <a:endParaRPr lang="en-US" sz="800" dirty="0">
              <a:latin typeface="+mj-lt"/>
            </a:endParaRPr>
          </a:p>
          <a:p>
            <a:pPr marL="0" indent="0">
              <a:lnSpc>
                <a:spcPct val="90000"/>
              </a:lnSpc>
              <a:spcAft>
                <a:spcPts val="600"/>
              </a:spcAft>
              <a:buClr>
                <a:schemeClr val="tx1"/>
              </a:buClr>
            </a:pPr>
            <a:r>
              <a:rPr lang="en-US" sz="2000" dirty="0">
                <a:latin typeface="+mj-lt"/>
              </a:rPr>
              <a:t> Soldiers need an average of 40 hours, spread over a 12-24 month period of time, to take advantage of Army TAP services. </a:t>
            </a:r>
          </a:p>
          <a:p>
            <a:pPr marL="0" indent="0">
              <a:lnSpc>
                <a:spcPct val="90000"/>
              </a:lnSpc>
              <a:spcAft>
                <a:spcPts val="600"/>
              </a:spcAft>
              <a:buClr>
                <a:schemeClr val="tx1"/>
              </a:buClr>
            </a:pPr>
            <a:endParaRPr lang="en-US" sz="800" dirty="0">
              <a:latin typeface="+mj-lt"/>
            </a:endParaRPr>
          </a:p>
          <a:p>
            <a:pPr marL="0" indent="0" eaLnBrk="1" hangingPunct="1">
              <a:lnSpc>
                <a:spcPct val="90000"/>
              </a:lnSpc>
              <a:spcAft>
                <a:spcPts val="600"/>
              </a:spcAft>
              <a:buClr>
                <a:schemeClr val="tx1"/>
              </a:buClr>
            </a:pPr>
            <a:r>
              <a:rPr lang="en-US" sz="2000" dirty="0">
                <a:latin typeface="+mj-lt"/>
              </a:rPr>
              <a:t> Consists of:</a:t>
            </a:r>
          </a:p>
          <a:p>
            <a:pPr marL="457200" lvl="1" indent="0" eaLnBrk="1" hangingPunct="1">
              <a:lnSpc>
                <a:spcPct val="90000"/>
              </a:lnSpc>
              <a:spcAft>
                <a:spcPts val="600"/>
              </a:spcAft>
              <a:buClr>
                <a:schemeClr val="accent1"/>
              </a:buClr>
              <a:buFont typeface="Wingdings" pitchFamily="2" charset="2"/>
              <a:buNone/>
            </a:pPr>
            <a:r>
              <a:rPr lang="en-US" sz="2000" dirty="0">
                <a:latin typeface="+mj-lt"/>
              </a:rPr>
              <a:t>- Pre-separation counseling </a:t>
            </a:r>
          </a:p>
          <a:p>
            <a:pPr marL="457200" lvl="1" indent="0" eaLnBrk="1" hangingPunct="1">
              <a:lnSpc>
                <a:spcPct val="90000"/>
              </a:lnSpc>
              <a:spcAft>
                <a:spcPts val="600"/>
              </a:spcAft>
              <a:buClr>
                <a:schemeClr val="accent1"/>
              </a:buClr>
              <a:buFont typeface="Wingdings" pitchFamily="2" charset="2"/>
              <a:buNone/>
            </a:pPr>
            <a:r>
              <a:rPr lang="en-US" sz="2000" dirty="0">
                <a:latin typeface="+mj-lt"/>
              </a:rPr>
              <a:t>- Job assistance workshops</a:t>
            </a:r>
          </a:p>
          <a:p>
            <a:pPr marL="457200" lvl="1" indent="0" eaLnBrk="1" hangingPunct="1">
              <a:lnSpc>
                <a:spcPct val="90000"/>
              </a:lnSpc>
              <a:spcAft>
                <a:spcPts val="600"/>
              </a:spcAft>
              <a:buClr>
                <a:schemeClr val="accent1"/>
              </a:buClr>
              <a:buFont typeface="Wingdings" pitchFamily="2" charset="2"/>
              <a:buNone/>
            </a:pPr>
            <a:r>
              <a:rPr lang="en-US" sz="2000" dirty="0">
                <a:latin typeface="+mj-lt"/>
              </a:rPr>
              <a:t>- Individual counseling</a:t>
            </a:r>
          </a:p>
          <a:p>
            <a:pPr marL="457200" lvl="1" indent="0" eaLnBrk="1" hangingPunct="1">
              <a:lnSpc>
                <a:spcPct val="90000"/>
              </a:lnSpc>
              <a:spcAft>
                <a:spcPts val="600"/>
              </a:spcAft>
              <a:buFontTx/>
              <a:buChar char="-"/>
            </a:pPr>
            <a:r>
              <a:rPr lang="en-US" sz="2000" dirty="0">
                <a:latin typeface="+mj-lt"/>
              </a:rPr>
              <a:t> Job search resources</a:t>
            </a:r>
          </a:p>
          <a:p>
            <a:pPr marL="457200" lvl="1" indent="0" eaLnBrk="1" hangingPunct="1">
              <a:lnSpc>
                <a:spcPct val="90000"/>
              </a:lnSpc>
              <a:spcAft>
                <a:spcPts val="600"/>
              </a:spcAft>
              <a:buClr>
                <a:schemeClr val="accent1"/>
              </a:buClr>
              <a:buFontTx/>
              <a:buChar char="-"/>
            </a:pPr>
            <a:endParaRPr lang="en-US" sz="800" dirty="0">
              <a:latin typeface="+mj-lt"/>
            </a:endParaRPr>
          </a:p>
          <a:p>
            <a:pPr marL="0" indent="0" eaLnBrk="1" hangingPunct="1">
              <a:lnSpc>
                <a:spcPct val="90000"/>
              </a:lnSpc>
              <a:spcAft>
                <a:spcPts val="600"/>
              </a:spcAft>
              <a:buClr>
                <a:schemeClr val="tx1"/>
              </a:buClr>
            </a:pPr>
            <a:r>
              <a:rPr lang="en-US" sz="2000" dirty="0">
                <a:latin typeface="+mj-lt"/>
              </a:rPr>
              <a:t> Army TAP Home Page:</a:t>
            </a:r>
            <a:r>
              <a:rPr lang="en-US" sz="2000" dirty="0">
                <a:solidFill>
                  <a:schemeClr val="accent1"/>
                </a:solidFill>
                <a:latin typeface="+mj-lt"/>
              </a:rPr>
              <a:t> </a:t>
            </a:r>
            <a:r>
              <a:rPr lang="en-US" sz="2000" dirty="0">
                <a:latin typeface="+mj-lt"/>
                <a:hlinkClick r:id="rId3"/>
              </a:rPr>
              <a:t>https://www.armytap.army.mil/</a:t>
            </a:r>
            <a:r>
              <a:rPr lang="en-US" sz="2000" dirty="0">
                <a:latin typeface="+mj-lt"/>
              </a:rPr>
              <a:t> </a:t>
            </a:r>
            <a:endParaRPr lang="en-US" sz="2400" dirty="0">
              <a:solidFill>
                <a:schemeClr val="accent1"/>
              </a:solidFill>
              <a:latin typeface="+mj-lt"/>
            </a:endParaRPr>
          </a:p>
        </p:txBody>
      </p:sp>
      <p:pic>
        <p:nvPicPr>
          <p:cNvPr id="56324" name="Picture 17" descr="z34m4hzf[1]"/>
          <p:cNvPicPr>
            <a:picLocks noChangeAspect="1" noChangeArrowheads="1"/>
          </p:cNvPicPr>
          <p:nvPr/>
        </p:nvPicPr>
        <p:blipFill>
          <a:blip r:embed="rId4" cstate="print"/>
          <a:srcRect/>
          <a:stretch>
            <a:fillRect/>
          </a:stretch>
        </p:blipFill>
        <p:spPr bwMode="auto">
          <a:xfrm>
            <a:off x="5134459" y="3851841"/>
            <a:ext cx="3124200" cy="2370083"/>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6857" y="6"/>
            <a:ext cx="3352800" cy="1200467"/>
          </a:xfrm>
          <a:prstGeom prst="rect">
            <a:avLst/>
          </a:prstGeom>
        </p:spPr>
      </p:pic>
    </p:spTree>
    <p:extLst>
      <p:ext uri="{BB962C8B-B14F-4D97-AF65-F5344CB8AC3E}">
        <p14:creationId xmlns:p14="http://schemas.microsoft.com/office/powerpoint/2010/main" val="375906725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0" y="0"/>
            <a:ext cx="9144000" cy="563562"/>
          </a:xfrm>
          <a:prstGeom prst="rect">
            <a:avLst/>
          </a:prstGeom>
          <a:noFill/>
          <a:ln w="57150" cmpd="thinThick">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3200" b="1" i="1" dirty="0">
                <a:solidFill>
                  <a:schemeClr val="tx1"/>
                </a:solidFill>
                <a:latin typeface="+mj-lt"/>
              </a:rPr>
              <a:t>Retirement Considerations</a:t>
            </a:r>
          </a:p>
        </p:txBody>
      </p:sp>
      <p:sp>
        <p:nvSpPr>
          <p:cNvPr id="20483" name="Rectangle 3"/>
          <p:cNvSpPr>
            <a:spLocks noGrp="1" noChangeArrowheads="1"/>
          </p:cNvSpPr>
          <p:nvPr>
            <p:ph type="subTitle" idx="4294967295"/>
          </p:nvPr>
        </p:nvSpPr>
        <p:spPr bwMode="auto">
          <a:xfrm>
            <a:off x="152400" y="838200"/>
            <a:ext cx="8839200" cy="5715000"/>
          </a:xfrm>
          <a:prstGeom prst="rect">
            <a:avLst/>
          </a:prstGeom>
          <a:noFill/>
          <a:ln w="12700">
            <a:miter lim="800000"/>
            <a:headEnd/>
            <a:tailEnd/>
          </a:ln>
        </p:spPr>
        <p:txBody>
          <a:bodyPr lIns="92075" tIns="46038" rIns="92075" bIns="46038">
            <a:noAutofit/>
          </a:bodyPr>
          <a:lstStyle/>
          <a:p>
            <a:pPr marL="0" indent="0" eaLnBrk="1" hangingPunct="1">
              <a:lnSpc>
                <a:spcPct val="90000"/>
              </a:lnSpc>
              <a:buClr>
                <a:schemeClr val="tx1"/>
              </a:buClr>
            </a:pPr>
            <a:r>
              <a:rPr lang="en-US" sz="2100" dirty="0">
                <a:latin typeface="+mn-lt"/>
              </a:rPr>
              <a:t> </a:t>
            </a:r>
            <a:r>
              <a:rPr lang="en-US" sz="2100" b="1" i="1" dirty="0">
                <a:latin typeface="+mn-lt"/>
              </a:rPr>
              <a:t>Retirement date </a:t>
            </a:r>
          </a:p>
          <a:p>
            <a:pPr marL="457200" lvl="1" indent="0" eaLnBrk="1" hangingPunct="1">
              <a:lnSpc>
                <a:spcPct val="90000"/>
              </a:lnSpc>
              <a:buFont typeface="Arial" pitchFamily="34" charset="0"/>
              <a:buChar char="−"/>
            </a:pPr>
            <a:r>
              <a:rPr lang="en-US" sz="1900" dirty="0">
                <a:latin typeface="+mn-lt"/>
              </a:rPr>
              <a:t> Always the 1</a:t>
            </a:r>
            <a:r>
              <a:rPr lang="en-US" sz="1900" baseline="30000" dirty="0">
                <a:latin typeface="+mn-lt"/>
              </a:rPr>
              <a:t>st</a:t>
            </a:r>
            <a:r>
              <a:rPr lang="en-US" sz="1900" dirty="0">
                <a:latin typeface="+mn-lt"/>
              </a:rPr>
              <a:t> day of the month for length-of-service retirements</a:t>
            </a:r>
          </a:p>
          <a:p>
            <a:pPr marL="457200" lvl="1" indent="0" eaLnBrk="1" hangingPunct="1">
              <a:lnSpc>
                <a:spcPct val="90000"/>
              </a:lnSpc>
              <a:buFont typeface="Arial" pitchFamily="34" charset="0"/>
              <a:buChar char="−"/>
            </a:pPr>
            <a:r>
              <a:rPr lang="en-US" sz="1900" dirty="0">
                <a:latin typeface="+mn-lt"/>
              </a:rPr>
              <a:t> Can be any day of the month for disability retirements</a:t>
            </a:r>
          </a:p>
          <a:p>
            <a:pPr marL="457200" lvl="1" indent="0" eaLnBrk="1" hangingPunct="1">
              <a:lnSpc>
                <a:spcPct val="90000"/>
              </a:lnSpc>
              <a:buFontTx/>
              <a:buNone/>
            </a:pPr>
            <a:endParaRPr lang="en-US" sz="700" dirty="0">
              <a:latin typeface="+mn-lt"/>
            </a:endParaRPr>
          </a:p>
          <a:p>
            <a:pPr marL="0" indent="0" eaLnBrk="1" hangingPunct="1">
              <a:lnSpc>
                <a:spcPct val="90000"/>
              </a:lnSpc>
              <a:buClr>
                <a:schemeClr val="tx1"/>
              </a:buClr>
            </a:pPr>
            <a:r>
              <a:rPr lang="en-US" sz="2100" dirty="0">
                <a:latin typeface="+mn-lt"/>
              </a:rPr>
              <a:t> </a:t>
            </a:r>
            <a:r>
              <a:rPr lang="en-US" sz="2100" b="1" i="1" dirty="0">
                <a:latin typeface="+mn-lt"/>
              </a:rPr>
              <a:t>Active-duty service obligation</a:t>
            </a:r>
          </a:p>
          <a:p>
            <a:pPr marL="0" indent="0" eaLnBrk="1" hangingPunct="1">
              <a:lnSpc>
                <a:spcPct val="90000"/>
              </a:lnSpc>
              <a:buClr>
                <a:schemeClr val="tx1"/>
              </a:buClr>
              <a:buNone/>
            </a:pPr>
            <a:r>
              <a:rPr lang="en-US" sz="1900" b="1" i="1" dirty="0">
                <a:latin typeface="+mn-lt"/>
              </a:rPr>
              <a:t>  </a:t>
            </a:r>
            <a:r>
              <a:rPr lang="en-US" sz="1900" dirty="0">
                <a:latin typeface="+mn-lt"/>
              </a:rPr>
              <a:t>due to promotion, PCS, completion of military or civilian schooling, etc.</a:t>
            </a:r>
          </a:p>
          <a:p>
            <a:pPr marL="0" indent="0" eaLnBrk="1" hangingPunct="1">
              <a:lnSpc>
                <a:spcPct val="90000"/>
              </a:lnSpc>
              <a:buClr>
                <a:schemeClr val="tx1"/>
              </a:buClr>
              <a:buNone/>
            </a:pPr>
            <a:endParaRPr lang="en-US" sz="700" dirty="0">
              <a:latin typeface="+mn-lt"/>
            </a:endParaRPr>
          </a:p>
          <a:p>
            <a:pPr marL="0" indent="0" eaLnBrk="1" hangingPunct="1">
              <a:lnSpc>
                <a:spcPct val="90000"/>
              </a:lnSpc>
              <a:buClr>
                <a:schemeClr val="tx1"/>
              </a:buClr>
              <a:buFont typeface="Arial" panose="020B0604020202020204" pitchFamily="34" charset="0"/>
              <a:buChar char="•"/>
            </a:pPr>
            <a:r>
              <a:rPr lang="en-US" sz="2100" b="1" i="1" dirty="0">
                <a:latin typeface="+mn-lt"/>
              </a:rPr>
              <a:t> Transfer of the Post-9/11 GI Bill</a:t>
            </a:r>
          </a:p>
          <a:p>
            <a:pPr marL="274320" indent="-338328" eaLnBrk="1" hangingPunct="1">
              <a:spcBef>
                <a:spcPts val="0"/>
              </a:spcBef>
              <a:buClr>
                <a:schemeClr val="tx1"/>
              </a:buClr>
              <a:buNone/>
            </a:pPr>
            <a:r>
              <a:rPr lang="en-US" sz="2100" dirty="0">
                <a:latin typeface="+mn-lt"/>
              </a:rPr>
              <a:t>   </a:t>
            </a:r>
            <a:r>
              <a:rPr lang="en-US" sz="1900" dirty="0">
                <a:latin typeface="+mn-lt"/>
              </a:rPr>
              <a:t>Service obligation incurred upon transferring Post-9/11 GI Bill benefits to a dependent is not an ADSO, therefore it </a:t>
            </a:r>
            <a:r>
              <a:rPr lang="en-US" sz="1900" u="sng" dirty="0">
                <a:latin typeface="+mn-lt"/>
              </a:rPr>
              <a:t>may not be waived</a:t>
            </a:r>
            <a:r>
              <a:rPr lang="en-US" sz="1900" dirty="0">
                <a:latin typeface="+mn-lt"/>
              </a:rPr>
              <a:t>.</a:t>
            </a:r>
          </a:p>
          <a:p>
            <a:pPr marL="274320" indent="-338328" eaLnBrk="1" hangingPunct="1">
              <a:spcBef>
                <a:spcPts val="0"/>
              </a:spcBef>
              <a:buClr>
                <a:schemeClr val="tx1"/>
              </a:buClr>
              <a:buNone/>
            </a:pPr>
            <a:endParaRPr lang="en-US" sz="700" dirty="0">
              <a:latin typeface="+mn-lt"/>
            </a:endParaRPr>
          </a:p>
          <a:p>
            <a:pPr marL="231775" indent="-231775" eaLnBrk="1" hangingPunct="1">
              <a:lnSpc>
                <a:spcPct val="90000"/>
              </a:lnSpc>
              <a:buClr>
                <a:schemeClr val="tx1"/>
              </a:buClr>
            </a:pPr>
            <a:r>
              <a:rPr lang="en-US" sz="2100" b="1" i="1" dirty="0">
                <a:latin typeface="+mn-lt"/>
              </a:rPr>
              <a:t>Reassigned on a PCS</a:t>
            </a:r>
          </a:p>
          <a:p>
            <a:pPr marL="0" indent="0" eaLnBrk="1" hangingPunct="1">
              <a:lnSpc>
                <a:spcPct val="90000"/>
              </a:lnSpc>
              <a:buClr>
                <a:schemeClr val="tx1"/>
              </a:buClr>
              <a:buNone/>
              <a:tabLst>
                <a:tab pos="233363" algn="l"/>
              </a:tabLst>
            </a:pPr>
            <a:r>
              <a:rPr lang="en-US" sz="1900" dirty="0">
                <a:latin typeface="+mn-lt"/>
              </a:rPr>
              <a:t>   must complete ADSO requirements to retire (Enlisted AR 635-200, or</a:t>
            </a:r>
          </a:p>
          <a:p>
            <a:pPr marL="0" indent="0" eaLnBrk="1" hangingPunct="1">
              <a:lnSpc>
                <a:spcPct val="90000"/>
              </a:lnSpc>
              <a:buClr>
                <a:schemeClr val="tx1"/>
              </a:buClr>
              <a:buNone/>
              <a:tabLst>
                <a:tab pos="233363" algn="l"/>
              </a:tabLst>
            </a:pPr>
            <a:r>
              <a:rPr lang="en-US" sz="1900" dirty="0">
                <a:latin typeface="+mn-lt"/>
              </a:rPr>
              <a:t>   Officer AR 350–100)</a:t>
            </a:r>
          </a:p>
          <a:p>
            <a:pPr marL="0" indent="0" eaLnBrk="1" hangingPunct="1">
              <a:lnSpc>
                <a:spcPct val="90000"/>
              </a:lnSpc>
              <a:buClr>
                <a:schemeClr val="tx1"/>
              </a:buClr>
              <a:buNone/>
              <a:tabLst>
                <a:tab pos="233363" algn="l"/>
              </a:tabLst>
            </a:pPr>
            <a:endParaRPr lang="en-US" sz="700" dirty="0">
              <a:latin typeface="+mn-lt"/>
            </a:endParaRPr>
          </a:p>
          <a:p>
            <a:pPr marL="231775" indent="-231775" eaLnBrk="1" hangingPunct="1">
              <a:lnSpc>
                <a:spcPct val="90000"/>
              </a:lnSpc>
              <a:buClr>
                <a:schemeClr val="tx1"/>
              </a:buClr>
            </a:pPr>
            <a:r>
              <a:rPr lang="en-US" sz="2100" b="1" i="1" dirty="0">
                <a:latin typeface="+mn-lt"/>
              </a:rPr>
              <a:t>In lieu of PCS</a:t>
            </a:r>
          </a:p>
          <a:p>
            <a:pPr marL="0" indent="0" eaLnBrk="1" hangingPunct="1">
              <a:lnSpc>
                <a:spcPct val="90000"/>
              </a:lnSpc>
              <a:buClr>
                <a:schemeClr val="tx1"/>
              </a:buClr>
              <a:buNone/>
            </a:pPr>
            <a:r>
              <a:rPr lang="en-US" sz="1900" b="1" i="1" dirty="0">
                <a:latin typeface="+mn-lt"/>
              </a:rPr>
              <a:t>   </a:t>
            </a:r>
            <a:r>
              <a:rPr lang="en-US" sz="1900" dirty="0">
                <a:latin typeface="+mn-lt"/>
              </a:rPr>
              <a:t>apply within 30 calendar days of alert for a retirement date no more than </a:t>
            </a:r>
          </a:p>
          <a:p>
            <a:pPr marL="0" indent="0" eaLnBrk="1" hangingPunct="1">
              <a:lnSpc>
                <a:spcPct val="90000"/>
              </a:lnSpc>
              <a:buClr>
                <a:schemeClr val="tx1"/>
              </a:buClr>
              <a:buNone/>
            </a:pPr>
            <a:r>
              <a:rPr lang="en-US" sz="1900" dirty="0">
                <a:latin typeface="+mn-lt"/>
              </a:rPr>
              <a:t>   6 months (Officer) or 12 months (or the first day of the month after attaining </a:t>
            </a:r>
          </a:p>
          <a:p>
            <a:pPr marL="0" indent="0" eaLnBrk="1" hangingPunct="1">
              <a:lnSpc>
                <a:spcPct val="90000"/>
              </a:lnSpc>
              <a:buClr>
                <a:schemeClr val="tx1"/>
              </a:buClr>
              <a:buNone/>
            </a:pPr>
            <a:r>
              <a:rPr lang="en-US" sz="1900" dirty="0">
                <a:latin typeface="+mn-lt"/>
              </a:rPr>
              <a:t>   20 years AFS, whichever is later, [Enlisted]) from the date of the PCS </a:t>
            </a:r>
          </a:p>
          <a:p>
            <a:pPr marL="0" indent="0" eaLnBrk="1" hangingPunct="1">
              <a:lnSpc>
                <a:spcPct val="90000"/>
              </a:lnSpc>
              <a:buClr>
                <a:schemeClr val="tx1"/>
              </a:buClr>
              <a:buNone/>
            </a:pPr>
            <a:r>
              <a:rPr lang="en-US" sz="1900" dirty="0">
                <a:latin typeface="+mn-lt"/>
              </a:rPr>
              <a:t>   alert. (see AR 350–100/AR 600-8-24 [Officer] or AR 635-200 [Enlisted])</a:t>
            </a:r>
          </a:p>
        </p:txBody>
      </p:sp>
    </p:spTree>
    <p:extLst>
      <p:ext uri="{BB962C8B-B14F-4D97-AF65-F5344CB8AC3E}">
        <p14:creationId xmlns:p14="http://schemas.microsoft.com/office/powerpoint/2010/main" val="22876604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52400" y="918865"/>
            <a:ext cx="8915400" cy="4719935"/>
          </a:xfrm>
        </p:spPr>
        <p:txBody>
          <a:bodyPr>
            <a:noAutofit/>
          </a:bodyPr>
          <a:lstStyle/>
          <a:p>
            <a:pPr marL="182880" indent="-182880"/>
            <a:r>
              <a:rPr lang="en-US" sz="2000" dirty="0">
                <a:latin typeface="+mj-lt"/>
              </a:rPr>
              <a:t>Since 1 August 2013, Soldiers who transfer Post-9/11 GI Bill education benefits to their dependents incur a </a:t>
            </a:r>
            <a:r>
              <a:rPr lang="en-US" sz="2000" b="1" dirty="0">
                <a:latin typeface="+mj-lt"/>
              </a:rPr>
              <a:t>4-year service obligation</a:t>
            </a:r>
            <a:r>
              <a:rPr lang="en-US" sz="2000" dirty="0">
                <a:latin typeface="+mj-lt"/>
              </a:rPr>
              <a:t>.</a:t>
            </a:r>
            <a:r>
              <a:rPr lang="en-US" sz="2000" dirty="0"/>
              <a:t> </a:t>
            </a:r>
          </a:p>
          <a:p>
            <a:pPr marL="182880" indent="-182880"/>
            <a:r>
              <a:rPr lang="en-US" sz="2000" dirty="0">
                <a:latin typeface="+mj-lt"/>
              </a:rPr>
              <a:t>If you retire without completing your service obligation, you will incur a debt.</a:t>
            </a:r>
          </a:p>
          <a:p>
            <a:pPr marL="0" indent="0">
              <a:buNone/>
            </a:pPr>
            <a:endParaRPr lang="en-US" sz="800" dirty="0">
              <a:latin typeface="+mj-lt"/>
            </a:endParaRPr>
          </a:p>
          <a:p>
            <a:pPr>
              <a:buFont typeface="Arial" panose="020B0604020202020204" pitchFamily="34" charset="0"/>
              <a:buChar char="•"/>
            </a:pPr>
            <a:endParaRPr lang="en-US" sz="800" dirty="0"/>
          </a:p>
        </p:txBody>
      </p:sp>
      <p:sp>
        <p:nvSpPr>
          <p:cNvPr id="8" name="Rectangle 2"/>
          <p:cNvSpPr>
            <a:spLocks noGrp="1" noChangeArrowheads="1"/>
          </p:cNvSpPr>
          <p:nvPr>
            <p:ph type="title"/>
          </p:nvPr>
        </p:nvSpPr>
        <p:spPr bwMode="auto">
          <a:xfrm>
            <a:off x="0" y="0"/>
            <a:ext cx="9144000" cy="918865"/>
          </a:xfrm>
          <a:noFill/>
          <a:ln w="57150" cmpd="thinThick">
            <a:miter lim="800000"/>
            <a:headEnd/>
            <a:tailEnd/>
          </a:ln>
        </p:spPr>
        <p:txBody>
          <a:bodyPr vert="horz" wrap="square" lIns="92075" tIns="46038" rIns="92075" bIns="46038" numCol="1" anchor="ctr" anchorCtr="0" compatLnSpc="1">
            <a:prstTxWarp prst="textNoShape">
              <a:avLst/>
            </a:prstTxWarp>
            <a:noAutofit/>
          </a:bodyPr>
          <a:lstStyle/>
          <a:p>
            <a:pPr eaLnBrk="1" hangingPunct="1">
              <a:spcBef>
                <a:spcPts val="1200"/>
              </a:spcBef>
              <a:spcAft>
                <a:spcPts val="1200"/>
              </a:spcAft>
            </a:pPr>
            <a:r>
              <a:rPr lang="en-US" sz="3200" b="1" i="1" dirty="0">
                <a:solidFill>
                  <a:schemeClr val="tx1"/>
                </a:solidFill>
                <a:latin typeface="+mj-lt"/>
              </a:rPr>
              <a:t>Transfer of your Post-9/11 GI Bill</a:t>
            </a:r>
            <a:br>
              <a:rPr lang="en-US" sz="3200" b="1" i="1" dirty="0">
                <a:solidFill>
                  <a:schemeClr val="tx1"/>
                </a:solidFill>
                <a:latin typeface="+mj-lt"/>
              </a:rPr>
            </a:br>
            <a:r>
              <a:rPr lang="en-US" sz="2200" b="1" i="1" dirty="0">
                <a:solidFill>
                  <a:schemeClr val="tx1"/>
                </a:solidFill>
                <a:latin typeface="+mj-lt"/>
              </a:rPr>
              <a:t>(</a:t>
            </a:r>
            <a:r>
              <a:rPr lang="en-US" sz="2200" b="1" i="1" dirty="0">
                <a:solidFill>
                  <a:schemeClr val="tx1"/>
                </a:solidFill>
                <a:latin typeface="+mj-lt"/>
                <a:hlinkClick r:id="rId3"/>
              </a:rPr>
              <a:t>https://milconnect.dmdc.osd.mil/milconnect/</a:t>
            </a:r>
            <a:r>
              <a:rPr lang="en-US" sz="2200" b="1" i="1" dirty="0">
                <a:solidFill>
                  <a:schemeClr val="tx1"/>
                </a:solidFill>
                <a:latin typeface="+mj-lt"/>
              </a:rPr>
              <a:t>)</a:t>
            </a:r>
          </a:p>
        </p:txBody>
      </p:sp>
      <p:sp>
        <p:nvSpPr>
          <p:cNvPr id="4" name="Rectangle 3"/>
          <p:cNvSpPr>
            <a:spLocks noChangeArrowheads="1"/>
          </p:cNvSpPr>
          <p:nvPr/>
        </p:nvSpPr>
        <p:spPr bwMode="auto">
          <a:xfrm>
            <a:off x="739954" y="5795665"/>
            <a:ext cx="7642046" cy="681335"/>
          </a:xfrm>
          <a:prstGeom prst="rect">
            <a:avLst/>
          </a:prstGeom>
          <a:noFill/>
          <a:ln w="38100" cmpd="dbl">
            <a:solidFill>
              <a:srgbClr val="0000FF"/>
            </a:solidFill>
            <a:miter lim="800000"/>
            <a:headEnd type="none" w="sm" len="sm"/>
            <a:tailEnd type="none" w="sm" len="sm"/>
          </a:ln>
        </p:spPr>
        <p:txBody>
          <a:bodyPr wrap="none" anchor="ctr"/>
          <a:lstStyle/>
          <a:p>
            <a:pPr algn="ctr"/>
            <a:endParaRPr lang="en-US" dirty="0"/>
          </a:p>
        </p:txBody>
      </p:sp>
      <p:sp>
        <p:nvSpPr>
          <p:cNvPr id="2" name="Rectangle 1"/>
          <p:cNvSpPr/>
          <p:nvPr/>
        </p:nvSpPr>
        <p:spPr>
          <a:xfrm>
            <a:off x="762000" y="5791200"/>
            <a:ext cx="7620000" cy="646331"/>
          </a:xfrm>
          <a:prstGeom prst="rect">
            <a:avLst/>
          </a:prstGeom>
        </p:spPr>
        <p:txBody>
          <a:bodyPr wrap="square">
            <a:spAutoFit/>
          </a:bodyPr>
          <a:lstStyle/>
          <a:p>
            <a:pPr lvl="0" algn="ctr">
              <a:defRPr/>
            </a:pPr>
            <a:r>
              <a:rPr lang="en-US" dirty="0">
                <a:solidFill>
                  <a:prstClr val="black"/>
                </a:solidFill>
              </a:rPr>
              <a:t>For more information go to the HRC GI Bill Programs page at</a:t>
            </a:r>
          </a:p>
          <a:p>
            <a:pPr lvl="0" algn="ctr">
              <a:defRPr/>
            </a:pPr>
            <a:r>
              <a:rPr lang="en-US" dirty="0">
                <a:solidFill>
                  <a:prstClr val="black"/>
                </a:solidFill>
                <a:hlinkClick r:id="rId4"/>
              </a:rPr>
              <a:t>https://www.hrc.army.mil/content/GI%20Bill%20Programs</a:t>
            </a:r>
            <a:r>
              <a:rPr lang="en-US" dirty="0">
                <a:solidFill>
                  <a:prstClr val="black"/>
                </a:solidFill>
              </a:rPr>
              <a:t>  </a:t>
            </a:r>
          </a:p>
        </p:txBody>
      </p:sp>
      <p:pic>
        <p:nvPicPr>
          <p:cNvPr id="3" name="Picture 2"/>
          <p:cNvPicPr>
            <a:picLocks noChangeAspect="1"/>
          </p:cNvPicPr>
          <p:nvPr/>
        </p:nvPicPr>
        <p:blipFill>
          <a:blip r:embed="rId5"/>
          <a:stretch>
            <a:fillRect/>
          </a:stretch>
        </p:blipFill>
        <p:spPr>
          <a:xfrm>
            <a:off x="381000" y="2133600"/>
            <a:ext cx="8410648" cy="3505200"/>
          </a:xfrm>
          <a:prstGeom prst="rect">
            <a:avLst/>
          </a:prstGeom>
        </p:spPr>
      </p:pic>
    </p:spTree>
    <p:extLst>
      <p:ext uri="{BB962C8B-B14F-4D97-AF65-F5344CB8AC3E}">
        <p14:creationId xmlns:p14="http://schemas.microsoft.com/office/powerpoint/2010/main" val="31621604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90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Authorized vs. Selected </a:t>
            </a:r>
            <a:br>
              <a:rPr lang="en-US" sz="3200" b="1" i="1" dirty="0">
                <a:solidFill>
                  <a:schemeClr val="tx1"/>
                </a:solidFill>
                <a:latin typeface="+mj-lt"/>
              </a:rPr>
            </a:br>
            <a:r>
              <a:rPr lang="en-US" sz="3200" b="1" i="1" dirty="0">
                <a:solidFill>
                  <a:schemeClr val="tx1"/>
                </a:solidFill>
                <a:latin typeface="+mj-lt"/>
              </a:rPr>
              <a:t>Transition Center (TC)</a:t>
            </a:r>
            <a:r>
              <a:rPr lang="en-US" sz="3200" b="1" i="1" dirty="0">
                <a:solidFill>
                  <a:schemeClr val="accent1"/>
                </a:solidFill>
                <a:latin typeface="+mj-lt"/>
              </a:rPr>
              <a:t> </a:t>
            </a:r>
          </a:p>
        </p:txBody>
      </p:sp>
      <p:sp>
        <p:nvSpPr>
          <p:cNvPr id="23555" name="Rectangle 3"/>
          <p:cNvSpPr>
            <a:spLocks noGrp="1" noChangeArrowheads="1"/>
          </p:cNvSpPr>
          <p:nvPr>
            <p:ph type="subTitle" idx="4294967295"/>
          </p:nvPr>
        </p:nvSpPr>
        <p:spPr bwMode="auto">
          <a:xfrm>
            <a:off x="152400" y="1219200"/>
            <a:ext cx="8839200" cy="5562600"/>
          </a:xfrm>
          <a:prstGeom prst="rect">
            <a:avLst/>
          </a:prstGeom>
          <a:noFill/>
          <a:ln>
            <a:miter lim="800000"/>
            <a:headEnd/>
            <a:tailEnd/>
          </a:ln>
        </p:spPr>
        <p:txBody>
          <a:bodyPr/>
          <a:lstStyle/>
          <a:p>
            <a:pPr marL="0" indent="0" eaLnBrk="1" hangingPunct="1">
              <a:lnSpc>
                <a:spcPct val="80000"/>
              </a:lnSpc>
              <a:buClr>
                <a:schemeClr val="tx1"/>
              </a:buClr>
            </a:pPr>
            <a:r>
              <a:rPr lang="en-US" sz="2000" dirty="0"/>
              <a:t> </a:t>
            </a:r>
            <a:r>
              <a:rPr lang="en-US" sz="2400" dirty="0"/>
              <a:t>Authorized to use the TC closest to current duty station</a:t>
            </a:r>
          </a:p>
          <a:p>
            <a:pPr marL="0" indent="0" eaLnBrk="1" hangingPunct="1">
              <a:lnSpc>
                <a:spcPct val="80000"/>
              </a:lnSpc>
              <a:buClr>
                <a:schemeClr val="accent1"/>
              </a:buClr>
              <a:buFont typeface="Wingdings" pitchFamily="2" charset="2"/>
              <a:buNone/>
            </a:pPr>
            <a:endParaRPr lang="en-US" sz="1200" dirty="0"/>
          </a:p>
          <a:p>
            <a:pPr marL="0" indent="0" eaLnBrk="1" hangingPunct="1">
              <a:lnSpc>
                <a:spcPct val="80000"/>
              </a:lnSpc>
              <a:buClr>
                <a:schemeClr val="tx1"/>
              </a:buClr>
            </a:pPr>
            <a:r>
              <a:rPr lang="en-US" sz="2000" dirty="0"/>
              <a:t> </a:t>
            </a:r>
            <a:r>
              <a:rPr lang="en-US" sz="2400" dirty="0"/>
              <a:t>May elect to be processed for retirement at a station-of-  </a:t>
            </a:r>
          </a:p>
          <a:p>
            <a:pPr marL="0" indent="0" eaLnBrk="1" hangingPunct="1">
              <a:lnSpc>
                <a:spcPct val="80000"/>
              </a:lnSpc>
              <a:buClr>
                <a:schemeClr val="tx1"/>
              </a:buClr>
              <a:buNone/>
            </a:pPr>
            <a:r>
              <a:rPr lang="en-US" sz="2400" dirty="0"/>
              <a:t>  choice</a:t>
            </a:r>
          </a:p>
          <a:p>
            <a:pPr marL="0" indent="0" eaLnBrk="1" hangingPunct="1">
              <a:lnSpc>
                <a:spcPct val="80000"/>
              </a:lnSpc>
              <a:buClr>
                <a:schemeClr val="tx1"/>
              </a:buClr>
            </a:pPr>
            <a:endParaRPr lang="en-US" sz="1200" dirty="0">
              <a:solidFill>
                <a:srgbClr val="FF0000"/>
              </a:solidFill>
            </a:endParaRPr>
          </a:p>
          <a:p>
            <a:pPr marL="0" indent="0" eaLnBrk="1" hangingPunct="1">
              <a:lnSpc>
                <a:spcPct val="80000"/>
              </a:lnSpc>
              <a:buClr>
                <a:schemeClr val="tx1"/>
              </a:buClr>
            </a:pPr>
            <a:r>
              <a:rPr lang="en-US" sz="2000" dirty="0"/>
              <a:t> </a:t>
            </a:r>
            <a:r>
              <a:rPr lang="en-US" sz="2400" dirty="0"/>
              <a:t>Travel:</a:t>
            </a:r>
          </a:p>
          <a:p>
            <a:pPr marL="457200" lvl="1" indent="0" eaLnBrk="1" hangingPunct="1">
              <a:lnSpc>
                <a:spcPct val="80000"/>
              </a:lnSpc>
              <a:spcBef>
                <a:spcPts val="0"/>
              </a:spcBef>
              <a:buNone/>
            </a:pPr>
            <a:r>
              <a:rPr lang="en-US" sz="2000" dirty="0"/>
              <a:t>– not paid if to a station-of-choice TC</a:t>
            </a:r>
            <a:r>
              <a:rPr lang="en-US" sz="2000" dirty="0">
                <a:solidFill>
                  <a:schemeClr val="accent2"/>
                </a:solidFill>
              </a:rPr>
              <a:t> </a:t>
            </a:r>
            <a:r>
              <a:rPr lang="en-US" sz="2000" dirty="0"/>
              <a:t>(Soldier will incur cost of travel to  </a:t>
            </a:r>
          </a:p>
          <a:p>
            <a:pPr marL="457200" lvl="1" indent="0" eaLnBrk="1" hangingPunct="1">
              <a:lnSpc>
                <a:spcPct val="80000"/>
              </a:lnSpc>
              <a:spcBef>
                <a:spcPts val="0"/>
              </a:spcBef>
              <a:buNone/>
            </a:pPr>
            <a:r>
              <a:rPr lang="en-US" sz="2000" dirty="0"/>
              <a:t>   that location per AR 635-8, para 4-8)</a:t>
            </a:r>
            <a:endParaRPr lang="en-US" sz="2000" b="1" u="sng" dirty="0"/>
          </a:p>
          <a:p>
            <a:pPr marL="0" indent="0">
              <a:spcBef>
                <a:spcPts val="0"/>
              </a:spcBef>
              <a:buNone/>
            </a:pPr>
            <a:r>
              <a:rPr lang="en-US" sz="2000" dirty="0"/>
              <a:t>       – reimbursement limited to travel actually performed, not to  </a:t>
            </a:r>
          </a:p>
          <a:p>
            <a:pPr marL="0" indent="0">
              <a:spcBef>
                <a:spcPts val="0"/>
              </a:spcBef>
              <a:buNone/>
            </a:pPr>
            <a:r>
              <a:rPr lang="en-US" sz="2000" dirty="0"/>
              <a:t>          exceed the allowances from the authorized place of retirement to </a:t>
            </a:r>
          </a:p>
          <a:p>
            <a:pPr marL="0" indent="0">
              <a:spcBef>
                <a:spcPts val="0"/>
              </a:spcBef>
              <a:buNone/>
            </a:pPr>
            <a:r>
              <a:rPr lang="en-US" sz="2000" dirty="0"/>
              <a:t>          the home of selection.</a:t>
            </a:r>
          </a:p>
          <a:p>
            <a:pPr marL="457200" lvl="1" indent="0" eaLnBrk="1" hangingPunct="1">
              <a:lnSpc>
                <a:spcPct val="80000"/>
              </a:lnSpc>
              <a:spcBef>
                <a:spcPts val="0"/>
              </a:spcBef>
            </a:pPr>
            <a:endParaRPr lang="en-US" sz="1200" dirty="0"/>
          </a:p>
          <a:p>
            <a:pPr marL="0" indent="0" eaLnBrk="1" hangingPunct="1">
              <a:lnSpc>
                <a:spcPct val="80000"/>
              </a:lnSpc>
            </a:pPr>
            <a:r>
              <a:rPr lang="en-US" sz="2000" dirty="0"/>
              <a:t> </a:t>
            </a:r>
            <a:r>
              <a:rPr lang="en-US" sz="2400" dirty="0"/>
              <a:t>Overseas COLA &amp; Overseas Housing Allowance:</a:t>
            </a:r>
          </a:p>
          <a:p>
            <a:pPr marL="457200" lvl="1" indent="0" eaLnBrk="1" hangingPunct="1">
              <a:lnSpc>
                <a:spcPct val="80000"/>
              </a:lnSpc>
            </a:pPr>
            <a:r>
              <a:rPr lang="en-US" sz="1800" dirty="0"/>
              <a:t>  </a:t>
            </a:r>
            <a:r>
              <a:rPr lang="en-US" sz="2000" dirty="0"/>
              <a:t>both stop upon departure from the overseas location</a:t>
            </a:r>
          </a:p>
          <a:p>
            <a:pPr marL="457200" lvl="1" indent="0" eaLnBrk="1" hangingPunct="1">
              <a:lnSpc>
                <a:spcPct val="80000"/>
              </a:lnSpc>
            </a:pPr>
            <a:r>
              <a:rPr lang="en-US" sz="2000" dirty="0"/>
              <a:t>  Basic Allowance for Housing (BAH) paid based on transition   </a:t>
            </a:r>
          </a:p>
          <a:p>
            <a:pPr marL="457200" lvl="1" indent="0" eaLnBrk="1" hangingPunct="1">
              <a:lnSpc>
                <a:spcPct val="80000"/>
              </a:lnSpc>
              <a:buNone/>
            </a:pPr>
            <a:r>
              <a:rPr lang="en-US" sz="2000" dirty="0"/>
              <a:t>    leave address   </a:t>
            </a:r>
          </a:p>
          <a:p>
            <a:pPr marL="457200" lvl="1" indent="0" eaLnBrk="1" hangingPunct="1">
              <a:lnSpc>
                <a:spcPct val="80000"/>
              </a:lnSpc>
              <a:buFontTx/>
              <a:buNone/>
            </a:pPr>
            <a:r>
              <a:rPr lang="en-US" sz="1500" dirty="0"/>
              <a:t>              </a:t>
            </a:r>
            <a:endParaRPr lang="en-US" sz="2400" dirty="0"/>
          </a:p>
          <a:p>
            <a:pPr marL="457200" lvl="1" indent="0" algn="ctr" eaLnBrk="1" hangingPunct="1">
              <a:lnSpc>
                <a:spcPct val="80000"/>
              </a:lnSpc>
              <a:buFontTx/>
              <a:buNone/>
            </a:pPr>
            <a:r>
              <a:rPr lang="en-US" sz="2400" dirty="0">
                <a:hlinkClick r:id="rId3"/>
              </a:rPr>
              <a:t>https://www.travel.dod.mil/Allowances/</a:t>
            </a:r>
            <a:endParaRPr lang="en-US" sz="2400" dirty="0"/>
          </a:p>
        </p:txBody>
      </p:sp>
      <p:sp>
        <p:nvSpPr>
          <p:cNvPr id="23557" name="Rectangle 11"/>
          <p:cNvSpPr>
            <a:spLocks noChangeArrowheads="1"/>
          </p:cNvSpPr>
          <p:nvPr/>
        </p:nvSpPr>
        <p:spPr bwMode="auto">
          <a:xfrm>
            <a:off x="4216400" y="1355725"/>
            <a:ext cx="257175" cy="400050"/>
          </a:xfrm>
          <a:prstGeom prst="rect">
            <a:avLst/>
          </a:prstGeom>
          <a:noFill/>
          <a:ln w="9525" algn="ctr">
            <a:noFill/>
            <a:miter lim="800000"/>
            <a:headEnd/>
            <a:tailEnd/>
          </a:ln>
        </p:spPr>
        <p:txBody>
          <a:bodyPr wrap="none" lIns="92075" tIns="46038" rIns="92075" bIns="46038">
            <a:spAutoFit/>
          </a:bodyPr>
          <a:lstStyle/>
          <a:p>
            <a:pPr algn="ctr"/>
            <a:r>
              <a:rPr lang="en-US" dirty="0"/>
              <a:t> </a:t>
            </a:r>
            <a:endParaRPr lang="en-US" dirty="0">
              <a:solidFill>
                <a:srgbClr val="FF0000"/>
              </a:solidFill>
            </a:endParaRPr>
          </a:p>
        </p:txBody>
      </p:sp>
    </p:spTree>
    <p:extLst>
      <p:ext uri="{BB962C8B-B14F-4D97-AF65-F5344CB8AC3E}">
        <p14:creationId xmlns:p14="http://schemas.microsoft.com/office/powerpoint/2010/main" val="4094981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body" sz="half" idx="4294967295"/>
          </p:nvPr>
        </p:nvSpPr>
        <p:spPr bwMode="auto">
          <a:xfrm>
            <a:off x="457200" y="838200"/>
            <a:ext cx="4038600" cy="4343400"/>
          </a:xfrm>
          <a:prstGeom prst="rect">
            <a:avLst/>
          </a:prstGeom>
          <a:noFill/>
          <a:ln>
            <a:miter lim="800000"/>
            <a:headEnd/>
            <a:tailEnd/>
          </a:ln>
        </p:spPr>
        <p:txBody>
          <a:bodyPr/>
          <a:lstStyle/>
          <a:p>
            <a:pPr eaLnBrk="1" hangingPunct="1">
              <a:spcBef>
                <a:spcPts val="600"/>
              </a:spcBef>
              <a:buClr>
                <a:schemeClr val="tx1"/>
              </a:buClr>
            </a:pPr>
            <a:r>
              <a:rPr lang="en-US" sz="2000" dirty="0">
                <a:latin typeface="+mj-lt"/>
              </a:rPr>
              <a:t>RSO Program</a:t>
            </a:r>
          </a:p>
          <a:p>
            <a:pPr eaLnBrk="1" hangingPunct="1">
              <a:spcBef>
                <a:spcPts val="600"/>
              </a:spcBef>
              <a:buClr>
                <a:schemeClr val="tx1"/>
              </a:buClr>
            </a:pPr>
            <a:r>
              <a:rPr lang="en-US" sz="2000" dirty="0">
                <a:latin typeface="+mj-lt"/>
              </a:rPr>
              <a:t>Retired Pay &amp; Taxes</a:t>
            </a:r>
          </a:p>
          <a:p>
            <a:pPr eaLnBrk="1" hangingPunct="1">
              <a:spcBef>
                <a:spcPts val="600"/>
              </a:spcBef>
              <a:buClr>
                <a:schemeClr val="tx1"/>
              </a:buClr>
            </a:pPr>
            <a:r>
              <a:rPr lang="en-US" sz="2000" dirty="0">
                <a:latin typeface="+mj-lt"/>
              </a:rPr>
              <a:t>Cost of Living Adjustments</a:t>
            </a:r>
          </a:p>
          <a:p>
            <a:pPr eaLnBrk="1" hangingPunct="1">
              <a:spcBef>
                <a:spcPts val="600"/>
              </a:spcBef>
              <a:buClr>
                <a:schemeClr val="tx1"/>
              </a:buClr>
            </a:pPr>
            <a:r>
              <a:rPr lang="en-US" sz="2000" dirty="0">
                <a:latin typeface="+mj-lt"/>
              </a:rPr>
              <a:t>Terminal Leave &amp; Transition Administrative Absence</a:t>
            </a:r>
            <a:r>
              <a:rPr lang="en-US" sz="2000" b="1" dirty="0">
                <a:solidFill>
                  <a:srgbClr val="0000FF"/>
                </a:solidFill>
                <a:latin typeface="+mj-lt"/>
              </a:rPr>
              <a:t>*</a:t>
            </a:r>
          </a:p>
          <a:p>
            <a:pPr eaLnBrk="1" hangingPunct="1">
              <a:spcBef>
                <a:spcPts val="600"/>
              </a:spcBef>
              <a:buClr>
                <a:schemeClr val="tx1"/>
              </a:buClr>
            </a:pPr>
            <a:r>
              <a:rPr lang="en-US" sz="2000" dirty="0">
                <a:latin typeface="+mj-lt"/>
              </a:rPr>
              <a:t>Uniformed Services Former Spouses' Protection Act</a:t>
            </a:r>
          </a:p>
          <a:p>
            <a:pPr eaLnBrk="1" hangingPunct="1">
              <a:spcBef>
                <a:spcPts val="600"/>
              </a:spcBef>
              <a:buClr>
                <a:schemeClr val="tx1"/>
              </a:buClr>
            </a:pPr>
            <a:r>
              <a:rPr lang="en-US" sz="2000" dirty="0">
                <a:latin typeface="+mj-lt"/>
              </a:rPr>
              <a:t>SGLI        VGLI</a:t>
            </a:r>
          </a:p>
          <a:p>
            <a:pPr eaLnBrk="1" hangingPunct="1">
              <a:spcBef>
                <a:spcPts val="600"/>
              </a:spcBef>
              <a:buClr>
                <a:schemeClr val="tx1"/>
              </a:buClr>
            </a:pPr>
            <a:r>
              <a:rPr lang="en-US" sz="2000" dirty="0">
                <a:latin typeface="+mj-lt"/>
              </a:rPr>
              <a:t>Shipment of Household Goods</a:t>
            </a:r>
          </a:p>
          <a:p>
            <a:pPr eaLnBrk="1" hangingPunct="1">
              <a:spcBef>
                <a:spcPts val="600"/>
              </a:spcBef>
              <a:buClr>
                <a:schemeClr val="tx1"/>
              </a:buClr>
            </a:pPr>
            <a:r>
              <a:rPr lang="en-US" sz="2000" dirty="0">
                <a:latin typeface="+mj-lt"/>
              </a:rPr>
              <a:t>Post-Service Employment and Ethics</a:t>
            </a:r>
          </a:p>
          <a:p>
            <a:pPr eaLnBrk="1" hangingPunct="1">
              <a:spcBef>
                <a:spcPts val="600"/>
              </a:spcBef>
              <a:buClr>
                <a:schemeClr val="tx1"/>
              </a:buClr>
            </a:pPr>
            <a:r>
              <a:rPr lang="en-US" sz="2000" dirty="0"/>
              <a:t>Space-A Travel</a:t>
            </a:r>
          </a:p>
        </p:txBody>
      </p:sp>
      <p:sp>
        <p:nvSpPr>
          <p:cNvPr id="20484" name="Rectangle 4"/>
          <p:cNvSpPr>
            <a:spLocks noGrp="1" noChangeArrowheads="1"/>
          </p:cNvSpPr>
          <p:nvPr>
            <p:ph type="body" sz="half" idx="4294967295"/>
          </p:nvPr>
        </p:nvSpPr>
        <p:spPr bwMode="auto">
          <a:xfrm>
            <a:off x="4648200" y="838200"/>
            <a:ext cx="4038600" cy="4953000"/>
          </a:xfrm>
          <a:prstGeom prst="rect">
            <a:avLst/>
          </a:prstGeom>
          <a:noFill/>
          <a:ln>
            <a:miter lim="800000"/>
            <a:headEnd/>
            <a:tailEnd/>
          </a:ln>
        </p:spPr>
        <p:txBody>
          <a:bodyPr/>
          <a:lstStyle/>
          <a:p>
            <a:pPr eaLnBrk="1" hangingPunct="1">
              <a:spcBef>
                <a:spcPts val="600"/>
              </a:spcBef>
              <a:buClr>
                <a:schemeClr val="tx1"/>
              </a:buClr>
            </a:pPr>
            <a:r>
              <a:rPr lang="en-US" sz="2000" dirty="0">
                <a:latin typeface="+mj-lt"/>
              </a:rPr>
              <a:t>ID Cards</a:t>
            </a:r>
          </a:p>
          <a:p>
            <a:pPr eaLnBrk="1" hangingPunct="1">
              <a:spcBef>
                <a:spcPts val="600"/>
              </a:spcBef>
              <a:buClr>
                <a:schemeClr val="tx1"/>
              </a:buClr>
            </a:pPr>
            <a:r>
              <a:rPr lang="en-US" sz="2000" dirty="0">
                <a:latin typeface="+mj-lt"/>
              </a:rPr>
              <a:t>Combat-Related Special Compensation (CRSC)</a:t>
            </a:r>
          </a:p>
          <a:p>
            <a:pPr eaLnBrk="1" hangingPunct="1">
              <a:spcBef>
                <a:spcPts val="600"/>
              </a:spcBef>
              <a:buClr>
                <a:schemeClr val="tx1"/>
              </a:buClr>
            </a:pPr>
            <a:r>
              <a:rPr lang="en-US" sz="2000" dirty="0">
                <a:latin typeface="+mj-lt"/>
              </a:rPr>
              <a:t>Concurrent Retirement and Disability Pay (CRDP)</a:t>
            </a:r>
          </a:p>
          <a:p>
            <a:pPr eaLnBrk="1" hangingPunct="1">
              <a:spcBef>
                <a:spcPts val="600"/>
              </a:spcBef>
              <a:buClr>
                <a:schemeClr val="tx1"/>
              </a:buClr>
            </a:pPr>
            <a:r>
              <a:rPr lang="en-US" sz="2000" dirty="0">
                <a:latin typeface="+mj-lt"/>
              </a:rPr>
              <a:t>Retiree Mobilization</a:t>
            </a:r>
          </a:p>
          <a:p>
            <a:pPr eaLnBrk="1" hangingPunct="1">
              <a:spcBef>
                <a:spcPts val="600"/>
              </a:spcBef>
              <a:buClr>
                <a:schemeClr val="tx1"/>
              </a:buClr>
            </a:pPr>
            <a:r>
              <a:rPr lang="en-US" sz="2200" b="1" dirty="0">
                <a:solidFill>
                  <a:prstClr val="black"/>
                </a:solidFill>
              </a:rPr>
              <a:t>Survivor Benefit Plan (SBP) (Separate Brief) </a:t>
            </a:r>
            <a:r>
              <a:rPr lang="en-US" sz="2000" dirty="0">
                <a:latin typeface="+mj-lt"/>
                <a:hlinkClick r:id="rId3"/>
              </a:rPr>
              <a:t>https://soldierforlife.army.mil/retirement/survivor-benefit-plan</a:t>
            </a:r>
            <a:r>
              <a:rPr lang="en-US" sz="2000" dirty="0">
                <a:latin typeface="+mj-lt"/>
              </a:rPr>
              <a:t> </a:t>
            </a:r>
          </a:p>
          <a:p>
            <a:pPr eaLnBrk="1" hangingPunct="1">
              <a:spcBef>
                <a:spcPts val="600"/>
              </a:spcBef>
              <a:buClr>
                <a:schemeClr val="tx1"/>
              </a:buClr>
            </a:pPr>
            <a:r>
              <a:rPr lang="en-US" sz="2000" dirty="0">
                <a:latin typeface="+mj-lt"/>
              </a:rPr>
              <a:t>MyArmyBenefits</a:t>
            </a:r>
          </a:p>
          <a:p>
            <a:pPr eaLnBrk="1" hangingPunct="1">
              <a:spcBef>
                <a:spcPts val="600"/>
              </a:spcBef>
              <a:buClr>
                <a:schemeClr val="tx1"/>
              </a:buClr>
            </a:pPr>
            <a:r>
              <a:rPr lang="en-US" sz="2000" dirty="0">
                <a:latin typeface="+mj-lt"/>
              </a:rPr>
              <a:t>Visit websites for complete information on TRICARE, VA benefits, and Social Security</a:t>
            </a:r>
          </a:p>
        </p:txBody>
      </p:sp>
      <p:sp>
        <p:nvSpPr>
          <p:cNvPr id="6" name="Right Arrow 5"/>
          <p:cNvSpPr/>
          <p:nvPr/>
        </p:nvSpPr>
        <p:spPr bwMode="auto">
          <a:xfrm>
            <a:off x="1584298" y="3429000"/>
            <a:ext cx="381000" cy="2286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TextBox 6"/>
          <p:cNvSpPr txBox="1"/>
          <p:nvPr/>
        </p:nvSpPr>
        <p:spPr>
          <a:xfrm>
            <a:off x="1447800" y="5943600"/>
            <a:ext cx="6288965" cy="646331"/>
          </a:xfrm>
          <a:prstGeom prst="rect">
            <a:avLst/>
          </a:prstGeom>
          <a:noFill/>
        </p:spPr>
        <p:txBody>
          <a:bodyPr wrap="none" rtlCol="0">
            <a:spAutoFit/>
          </a:bodyPr>
          <a:lstStyle/>
          <a:p>
            <a:pPr algn="ctr"/>
            <a:r>
              <a:rPr lang="en-US" b="1" i="1" dirty="0">
                <a:solidFill>
                  <a:srgbClr val="FF0000"/>
                </a:solidFill>
              </a:rPr>
              <a:t>The Army Transition Assistance Program </a:t>
            </a:r>
          </a:p>
          <a:p>
            <a:pPr algn="ctr"/>
            <a:r>
              <a:rPr lang="en-US" b="1" i="1" dirty="0">
                <a:solidFill>
                  <a:srgbClr val="FF0000"/>
                </a:solidFill>
              </a:rPr>
              <a:t>is a </a:t>
            </a:r>
            <a:r>
              <a:rPr lang="en-US" b="1" i="1" u="sng" dirty="0">
                <a:solidFill>
                  <a:srgbClr val="FF0000"/>
                </a:solidFill>
              </a:rPr>
              <a:t>separate</a:t>
            </a:r>
            <a:r>
              <a:rPr lang="en-US" b="1" i="1" dirty="0">
                <a:solidFill>
                  <a:srgbClr val="FF0000"/>
                </a:solidFill>
              </a:rPr>
              <a:t> program for </a:t>
            </a:r>
            <a:r>
              <a:rPr lang="en-US" b="1" i="1" u="sng" dirty="0">
                <a:solidFill>
                  <a:srgbClr val="FF0000"/>
                </a:solidFill>
              </a:rPr>
              <a:t>all</a:t>
            </a:r>
            <a:r>
              <a:rPr lang="en-US" b="1" i="1" dirty="0">
                <a:solidFill>
                  <a:srgbClr val="FF0000"/>
                </a:solidFill>
              </a:rPr>
              <a:t> Soldiers leaving the Army</a:t>
            </a:r>
          </a:p>
        </p:txBody>
      </p:sp>
      <p:sp>
        <p:nvSpPr>
          <p:cNvPr id="8" name="Rectangle 2"/>
          <p:cNvSpPr txBox="1">
            <a:spLocks noChangeArrowheads="1"/>
          </p:cNvSpPr>
          <p:nvPr/>
        </p:nvSpPr>
        <p:spPr bwMode="auto">
          <a:xfrm>
            <a:off x="685800" y="0"/>
            <a:ext cx="8458200" cy="533400"/>
          </a:xfrm>
          <a:prstGeom prst="rect">
            <a:avLst/>
          </a:prstGeom>
          <a:noFill/>
          <a:ln w="57150" cmpd="thinThick">
            <a:miter lim="800000"/>
            <a:headEnd/>
            <a:tailEnd/>
          </a:ln>
        </p:spPr>
        <p:txBody>
          <a:bodyPr vert="horz" wrap="square" lIns="91440" tIns="45720" rIns="91440" bIns="45720" numCol="1" anchor="t" anchorCtr="0" compatLnSpc="1">
            <a:prstTxWarp prst="textNoShape">
              <a:avLst/>
            </a:prstTxWarp>
            <a:noAutofit/>
          </a:bodyPr>
          <a:lstStyle>
            <a:lvl1pPr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a:lstStyle>
          <a:p>
            <a:pPr eaLnBrk="1" hangingPunct="1"/>
            <a:r>
              <a:rPr lang="en-US" sz="2800" b="1" i="1" dirty="0">
                <a:solidFill>
                  <a:schemeClr val="tx1"/>
                </a:solidFill>
                <a:latin typeface="+mj-lt"/>
              </a:rPr>
              <a:t>Mandatory Retirement Planning Seminar topics</a:t>
            </a:r>
            <a:endParaRPr lang="en-US" sz="2800" b="1" i="1" kern="0" dirty="0">
              <a:solidFill>
                <a:schemeClr val="tx1"/>
              </a:solidFill>
              <a:latin typeface="+mj-lt"/>
            </a:endParaRPr>
          </a:p>
        </p:txBody>
      </p:sp>
      <p:sp>
        <p:nvSpPr>
          <p:cNvPr id="2" name="TextBox 1"/>
          <p:cNvSpPr txBox="1"/>
          <p:nvPr/>
        </p:nvSpPr>
        <p:spPr>
          <a:xfrm>
            <a:off x="457200" y="5410200"/>
            <a:ext cx="3581400" cy="523220"/>
          </a:xfrm>
          <a:prstGeom prst="rect">
            <a:avLst/>
          </a:prstGeom>
          <a:noFill/>
        </p:spPr>
        <p:txBody>
          <a:bodyPr wrap="square" rtlCol="0">
            <a:spAutoFit/>
          </a:bodyPr>
          <a:lstStyle/>
          <a:p>
            <a:pPr marL="91440" indent="-182880"/>
            <a:r>
              <a:rPr lang="en-US" sz="1400" b="1" dirty="0">
                <a:solidFill>
                  <a:srgbClr val="0000FF"/>
                </a:solidFill>
              </a:rPr>
              <a:t>* </a:t>
            </a:r>
            <a:r>
              <a:rPr lang="en-US" sz="1400" dirty="0">
                <a:solidFill>
                  <a:srgbClr val="0000FF"/>
                </a:solidFill>
              </a:rPr>
              <a:t>Formerly known as Transition Leave and</a:t>
            </a:r>
          </a:p>
          <a:p>
            <a:pPr marL="91440" indent="-182880"/>
            <a:r>
              <a:rPr lang="en-US" sz="1400" dirty="0">
                <a:solidFill>
                  <a:srgbClr val="0000FF"/>
                </a:solidFill>
              </a:rPr>
              <a:t>  Permissive TDY (PTDY)</a:t>
            </a:r>
          </a:p>
        </p:txBody>
      </p:sp>
    </p:spTree>
    <p:extLst>
      <p:ext uri="{BB962C8B-B14F-4D97-AF65-F5344CB8AC3E}">
        <p14:creationId xmlns:p14="http://schemas.microsoft.com/office/powerpoint/2010/main" val="6035486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533400" y="0"/>
            <a:ext cx="8610600" cy="573088"/>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Calculate Your Retired Pay in 3 Steps </a:t>
            </a:r>
            <a:br>
              <a:rPr lang="en-US" sz="3200" b="1" i="1" dirty="0">
                <a:solidFill>
                  <a:schemeClr val="tx1"/>
                </a:solidFill>
                <a:latin typeface="+mj-lt"/>
              </a:rPr>
            </a:br>
            <a:endParaRPr lang="en-US" sz="3200" b="1" i="1" dirty="0">
              <a:solidFill>
                <a:schemeClr val="tx1"/>
              </a:solidFill>
              <a:latin typeface="+mj-lt"/>
            </a:endParaRPr>
          </a:p>
        </p:txBody>
      </p:sp>
      <p:sp>
        <p:nvSpPr>
          <p:cNvPr id="24579" name="Rectangle 3"/>
          <p:cNvSpPr>
            <a:spLocks noGrp="1" noChangeArrowheads="1"/>
          </p:cNvSpPr>
          <p:nvPr>
            <p:ph type="subTitle" idx="4294967295"/>
          </p:nvPr>
        </p:nvSpPr>
        <p:spPr bwMode="auto">
          <a:xfrm>
            <a:off x="457200" y="1143000"/>
            <a:ext cx="3733800" cy="4256088"/>
          </a:xfrm>
          <a:prstGeom prst="rect">
            <a:avLst/>
          </a:prstGeom>
          <a:noFill/>
          <a:ln>
            <a:miter lim="800000"/>
            <a:headEnd/>
            <a:tailEnd/>
          </a:ln>
        </p:spPr>
        <p:txBody>
          <a:bodyPr/>
          <a:lstStyle/>
          <a:p>
            <a:pPr marL="0" lvl="0" indent="0" defTabSz="914400" eaLnBrk="1" fontAlgn="auto" hangingPunct="1">
              <a:spcBef>
                <a:spcPts val="0"/>
              </a:spcBef>
              <a:spcAft>
                <a:spcPts val="0"/>
              </a:spcAft>
              <a:buNone/>
            </a:pPr>
            <a:r>
              <a:rPr lang="en-US" sz="1700" b="1" u="sng" dirty="0"/>
              <a:t>Step 1</a:t>
            </a:r>
            <a:r>
              <a:rPr lang="en-US" sz="1700" dirty="0"/>
              <a:t>:  Determine your </a:t>
            </a:r>
            <a:r>
              <a:rPr lang="en-US" sz="1700" b="1" u="sng" dirty="0"/>
              <a:t>D</a:t>
            </a:r>
            <a:r>
              <a:rPr lang="en-US" sz="1700" dirty="0"/>
              <a:t>ate of </a:t>
            </a:r>
            <a:r>
              <a:rPr lang="en-US" sz="1700" b="1" u="sng" dirty="0"/>
              <a:t>I</a:t>
            </a:r>
            <a:r>
              <a:rPr lang="en-US" sz="1700" dirty="0"/>
              <a:t>nitial </a:t>
            </a:r>
            <a:r>
              <a:rPr lang="en-US" sz="1700" b="1" u="sng" dirty="0"/>
              <a:t>E</a:t>
            </a:r>
            <a:r>
              <a:rPr lang="en-US" sz="1700" dirty="0"/>
              <a:t>ntry into </a:t>
            </a:r>
            <a:r>
              <a:rPr lang="en-US" sz="1700" b="1" u="sng" dirty="0"/>
              <a:t>M</a:t>
            </a:r>
            <a:r>
              <a:rPr lang="en-US" sz="1700" dirty="0"/>
              <a:t>ilitary </a:t>
            </a:r>
            <a:r>
              <a:rPr lang="en-US" sz="1700" b="1" u="sng" dirty="0"/>
              <a:t>S</a:t>
            </a:r>
            <a:r>
              <a:rPr lang="en-US" sz="1700" dirty="0"/>
              <a:t>ervice (DIEMS). </a:t>
            </a:r>
            <a:r>
              <a:rPr lang="en-US" sz="1700" kern="1200" dirty="0">
                <a:solidFill>
                  <a:prstClr val="black"/>
                </a:solidFill>
                <a:latin typeface="Arial"/>
              </a:rPr>
              <a:t>**This is the date of your initial service contract. This date does not change regardless of breaks in service or changes in duty status.</a:t>
            </a:r>
          </a:p>
          <a:p>
            <a:pPr marL="0" lvl="0" indent="0" defTabSz="914400" eaLnBrk="1" fontAlgn="auto" hangingPunct="1">
              <a:spcBef>
                <a:spcPts val="0"/>
              </a:spcBef>
              <a:spcAft>
                <a:spcPts val="0"/>
              </a:spcAft>
              <a:buNone/>
            </a:pPr>
            <a:endParaRPr lang="en-US" sz="1700" kern="1200" dirty="0">
              <a:solidFill>
                <a:prstClr val="black"/>
              </a:solidFill>
              <a:latin typeface="Arial"/>
            </a:endParaRPr>
          </a:p>
          <a:p>
            <a:pPr marL="0" indent="0" eaLnBrk="1" hangingPunct="1">
              <a:spcBef>
                <a:spcPts val="0"/>
              </a:spcBef>
              <a:spcAft>
                <a:spcPts val="0"/>
              </a:spcAft>
              <a:buFontTx/>
              <a:buNone/>
            </a:pPr>
            <a:r>
              <a:rPr lang="en-US" sz="1700" b="1" u="sng" dirty="0"/>
              <a:t>Step 2</a:t>
            </a:r>
            <a:r>
              <a:rPr lang="en-US" sz="1700" dirty="0"/>
              <a:t>:  Determine which pay plan you are eligible for based on your DIEMS date</a:t>
            </a:r>
          </a:p>
          <a:p>
            <a:pPr marL="0" indent="0" eaLnBrk="1" hangingPunct="1">
              <a:spcBef>
                <a:spcPts val="0"/>
              </a:spcBef>
              <a:spcAft>
                <a:spcPts val="0"/>
              </a:spcAft>
              <a:buFontTx/>
              <a:buNone/>
            </a:pPr>
            <a:endParaRPr lang="en-US" sz="1700" dirty="0"/>
          </a:p>
          <a:p>
            <a:pPr marL="0" indent="0" eaLnBrk="1" hangingPunct="1">
              <a:spcBef>
                <a:spcPts val="0"/>
              </a:spcBef>
              <a:spcAft>
                <a:spcPts val="0"/>
              </a:spcAft>
              <a:buFontTx/>
              <a:buNone/>
            </a:pPr>
            <a:r>
              <a:rPr lang="en-US" sz="1700" b="1" u="sng" dirty="0"/>
              <a:t>Step 3</a:t>
            </a:r>
            <a:r>
              <a:rPr lang="en-US" sz="1700" dirty="0"/>
              <a:t>:  Use the appropriate formula to calculate your retired pay</a:t>
            </a:r>
          </a:p>
          <a:p>
            <a:pPr marL="0" indent="0" eaLnBrk="1" hangingPunct="1">
              <a:buFontTx/>
              <a:buNone/>
            </a:pPr>
            <a:endParaRPr lang="en-US" sz="1700" dirty="0"/>
          </a:p>
          <a:p>
            <a:pPr marL="0" indent="0" eaLnBrk="1" hangingPunct="1">
              <a:buFontTx/>
              <a:buNone/>
            </a:pPr>
            <a:endParaRPr lang="en-US" sz="1700" dirty="0"/>
          </a:p>
          <a:p>
            <a:pPr marL="0" indent="0" eaLnBrk="1" hangingPunct="1">
              <a:buFontTx/>
              <a:buNone/>
            </a:pPr>
            <a:endParaRPr lang="en-US" sz="1700" dirty="0"/>
          </a:p>
          <a:p>
            <a:pPr marL="0" indent="0" eaLnBrk="1" hangingPunct="1">
              <a:buFontTx/>
              <a:buNone/>
            </a:pPr>
            <a:endParaRPr lang="en-US" sz="1700" i="1" dirty="0"/>
          </a:p>
          <a:p>
            <a:pPr marL="0" indent="0" eaLnBrk="1" hangingPunct="1">
              <a:buFontTx/>
              <a:buNone/>
            </a:pPr>
            <a:endParaRPr lang="en-US" sz="1700" i="1" dirty="0"/>
          </a:p>
        </p:txBody>
      </p:sp>
      <p:sp>
        <p:nvSpPr>
          <p:cNvPr id="24582" name="Rectangle 5"/>
          <p:cNvSpPr>
            <a:spLocks noChangeArrowheads="1"/>
          </p:cNvSpPr>
          <p:nvPr/>
        </p:nvSpPr>
        <p:spPr bwMode="auto">
          <a:xfrm>
            <a:off x="381000" y="1066800"/>
            <a:ext cx="3810000" cy="3925888"/>
          </a:xfrm>
          <a:prstGeom prst="rect">
            <a:avLst/>
          </a:prstGeom>
          <a:noFill/>
          <a:ln w="9525" algn="ctr">
            <a:solidFill>
              <a:schemeClr val="tx1"/>
            </a:solidFill>
            <a:round/>
            <a:headEnd/>
            <a:tailEnd/>
          </a:ln>
        </p:spPr>
        <p:txBody>
          <a:bodyPr lIns="92075" tIns="46038" rIns="92075" bIns="46038"/>
          <a:lstStyle/>
          <a:p>
            <a:pPr algn="ctr"/>
            <a:endParaRPr lang="en-US" sz="1600" dirty="0"/>
          </a:p>
        </p:txBody>
      </p:sp>
      <p:sp>
        <p:nvSpPr>
          <p:cNvPr id="24583" name="Rectangle 8"/>
          <p:cNvSpPr>
            <a:spLocks noChangeArrowheads="1"/>
          </p:cNvSpPr>
          <p:nvPr/>
        </p:nvSpPr>
        <p:spPr bwMode="auto">
          <a:xfrm>
            <a:off x="4191000" y="1066800"/>
            <a:ext cx="4343400" cy="3925888"/>
          </a:xfrm>
          <a:prstGeom prst="rect">
            <a:avLst/>
          </a:prstGeom>
          <a:noFill/>
          <a:ln w="9525" algn="ctr">
            <a:solidFill>
              <a:schemeClr val="tx1"/>
            </a:solidFill>
            <a:round/>
            <a:headEnd/>
            <a:tailEnd/>
          </a:ln>
        </p:spPr>
        <p:txBody>
          <a:bodyPr lIns="92075" tIns="46038" rIns="92075" bIns="46038"/>
          <a:lstStyle/>
          <a:p>
            <a:pPr algn="ctr"/>
            <a:endParaRPr lang="en-US" sz="1600" dirty="0"/>
          </a:p>
        </p:txBody>
      </p:sp>
      <p:sp>
        <p:nvSpPr>
          <p:cNvPr id="24584" name="Rectangle 9"/>
          <p:cNvSpPr>
            <a:spLocks noChangeArrowheads="1"/>
          </p:cNvSpPr>
          <p:nvPr/>
        </p:nvSpPr>
        <p:spPr bwMode="auto">
          <a:xfrm>
            <a:off x="4191000" y="1558766"/>
            <a:ext cx="4267200" cy="2708434"/>
          </a:xfrm>
          <a:prstGeom prst="rect">
            <a:avLst/>
          </a:prstGeom>
          <a:noFill/>
          <a:ln w="9525">
            <a:noFill/>
            <a:miter lim="800000"/>
            <a:headEnd/>
            <a:tailEnd/>
          </a:ln>
        </p:spPr>
        <p:txBody>
          <a:bodyPr>
            <a:spAutoFit/>
          </a:bodyPr>
          <a:lstStyle/>
          <a:p>
            <a:r>
              <a:rPr lang="en-US" sz="1700" dirty="0"/>
              <a:t>The brigade/installation Personnel Automation Section POC can correct DIEMS dates.   </a:t>
            </a:r>
          </a:p>
          <a:p>
            <a:endParaRPr lang="en-US" sz="1700" dirty="0"/>
          </a:p>
          <a:p>
            <a:r>
              <a:rPr lang="en-US" sz="1700" dirty="0"/>
              <a:t>The local finance office will correct the Defense Joint Military System.  </a:t>
            </a:r>
          </a:p>
          <a:p>
            <a:endParaRPr lang="en-US" sz="1700" dirty="0"/>
          </a:p>
          <a:p>
            <a:r>
              <a:rPr lang="en-US" sz="1700" dirty="0"/>
              <a:t>Once a Soldier’s DIEMS can be verified, the changes will be reflected on the ERB/LES.</a:t>
            </a:r>
          </a:p>
        </p:txBody>
      </p:sp>
      <p:sp>
        <p:nvSpPr>
          <p:cNvPr id="24585" name="TextBox 10"/>
          <p:cNvSpPr txBox="1">
            <a:spLocks noChangeArrowheads="1"/>
          </p:cNvSpPr>
          <p:nvPr/>
        </p:nvSpPr>
        <p:spPr bwMode="auto">
          <a:xfrm>
            <a:off x="4191000" y="1066800"/>
            <a:ext cx="4343400" cy="353943"/>
          </a:xfrm>
          <a:prstGeom prst="rect">
            <a:avLst/>
          </a:prstGeom>
          <a:noFill/>
          <a:ln w="9525">
            <a:noFill/>
            <a:miter lim="800000"/>
            <a:headEnd/>
            <a:tailEnd/>
          </a:ln>
        </p:spPr>
        <p:txBody>
          <a:bodyPr wrap="square">
            <a:spAutoFit/>
          </a:bodyPr>
          <a:lstStyle/>
          <a:p>
            <a:pPr algn="ctr"/>
            <a:r>
              <a:rPr lang="en-US" sz="1700" b="1" dirty="0"/>
              <a:t>Where to go to update DIEMS</a:t>
            </a:r>
          </a:p>
        </p:txBody>
      </p:sp>
      <p:sp>
        <p:nvSpPr>
          <p:cNvPr id="18" name="TextBox 17"/>
          <p:cNvSpPr txBox="1"/>
          <p:nvPr/>
        </p:nvSpPr>
        <p:spPr>
          <a:xfrm>
            <a:off x="473578" y="5181600"/>
            <a:ext cx="7908422" cy="1015663"/>
          </a:xfrm>
          <a:prstGeom prst="rect">
            <a:avLst/>
          </a:prstGeom>
          <a:noFill/>
        </p:spPr>
        <p:txBody>
          <a:bodyPr wrap="square" rtlCol="0">
            <a:spAutoFit/>
          </a:bodyPr>
          <a:lstStyle/>
          <a:p>
            <a:pPr algn="ctr"/>
            <a:r>
              <a:rPr lang="en-US" sz="2000" b="1" i="1" dirty="0">
                <a:latin typeface="+mj-lt"/>
              </a:rPr>
              <a:t>For a fast, personalized retired pay calculation, go to </a:t>
            </a:r>
            <a:r>
              <a:rPr lang="en-US" sz="2000" b="1" dirty="0">
                <a:latin typeface="+mj-lt"/>
                <a:hlinkClick r:id="rId3"/>
              </a:rPr>
              <a:t>https://myarmybenefits.us.army.mil/Benefit-Calculators/</a:t>
            </a:r>
            <a:r>
              <a:rPr lang="en-US" sz="2000" b="1" dirty="0">
                <a:latin typeface="+mj-lt"/>
              </a:rPr>
              <a:t> </a:t>
            </a:r>
          </a:p>
          <a:p>
            <a:pPr algn="ctr"/>
            <a:r>
              <a:rPr lang="en-US" sz="2000" dirty="0">
                <a:latin typeface="+mj-lt"/>
              </a:rPr>
              <a:t>and click on the retirement calculator</a:t>
            </a:r>
          </a:p>
        </p:txBody>
      </p:sp>
      <p:sp>
        <p:nvSpPr>
          <p:cNvPr id="19" name="Rectangle 5"/>
          <p:cNvSpPr>
            <a:spLocks noChangeArrowheads="1"/>
          </p:cNvSpPr>
          <p:nvPr/>
        </p:nvSpPr>
        <p:spPr bwMode="auto">
          <a:xfrm>
            <a:off x="838200" y="5181600"/>
            <a:ext cx="7162800" cy="990600"/>
          </a:xfrm>
          <a:prstGeom prst="rect">
            <a:avLst/>
          </a:prstGeom>
          <a:noFill/>
          <a:ln w="38100" cmpd="dbl">
            <a:solidFill>
              <a:srgbClr val="0000FF"/>
            </a:solidFill>
            <a:miter lim="800000"/>
            <a:headEnd type="none" w="sm" len="sm"/>
            <a:tailEnd type="none" w="sm" len="sm"/>
          </a:ln>
        </p:spPr>
        <p:txBody>
          <a:bodyPr wrap="none" anchor="ctr"/>
          <a:lstStyle/>
          <a:p>
            <a:pPr algn="ctr"/>
            <a:endParaRPr lang="en-US" dirty="0"/>
          </a:p>
        </p:txBody>
      </p:sp>
    </p:spTree>
    <p:extLst>
      <p:ext uri="{BB962C8B-B14F-4D97-AF65-F5344CB8AC3E}">
        <p14:creationId xmlns:p14="http://schemas.microsoft.com/office/powerpoint/2010/main" val="37006286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0" y="0"/>
            <a:ext cx="9144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Thrift Savings Plan</a:t>
            </a:r>
          </a:p>
        </p:txBody>
      </p:sp>
      <p:sp>
        <p:nvSpPr>
          <p:cNvPr id="32771" name="Rectangle 3"/>
          <p:cNvSpPr>
            <a:spLocks noGrp="1" noChangeArrowheads="1"/>
          </p:cNvSpPr>
          <p:nvPr>
            <p:ph type="subTitle" idx="4294967295"/>
          </p:nvPr>
        </p:nvSpPr>
        <p:spPr bwMode="auto">
          <a:xfrm>
            <a:off x="304800" y="1095961"/>
            <a:ext cx="8458200" cy="4678204"/>
          </a:xfrm>
          <a:prstGeom prst="rect">
            <a:avLst/>
          </a:prstGeom>
          <a:ln>
            <a:miter lim="800000"/>
            <a:headEnd/>
            <a:tailEnd/>
          </a:ln>
        </p:spPr>
        <p:txBody>
          <a:bodyPr wrap="square">
            <a:spAutoFit/>
          </a:bodyPr>
          <a:lstStyle/>
          <a:p>
            <a:pPr marL="609600" indent="0" eaLnBrk="1" hangingPunct="1">
              <a:spcBef>
                <a:spcPts val="0"/>
              </a:spcBef>
              <a:buClr>
                <a:schemeClr val="tx1"/>
              </a:buClr>
              <a:defRPr/>
            </a:pPr>
            <a:r>
              <a:rPr lang="en-US" sz="2200" dirty="0"/>
              <a:t>  You stop contributing to TSP                                                   at retirement </a:t>
            </a:r>
          </a:p>
          <a:p>
            <a:pPr marL="609600" indent="0" eaLnBrk="1" hangingPunct="1">
              <a:spcBef>
                <a:spcPts val="0"/>
              </a:spcBef>
              <a:buClr>
                <a:schemeClr val="tx1"/>
              </a:buClr>
              <a:defRPr/>
            </a:pPr>
            <a:endParaRPr lang="en-US" sz="1400" dirty="0"/>
          </a:p>
          <a:p>
            <a:pPr marL="609600" indent="0" eaLnBrk="1" hangingPunct="1">
              <a:spcBef>
                <a:spcPts val="0"/>
              </a:spcBef>
              <a:buClr>
                <a:schemeClr val="tx1"/>
              </a:buClr>
              <a:defRPr/>
            </a:pPr>
            <a:r>
              <a:rPr lang="en-US" sz="2200" dirty="0"/>
              <a:t>  Your options at retirement:  </a:t>
            </a:r>
          </a:p>
          <a:p>
            <a:pPr marL="609600" indent="0" eaLnBrk="1" hangingPunct="1">
              <a:spcBef>
                <a:spcPts val="0"/>
              </a:spcBef>
              <a:buClr>
                <a:schemeClr val="tx1"/>
              </a:buClr>
              <a:buNone/>
              <a:defRPr/>
            </a:pPr>
            <a:r>
              <a:rPr lang="en-US" sz="2200" dirty="0"/>
              <a:t>      1 - do nothing and draw returns when permitted; </a:t>
            </a:r>
            <a:r>
              <a:rPr lang="en-US" sz="2200" b="1" dirty="0"/>
              <a:t>or</a:t>
            </a:r>
            <a:r>
              <a:rPr lang="en-US" sz="2200" dirty="0"/>
              <a:t> </a:t>
            </a:r>
          </a:p>
          <a:p>
            <a:pPr marL="609600" indent="0" eaLnBrk="1" hangingPunct="1">
              <a:spcBef>
                <a:spcPts val="0"/>
              </a:spcBef>
              <a:buClr>
                <a:schemeClr val="tx1"/>
              </a:buClr>
              <a:buFontTx/>
              <a:buNone/>
              <a:defRPr/>
            </a:pPr>
            <a:r>
              <a:rPr lang="en-US" sz="2200" dirty="0"/>
              <a:t>      2 - roll into an IRA or 401K</a:t>
            </a:r>
          </a:p>
          <a:p>
            <a:pPr marL="609600" indent="0" eaLnBrk="1" hangingPunct="1">
              <a:spcBef>
                <a:spcPts val="0"/>
              </a:spcBef>
              <a:buClr>
                <a:schemeClr val="tx1"/>
              </a:buClr>
              <a:buFontTx/>
              <a:buNone/>
              <a:defRPr/>
            </a:pPr>
            <a:endParaRPr lang="en-US" sz="1400" dirty="0"/>
          </a:p>
          <a:p>
            <a:pPr marL="609600" indent="0" eaLnBrk="1" hangingPunct="1">
              <a:spcBef>
                <a:spcPts val="0"/>
              </a:spcBef>
              <a:buClr>
                <a:schemeClr val="tx1"/>
              </a:buClr>
              <a:buSzPct val="90000"/>
              <a:defRPr/>
            </a:pPr>
            <a:r>
              <a:rPr lang="en-US" sz="2200" dirty="0"/>
              <a:t>  May resume active participation if you become a federal civilian employee; military and civilian TSP accounts may be combined.</a:t>
            </a:r>
          </a:p>
          <a:p>
            <a:pPr marL="609600" indent="0" eaLnBrk="1" hangingPunct="1">
              <a:spcBef>
                <a:spcPts val="0"/>
              </a:spcBef>
              <a:buClr>
                <a:schemeClr val="tx1"/>
              </a:buClr>
              <a:buSzPct val="90000"/>
              <a:defRPr/>
            </a:pPr>
            <a:endParaRPr lang="en-US" sz="1400" dirty="0"/>
          </a:p>
          <a:p>
            <a:pPr marL="609600" indent="0" eaLnBrk="1" hangingPunct="1">
              <a:spcBef>
                <a:spcPts val="0"/>
              </a:spcBef>
              <a:buClr>
                <a:schemeClr val="tx1"/>
              </a:buClr>
              <a:buSzPct val="90000"/>
              <a:defRPr/>
            </a:pPr>
            <a:r>
              <a:rPr lang="en-US" sz="2200" dirty="0"/>
              <a:t>  If you are moving, please make sure that you fill out the Form TSP-9 when separating for change of address. </a:t>
            </a:r>
          </a:p>
          <a:p>
            <a:pPr marL="609600" indent="0" eaLnBrk="1" hangingPunct="1">
              <a:spcBef>
                <a:spcPts val="0"/>
              </a:spcBef>
              <a:buClr>
                <a:schemeClr val="tx1"/>
              </a:buClr>
              <a:buSzPct val="90000"/>
              <a:defRPr/>
            </a:pPr>
            <a:endParaRPr lang="en-US" sz="1400" dirty="0"/>
          </a:p>
          <a:p>
            <a:pPr marL="609600" indent="0" eaLnBrk="1" hangingPunct="1">
              <a:spcBef>
                <a:spcPts val="0"/>
              </a:spcBef>
              <a:buClr>
                <a:schemeClr val="tx1"/>
              </a:buClr>
              <a:buSzPct val="90000"/>
              <a:defRPr/>
            </a:pPr>
            <a:r>
              <a:rPr lang="en-US" sz="2200" dirty="0"/>
              <a:t>  TSP info: </a:t>
            </a:r>
            <a:r>
              <a:rPr lang="en-US" sz="2200" dirty="0">
                <a:hlinkClick r:id="rId3"/>
              </a:rPr>
              <a:t>https://www.tsp.gov/</a:t>
            </a:r>
            <a:r>
              <a:rPr lang="en-US" sz="2200" dirty="0"/>
              <a:t> </a:t>
            </a:r>
          </a:p>
        </p:txBody>
      </p:sp>
      <p:sp>
        <p:nvSpPr>
          <p:cNvPr id="35844" name="Rectangle 4"/>
          <p:cNvSpPr>
            <a:spLocks noChangeArrowheads="1"/>
          </p:cNvSpPr>
          <p:nvPr/>
        </p:nvSpPr>
        <p:spPr bwMode="auto">
          <a:xfrm>
            <a:off x="304800" y="990600"/>
            <a:ext cx="8458200" cy="5867400"/>
          </a:xfrm>
          <a:prstGeom prst="rect">
            <a:avLst/>
          </a:prstGeom>
          <a:noFill/>
          <a:ln w="9525">
            <a:noFill/>
            <a:miter lim="800000"/>
            <a:headEnd/>
            <a:tailEnd/>
          </a:ln>
        </p:spPr>
        <p:txBody>
          <a:bodyPr/>
          <a:lstStyle/>
          <a:p>
            <a:pPr>
              <a:lnSpc>
                <a:spcPct val="90000"/>
              </a:lnSpc>
              <a:spcBef>
                <a:spcPct val="20000"/>
              </a:spcBef>
              <a:buClr>
                <a:schemeClr val="tx1"/>
              </a:buClr>
            </a:pPr>
            <a:endParaRPr lang="en-US" sz="2800" b="1" dirty="0"/>
          </a:p>
        </p:txBody>
      </p:sp>
      <p:pic>
        <p:nvPicPr>
          <p:cNvPr id="35845" name="Picture 5" descr="j0195346"/>
          <p:cNvPicPr>
            <a:picLocks noChangeAspect="1" noChangeArrowheads="1"/>
          </p:cNvPicPr>
          <p:nvPr/>
        </p:nvPicPr>
        <p:blipFill>
          <a:blip r:embed="rId4" cstate="print"/>
          <a:srcRect/>
          <a:stretch>
            <a:fillRect/>
          </a:stretch>
        </p:blipFill>
        <p:spPr bwMode="auto">
          <a:xfrm>
            <a:off x="5334000" y="1143000"/>
            <a:ext cx="3393131" cy="868010"/>
          </a:xfrm>
          <a:prstGeom prst="rect">
            <a:avLst/>
          </a:prstGeom>
          <a:noFill/>
          <a:ln w="9525">
            <a:noFill/>
            <a:miter lim="800000"/>
            <a:headEnd/>
            <a:tailEnd/>
          </a:ln>
        </p:spPr>
      </p:pic>
    </p:spTree>
    <p:extLst>
      <p:ext uri="{BB962C8B-B14F-4D97-AF65-F5344CB8AC3E}">
        <p14:creationId xmlns:p14="http://schemas.microsoft.com/office/powerpoint/2010/main" val="9437122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914400"/>
          <a:ext cx="8839200" cy="5120690"/>
        </p:xfrm>
        <a:graphic>
          <a:graphicData uri="http://schemas.openxmlformats.org/drawingml/2006/table">
            <a:tbl>
              <a:tblPr/>
              <a:tblGrid>
                <a:gridCol w="58674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391568">
                <a:tc>
                  <a:txBody>
                    <a:bodyPr/>
                    <a:lstStyle/>
                    <a:p>
                      <a:pPr marL="0" indent="0" algn="ctr">
                        <a:lnSpc>
                          <a:spcPct val="100000"/>
                        </a:lnSpc>
                        <a:spcBef>
                          <a:spcPts val="0"/>
                        </a:spcBef>
                        <a:spcAft>
                          <a:spcPts val="0"/>
                        </a:spcAft>
                      </a:pPr>
                      <a:r>
                        <a:rPr lang="en-US" sz="1800" b="1" dirty="0">
                          <a:latin typeface="+mn-lt"/>
                          <a:cs typeface="Arial" panose="020B0604020202020204" pitchFamily="34" charset="0"/>
                        </a:rPr>
                        <a:t>Retirement Plan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indent="0" algn="ctr">
                        <a:lnSpc>
                          <a:spcPct val="100000"/>
                        </a:lnSpc>
                        <a:spcBef>
                          <a:spcPts val="0"/>
                        </a:spcBef>
                        <a:spcAft>
                          <a:spcPts val="0"/>
                        </a:spcAft>
                      </a:pPr>
                      <a:r>
                        <a:rPr lang="en-US" sz="1800" b="1" dirty="0">
                          <a:latin typeface="+mn-lt"/>
                          <a:cs typeface="Arial" panose="020B0604020202020204" pitchFamily="34" charset="0"/>
                        </a:rPr>
                        <a:t>DIEMS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751432">
                <a:tc>
                  <a:txBody>
                    <a:bodyPr/>
                    <a:lstStyle/>
                    <a:p>
                      <a:pPr marL="9144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1" dirty="0">
                          <a:solidFill>
                            <a:srgbClr val="008000"/>
                          </a:solidFill>
                          <a:latin typeface="+mn-lt"/>
                          <a:cs typeface="Arial" panose="020B0604020202020204" pitchFamily="34" charset="0"/>
                        </a:rPr>
                        <a:t>Final Basic Pay Plan</a:t>
                      </a:r>
                    </a:p>
                    <a:p>
                      <a:pPr marL="9144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700" b="1" dirty="0">
                        <a:solidFill>
                          <a:srgbClr val="0000FF"/>
                        </a:solidFill>
                        <a:latin typeface="+mn-lt"/>
                        <a:cs typeface="Arial" panose="020B0604020202020204" pitchFamily="34" charset="0"/>
                      </a:endParaRPr>
                    </a:p>
                    <a:p>
                      <a:pPr marL="91440" marR="0" indent="0" algn="l" defTabSz="914400" rtl="0" eaLnBrk="1" fontAlgn="auto" latinLnBrk="0" hangingPunct="1">
                        <a:lnSpc>
                          <a:spcPct val="100000"/>
                        </a:lnSpc>
                        <a:spcBef>
                          <a:spcPts val="0"/>
                        </a:spcBef>
                        <a:spcAft>
                          <a:spcPts val="0"/>
                        </a:spcAft>
                        <a:buClrTx/>
                        <a:buSzTx/>
                        <a:buFontTx/>
                        <a:buNone/>
                        <a:tabLst/>
                        <a:defRPr/>
                      </a:pPr>
                      <a:r>
                        <a:rPr lang="en-US" sz="1700" b="0" dirty="0">
                          <a:latin typeface="+mn-lt"/>
                          <a:cs typeface="Arial" panose="020B0604020202020204" pitchFamily="34" charset="0"/>
                        </a:rPr>
                        <a:t>(Years of creditable service x 2.5%) x Final Basic Pay</a:t>
                      </a:r>
                      <a:endParaRPr lang="en-US" sz="1700" i="1" dirty="0">
                        <a:solidFill>
                          <a:srgbClr val="FF0000"/>
                        </a:solidFill>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indent="0" algn="l">
                        <a:lnSpc>
                          <a:spcPct val="100000"/>
                        </a:lnSpc>
                        <a:spcBef>
                          <a:spcPts val="0"/>
                        </a:spcBef>
                        <a:spcAft>
                          <a:spcPts val="0"/>
                        </a:spcAft>
                      </a:pPr>
                      <a:r>
                        <a:rPr lang="en-US" sz="1700" b="0" dirty="0">
                          <a:latin typeface="+mn-lt"/>
                          <a:cs typeface="Arial" panose="020B0604020202020204" pitchFamily="34" charset="0"/>
                        </a:rPr>
                        <a:t>Prior to</a:t>
                      </a:r>
                      <a:r>
                        <a:rPr lang="en-US" sz="1700" b="0" baseline="0" dirty="0">
                          <a:latin typeface="+mn-lt"/>
                          <a:cs typeface="Arial" panose="020B0604020202020204" pitchFamily="34" charset="0"/>
                        </a:rPr>
                        <a:t> 8 </a:t>
                      </a:r>
                      <a:r>
                        <a:rPr lang="en-US" sz="1700" b="0" dirty="0">
                          <a:latin typeface="+mn-lt"/>
                          <a:cs typeface="Arial" panose="020B0604020202020204" pitchFamily="34" charset="0"/>
                        </a:rPr>
                        <a:t>September 1980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64842">
                <a:tc>
                  <a:txBody>
                    <a:bodyPr/>
                    <a:lstStyle/>
                    <a:p>
                      <a:pPr marL="9144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rgbClr val="008000"/>
                          </a:solidFill>
                          <a:latin typeface="+mn-lt"/>
                          <a:cs typeface="Arial" panose="020B0604020202020204" pitchFamily="34" charset="0"/>
                        </a:rPr>
                        <a:t>High-36</a:t>
                      </a:r>
                      <a:r>
                        <a:rPr lang="en-US" sz="1800" b="1" baseline="0" dirty="0">
                          <a:solidFill>
                            <a:srgbClr val="008000"/>
                          </a:solidFill>
                          <a:latin typeface="+mn-lt"/>
                          <a:cs typeface="Arial" panose="020B0604020202020204" pitchFamily="34" charset="0"/>
                        </a:rPr>
                        <a:t> Pay Plan</a:t>
                      </a:r>
                    </a:p>
                    <a:p>
                      <a:pPr marL="9144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600" b="1" baseline="0" dirty="0">
                        <a:solidFill>
                          <a:srgbClr val="0000FF"/>
                        </a:solidFill>
                        <a:latin typeface="+mn-lt"/>
                        <a:cs typeface="Arial" panose="020B0604020202020204" pitchFamily="34" charset="0"/>
                      </a:endParaRPr>
                    </a:p>
                    <a:p>
                      <a:pPr marL="91440" marR="0" indent="0" algn="l" defTabSz="914400" rtl="0" eaLnBrk="1" fontAlgn="auto" latinLnBrk="0" hangingPunct="1">
                        <a:lnSpc>
                          <a:spcPct val="100000"/>
                        </a:lnSpc>
                        <a:spcBef>
                          <a:spcPts val="0"/>
                        </a:spcBef>
                        <a:spcAft>
                          <a:spcPts val="0"/>
                        </a:spcAft>
                        <a:buClrTx/>
                        <a:buSzTx/>
                        <a:buFontTx/>
                        <a:buNone/>
                        <a:tabLst/>
                        <a:defRPr/>
                      </a:pPr>
                      <a:r>
                        <a:rPr lang="en-US" sz="1700" b="0" baseline="0" dirty="0">
                          <a:latin typeface="+mn-lt"/>
                          <a:cs typeface="Arial" panose="020B0604020202020204" pitchFamily="34" charset="0"/>
                        </a:rPr>
                        <a:t>(Years of creditable service x 2.5%) x average of highest 36 months basic pay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indent="0" algn="l">
                        <a:lnSpc>
                          <a:spcPct val="100000"/>
                        </a:lnSpc>
                        <a:spcBef>
                          <a:spcPts val="0"/>
                        </a:spcBef>
                        <a:spcAft>
                          <a:spcPts val="0"/>
                        </a:spcAft>
                      </a:pPr>
                      <a:r>
                        <a:rPr lang="en-US" sz="1700" b="0" dirty="0">
                          <a:latin typeface="+mn-lt"/>
                          <a:cs typeface="Arial" panose="020B0604020202020204" pitchFamily="34" charset="0"/>
                        </a:rPr>
                        <a:t>Between 8 September 1980 and</a:t>
                      </a:r>
                      <a:r>
                        <a:rPr lang="en-US" sz="1700" b="0" baseline="0" dirty="0">
                          <a:latin typeface="+mn-lt"/>
                          <a:cs typeface="Arial" panose="020B0604020202020204" pitchFamily="34" charset="0"/>
                        </a:rPr>
                        <a:t> 31 </a:t>
                      </a:r>
                      <a:r>
                        <a:rPr lang="en-US" sz="1700" b="0" dirty="0">
                          <a:latin typeface="+mn-lt"/>
                          <a:cs typeface="Arial" panose="020B0604020202020204" pitchFamily="34" charset="0"/>
                        </a:rPr>
                        <a:t>July 1986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51895">
                <a:tc>
                  <a:txBody>
                    <a:bodyPr/>
                    <a:lstStyle/>
                    <a:p>
                      <a:pPr marL="91440" marR="0" lvl="0" indent="182880" algn="l" defTabSz="6153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8000"/>
                          </a:solidFill>
                          <a:effectLst/>
                          <a:uLnTx/>
                          <a:uFillTx/>
                          <a:latin typeface="+mn-lt"/>
                          <a:ea typeface="+mn-ea"/>
                          <a:cs typeface="Arial" panose="020B0604020202020204" pitchFamily="34" charset="0"/>
                        </a:rPr>
                        <a:t>High-36 Pay Plan </a:t>
                      </a:r>
                      <a:r>
                        <a:rPr kumimoji="0" lang="en-US" sz="1800" b="0" i="0" u="none" strike="noStrike" kern="1200" cap="none" spc="0" normalizeH="0" baseline="0" noProof="0" dirty="0">
                          <a:ln>
                            <a:noFill/>
                          </a:ln>
                          <a:solidFill>
                            <a:srgbClr val="008000"/>
                          </a:solidFill>
                          <a:effectLst/>
                          <a:uLnTx/>
                          <a:uFillTx/>
                          <a:latin typeface="+mn-lt"/>
                          <a:ea typeface="+mn-ea"/>
                          <a:cs typeface="Arial" panose="020B0604020202020204" pitchFamily="34" charset="0"/>
                        </a:rPr>
                        <a:t>(calculation above) </a:t>
                      </a:r>
                      <a:r>
                        <a:rPr kumimoji="0" lang="en-US" sz="1800" b="1" i="0" u="none" strike="noStrike" kern="1200" cap="none" spc="0" normalizeH="0" baseline="0" noProof="0" dirty="0">
                          <a:ln>
                            <a:noFill/>
                          </a:ln>
                          <a:solidFill>
                            <a:srgbClr val="008000"/>
                          </a:solidFill>
                          <a:effectLst/>
                          <a:uLnTx/>
                          <a:uFillTx/>
                          <a:latin typeface="+mn-lt"/>
                          <a:ea typeface="+mn-ea"/>
                          <a:cs typeface="Arial" panose="020B0604020202020204" pitchFamily="34" charset="0"/>
                        </a:rPr>
                        <a:t>~OR~</a:t>
                      </a:r>
                    </a:p>
                    <a:p>
                      <a:pPr marL="91440" marR="0" lvl="0" indent="182880" algn="l" defTabSz="6153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rgbClr val="008000"/>
                          </a:solidFill>
                          <a:latin typeface="+mn-lt"/>
                          <a:cs typeface="Arial" panose="020B0604020202020204" pitchFamily="34" charset="0"/>
                        </a:rPr>
                        <a:t>Career Status Bonus* (CSB)/REDUX Pay Plan        </a:t>
                      </a:r>
                      <a:r>
                        <a:rPr lang="en-US" sz="1800" dirty="0">
                          <a:latin typeface="+mn-lt"/>
                          <a:cs typeface="Arial" panose="020B0604020202020204" pitchFamily="34" charset="0"/>
                        </a:rPr>
                        <a:t>(if </a:t>
                      </a:r>
                      <a:r>
                        <a:rPr lang="en-US" sz="1700" dirty="0">
                          <a:latin typeface="+mn-lt"/>
                          <a:cs typeface="Arial" panose="020B0604020202020204" pitchFamily="34" charset="0"/>
                        </a:rPr>
                        <a:t>you declined CSB, you are automatically High-36)</a:t>
                      </a:r>
                    </a:p>
                    <a:p>
                      <a:pPr marL="91440" marR="0" lvl="0" indent="0" algn="l" defTabSz="615391" rtl="0" eaLnBrk="1" fontAlgn="auto" latinLnBrk="0" hangingPunct="1">
                        <a:lnSpc>
                          <a:spcPct val="100000"/>
                        </a:lnSpc>
                        <a:spcBef>
                          <a:spcPts val="0"/>
                        </a:spcBef>
                        <a:spcAft>
                          <a:spcPts val="0"/>
                        </a:spcAft>
                        <a:buClrTx/>
                        <a:buSzTx/>
                        <a:buFont typeface="Arial" pitchFamily="34" charset="0"/>
                        <a:buNone/>
                        <a:tabLst/>
                        <a:defRPr/>
                      </a:pPr>
                      <a:endParaRPr lang="en-US" sz="800" dirty="0">
                        <a:latin typeface="+mn-lt"/>
                        <a:cs typeface="Arial" panose="020B0604020202020204" pitchFamily="34" charset="0"/>
                      </a:endParaRPr>
                    </a:p>
                    <a:p>
                      <a:pPr marL="91440" marR="0" lvl="0" indent="0" algn="l" defTabSz="615391" rtl="0" eaLnBrk="1" fontAlgn="auto" latinLnBrk="0" hangingPunct="1">
                        <a:lnSpc>
                          <a:spcPct val="100000"/>
                        </a:lnSpc>
                        <a:spcBef>
                          <a:spcPts val="0"/>
                        </a:spcBef>
                        <a:spcAft>
                          <a:spcPts val="0"/>
                        </a:spcAft>
                        <a:buClrTx/>
                        <a:buSzTx/>
                        <a:buFont typeface="Arial" pitchFamily="34" charset="0"/>
                        <a:buNone/>
                        <a:tabLst/>
                        <a:defRPr/>
                      </a:pPr>
                      <a:r>
                        <a:rPr lang="en-US" sz="1700" dirty="0">
                          <a:latin typeface="+mn-lt"/>
                          <a:cs typeface="Arial" panose="020B0604020202020204" pitchFamily="34" charset="0"/>
                        </a:rPr>
                        <a:t>REDUX: (Years of creditable service x 2.5%) minus 1% for each year &lt; 30 years x average of highest 36 months of basic pay</a:t>
                      </a:r>
                    </a:p>
                    <a:p>
                      <a:pPr marL="91440" indent="0" algn="l">
                        <a:lnSpc>
                          <a:spcPct val="100000"/>
                        </a:lnSpc>
                        <a:spcBef>
                          <a:spcPts val="0"/>
                        </a:spcBef>
                        <a:spcAft>
                          <a:spcPts val="0"/>
                        </a:spcAft>
                        <a:buFont typeface="Arial" pitchFamily="34" charset="0"/>
                        <a:buNone/>
                      </a:pPr>
                      <a:endParaRPr lang="en-US" sz="800" dirty="0">
                        <a:latin typeface="+mn-lt"/>
                        <a:cs typeface="Arial" panose="020B0604020202020204" pitchFamily="34" charset="0"/>
                      </a:endParaRPr>
                    </a:p>
                    <a:p>
                      <a:pPr marL="91440" indent="0" algn="l">
                        <a:lnSpc>
                          <a:spcPct val="100000"/>
                        </a:lnSpc>
                        <a:spcBef>
                          <a:spcPts val="0"/>
                        </a:spcBef>
                        <a:spcAft>
                          <a:spcPts val="0"/>
                        </a:spcAft>
                        <a:buFont typeface="Arial" pitchFamily="34" charset="0"/>
                        <a:buNone/>
                      </a:pPr>
                      <a:r>
                        <a:rPr lang="en-US" sz="1700" dirty="0">
                          <a:latin typeface="+mn-lt"/>
                        </a:rPr>
                        <a:t>*CSB no longer available as of 31 December 2017</a:t>
                      </a:r>
                      <a:endParaRPr lang="en-US" sz="1700" b="0" dirty="0">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indent="0" algn="l">
                        <a:lnSpc>
                          <a:spcPct val="100000"/>
                        </a:lnSpc>
                        <a:spcBef>
                          <a:spcPts val="0"/>
                        </a:spcBef>
                        <a:spcAft>
                          <a:spcPts val="0"/>
                        </a:spcAft>
                      </a:pPr>
                      <a:r>
                        <a:rPr lang="en-US" sz="1700" b="0" dirty="0">
                          <a:latin typeface="+mn-lt"/>
                          <a:cs typeface="Arial" panose="020B0604020202020204" pitchFamily="34" charset="0"/>
                        </a:rPr>
                        <a:t>Between 1 August 1986</a:t>
                      </a:r>
                      <a:r>
                        <a:rPr lang="en-US" sz="1700" b="0" baseline="0" dirty="0">
                          <a:latin typeface="+mn-lt"/>
                          <a:cs typeface="Arial" panose="020B0604020202020204" pitchFamily="34" charset="0"/>
                        </a:rPr>
                        <a:t> and 31 December 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88209">
                <a:tc>
                  <a:txBody>
                    <a:bodyPr/>
                    <a:lstStyle/>
                    <a:p>
                      <a:pPr marL="91440" indent="182880" algn="l">
                        <a:lnSpc>
                          <a:spcPct val="100000"/>
                        </a:lnSpc>
                        <a:spcBef>
                          <a:spcPts val="0"/>
                        </a:spcBef>
                        <a:spcAft>
                          <a:spcPts val="0"/>
                        </a:spcAft>
                        <a:buFont typeface="Arial" panose="020B0604020202020204" pitchFamily="34" charset="0"/>
                        <a:buChar char="•"/>
                      </a:pPr>
                      <a:r>
                        <a:rPr lang="en-US" sz="1800" b="1" kern="1200" dirty="0">
                          <a:solidFill>
                            <a:srgbClr val="008000"/>
                          </a:solidFill>
                          <a:latin typeface="+mn-lt"/>
                          <a:ea typeface="+mn-ea"/>
                          <a:cs typeface="Arial" panose="020B0604020202020204" pitchFamily="34" charset="0"/>
                        </a:rPr>
                        <a:t>Blended Retirement System (BRS)</a:t>
                      </a:r>
                    </a:p>
                    <a:p>
                      <a:pPr marL="91440" indent="-285750" algn="l">
                        <a:lnSpc>
                          <a:spcPct val="100000"/>
                        </a:lnSpc>
                        <a:spcBef>
                          <a:spcPts val="0"/>
                        </a:spcBef>
                        <a:spcAft>
                          <a:spcPts val="0"/>
                        </a:spcAft>
                        <a:buFont typeface="Arial" panose="020B0604020202020204" pitchFamily="34" charset="0"/>
                        <a:buChar char="•"/>
                      </a:pPr>
                      <a:endParaRPr lang="en-US" sz="600" b="1" kern="1200" dirty="0">
                        <a:solidFill>
                          <a:srgbClr val="0000FF"/>
                        </a:solidFill>
                        <a:latin typeface="+mn-lt"/>
                        <a:ea typeface="+mn-ea"/>
                        <a:cs typeface="Arial" panose="020B0604020202020204" pitchFamily="34" charset="0"/>
                      </a:endParaRPr>
                    </a:p>
                    <a:p>
                      <a:pPr marL="91440" indent="0" algn="l">
                        <a:lnSpc>
                          <a:spcPct val="100000"/>
                        </a:lnSpc>
                        <a:spcBef>
                          <a:spcPts val="0"/>
                        </a:spcBef>
                        <a:spcAft>
                          <a:spcPts val="0"/>
                        </a:spcAft>
                        <a:buFont typeface="Arial" pitchFamily="34" charset="0"/>
                        <a:buNone/>
                      </a:pPr>
                      <a:r>
                        <a:rPr lang="en-US" sz="1700" b="0" kern="1200" dirty="0">
                          <a:solidFill>
                            <a:schemeClr val="tx1"/>
                          </a:solidFill>
                          <a:latin typeface="+mn-lt"/>
                          <a:ea typeface="+mn-ea"/>
                          <a:cs typeface="Arial" panose="020B0604020202020204" pitchFamily="34" charset="0"/>
                        </a:rPr>
                        <a:t>(Years of creditable service x 2%) x average of highest 36 months basic pay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indent="0" algn="l">
                        <a:lnSpc>
                          <a:spcPct val="100000"/>
                        </a:lnSpc>
                        <a:spcBef>
                          <a:spcPts val="0"/>
                        </a:spcBef>
                        <a:spcAft>
                          <a:spcPts val="0"/>
                        </a:spcAft>
                      </a:pPr>
                      <a:r>
                        <a:rPr lang="en-US" sz="1700" b="0" dirty="0">
                          <a:latin typeface="+mn-lt"/>
                          <a:cs typeface="Arial" panose="020B0604020202020204" pitchFamily="34" charset="0"/>
                        </a:rPr>
                        <a:t>1 January 2018</a:t>
                      </a:r>
                      <a:r>
                        <a:rPr lang="en-US" sz="1700" b="0" baseline="0" dirty="0">
                          <a:latin typeface="+mn-lt"/>
                          <a:cs typeface="Arial" panose="020B0604020202020204" pitchFamily="34" charset="0"/>
                        </a:rPr>
                        <a:t> or later, or opted-in during the opt-in period</a:t>
                      </a:r>
                      <a:endParaRPr lang="en-US" sz="1700" b="0" dirty="0">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itle 1"/>
          <p:cNvSpPr txBox="1">
            <a:spLocks/>
          </p:cNvSpPr>
          <p:nvPr/>
        </p:nvSpPr>
        <p:spPr>
          <a:xfrm>
            <a:off x="0" y="-10434"/>
            <a:ext cx="9144000" cy="620034"/>
          </a:xfrm>
          <a:prstGeom prst="rect">
            <a:avLst/>
          </a:prstGeom>
        </p:spPr>
        <p:txBody>
          <a:bodyPr/>
          <a:lstStyle>
            <a:lvl1pPr marL="0"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prstClr val="black"/>
                </a:solidFill>
                <a:effectLst/>
                <a:uLnTx/>
                <a:uFillTx/>
                <a:latin typeface="Arial"/>
                <a:ea typeface="+mj-ea"/>
                <a:cs typeface="+mj-cs"/>
              </a:rPr>
              <a:t>Retired Pay Plans </a:t>
            </a:r>
          </a:p>
        </p:txBody>
      </p:sp>
      <p:sp>
        <p:nvSpPr>
          <p:cNvPr id="2" name="TextBox 1"/>
          <p:cNvSpPr txBox="1"/>
          <p:nvPr/>
        </p:nvSpPr>
        <p:spPr>
          <a:xfrm>
            <a:off x="152400" y="6073170"/>
            <a:ext cx="88392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NOTE: Credit for all full months served (All). CSB/REDUX receives COLA minus 1%; one-time catch-up COLA at age 62; then COLA minus 1% after age 62. All other Retired Pay Plans receive Full COLAs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126200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0" y="0"/>
            <a:ext cx="9144000" cy="563562"/>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Thrift Savings Plan</a:t>
            </a:r>
          </a:p>
        </p:txBody>
      </p:sp>
      <p:sp>
        <p:nvSpPr>
          <p:cNvPr id="32771" name="Rectangle 3"/>
          <p:cNvSpPr>
            <a:spLocks noGrp="1" noChangeArrowheads="1"/>
          </p:cNvSpPr>
          <p:nvPr>
            <p:ph type="subTitle" idx="4294967295"/>
          </p:nvPr>
        </p:nvSpPr>
        <p:spPr bwMode="auto">
          <a:xfrm>
            <a:off x="685800" y="1234214"/>
            <a:ext cx="7772400" cy="3453253"/>
          </a:xfrm>
          <a:prstGeom prst="rect">
            <a:avLst/>
          </a:prstGeom>
          <a:ln>
            <a:miter lim="800000"/>
            <a:headEnd/>
            <a:tailEnd/>
          </a:ln>
        </p:spPr>
        <p:txBody>
          <a:bodyPr wrap="square">
            <a:spAutoFit/>
          </a:bodyPr>
          <a:lstStyle/>
          <a:p>
            <a:pPr>
              <a:buNone/>
            </a:pPr>
            <a:r>
              <a:rPr lang="en-US" sz="2200" b="1" u="sng" dirty="0"/>
              <a:t>Account Withdrawal Deadline</a:t>
            </a:r>
          </a:p>
          <a:p>
            <a:pPr>
              <a:buNone/>
            </a:pPr>
            <a:endParaRPr lang="en-US" sz="1400" b="1" u="sng" dirty="0"/>
          </a:p>
          <a:p>
            <a:r>
              <a:rPr lang="en-US" sz="2200" dirty="0"/>
              <a:t>If you decide to leave your money in the TSP, be aware that you will be required to start withdrawing your money when you turn age 72.</a:t>
            </a:r>
          </a:p>
          <a:p>
            <a:endParaRPr lang="en-US" sz="1400" dirty="0"/>
          </a:p>
          <a:p>
            <a:r>
              <a:rPr lang="en-US" sz="2200" dirty="0"/>
              <a:t>As a helpful reminder, the TSP will notify you before your required withdrawal date and mail you important tax information about your TSP withdrawal, as well as information about the IRS required minimum distributions.</a:t>
            </a:r>
          </a:p>
        </p:txBody>
      </p:sp>
      <p:sp>
        <p:nvSpPr>
          <p:cNvPr id="35844" name="Rectangle 4"/>
          <p:cNvSpPr>
            <a:spLocks noChangeArrowheads="1"/>
          </p:cNvSpPr>
          <p:nvPr/>
        </p:nvSpPr>
        <p:spPr bwMode="auto">
          <a:xfrm>
            <a:off x="304800" y="990600"/>
            <a:ext cx="8458200" cy="5867400"/>
          </a:xfrm>
          <a:prstGeom prst="rect">
            <a:avLst/>
          </a:prstGeom>
          <a:noFill/>
          <a:ln w="9525">
            <a:noFill/>
            <a:miter lim="800000"/>
            <a:headEnd/>
            <a:tailEnd/>
          </a:ln>
        </p:spPr>
        <p:txBody>
          <a:bodyPr/>
          <a:lstStyle/>
          <a:p>
            <a:pPr>
              <a:lnSpc>
                <a:spcPct val="90000"/>
              </a:lnSpc>
              <a:spcBef>
                <a:spcPct val="20000"/>
              </a:spcBef>
              <a:buClr>
                <a:schemeClr val="tx1"/>
              </a:buClr>
            </a:pPr>
            <a:endParaRPr lang="en-US" sz="2800" b="1" dirty="0"/>
          </a:p>
        </p:txBody>
      </p:sp>
      <p:pic>
        <p:nvPicPr>
          <p:cNvPr id="35845" name="Picture 5" descr="j0195346"/>
          <p:cNvPicPr>
            <a:picLocks noChangeAspect="1" noChangeArrowheads="1"/>
          </p:cNvPicPr>
          <p:nvPr/>
        </p:nvPicPr>
        <p:blipFill>
          <a:blip r:embed="rId3" cstate="print"/>
          <a:srcRect/>
          <a:stretch>
            <a:fillRect/>
          </a:stretch>
        </p:blipFill>
        <p:spPr bwMode="auto">
          <a:xfrm>
            <a:off x="5257800" y="838200"/>
            <a:ext cx="3276600" cy="838200"/>
          </a:xfrm>
          <a:prstGeom prst="rect">
            <a:avLst/>
          </a:prstGeom>
          <a:noFill/>
          <a:ln w="9525">
            <a:noFill/>
            <a:miter lim="800000"/>
            <a:headEnd/>
            <a:tailEnd/>
          </a:ln>
        </p:spPr>
      </p:pic>
    </p:spTree>
    <p:extLst>
      <p:ext uri="{BB962C8B-B14F-4D97-AF65-F5344CB8AC3E}">
        <p14:creationId xmlns:p14="http://schemas.microsoft.com/office/powerpoint/2010/main" val="10834133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bwMode="auto">
          <a:xfrm>
            <a:off x="0" y="0"/>
            <a:ext cx="9144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accent1"/>
                </a:solidFill>
                <a:latin typeface="+mj-lt"/>
              </a:rPr>
              <a:t>    </a:t>
            </a:r>
            <a:r>
              <a:rPr lang="en-US" sz="3200" b="1" i="1" dirty="0">
                <a:solidFill>
                  <a:schemeClr val="tx1"/>
                </a:solidFill>
                <a:latin typeface="+mj-lt"/>
              </a:rPr>
              <a:t>Cost-of-Living Adjustments (COLA)                        </a:t>
            </a:r>
            <a:br>
              <a:rPr lang="en-US" sz="3200" b="1" i="1" dirty="0">
                <a:solidFill>
                  <a:schemeClr val="tx1"/>
                </a:solidFill>
                <a:latin typeface="+mj-lt"/>
              </a:rPr>
            </a:br>
            <a:endParaRPr lang="en-US" sz="3200" b="1" i="1" dirty="0">
              <a:solidFill>
                <a:schemeClr val="tx1"/>
              </a:solidFill>
              <a:latin typeface="+mj-lt"/>
            </a:endParaRPr>
          </a:p>
        </p:txBody>
      </p:sp>
      <p:sp>
        <p:nvSpPr>
          <p:cNvPr id="29699" name="Rectangle 5"/>
          <p:cNvSpPr>
            <a:spLocks noGrp="1" noChangeArrowheads="1"/>
          </p:cNvSpPr>
          <p:nvPr>
            <p:ph type="subTitle" idx="4294967295"/>
          </p:nvPr>
        </p:nvSpPr>
        <p:spPr bwMode="auto">
          <a:xfrm>
            <a:off x="609600" y="1143000"/>
            <a:ext cx="8077200" cy="4800600"/>
          </a:xfrm>
          <a:prstGeom prst="rect">
            <a:avLst/>
          </a:prstGeom>
          <a:noFill/>
          <a:ln>
            <a:miter lim="800000"/>
            <a:headEnd/>
            <a:tailEnd/>
          </a:ln>
        </p:spPr>
        <p:txBody>
          <a:bodyPr/>
          <a:lstStyle/>
          <a:p>
            <a:pPr marL="0" indent="0" eaLnBrk="1" hangingPunct="1">
              <a:lnSpc>
                <a:spcPct val="80000"/>
              </a:lnSpc>
              <a:buFontTx/>
              <a:buNone/>
            </a:pPr>
            <a:r>
              <a:rPr lang="en-US" sz="2400" u="sng" dirty="0"/>
              <a:t>All Retirement Plans</a:t>
            </a:r>
          </a:p>
          <a:p>
            <a:pPr marL="0" indent="0" eaLnBrk="1" hangingPunct="1">
              <a:lnSpc>
                <a:spcPct val="80000"/>
              </a:lnSpc>
              <a:buClr>
                <a:schemeClr val="tx1"/>
              </a:buClr>
            </a:pPr>
            <a:r>
              <a:rPr lang="en-US" sz="2200" dirty="0"/>
              <a:t> Based on difference between </a:t>
            </a:r>
            <a:r>
              <a:rPr lang="en-US" sz="2200" dirty="0">
                <a:latin typeface="Arial" pitchFamily="34" charset="0"/>
              </a:rPr>
              <a:t>Consumer Price Index</a:t>
            </a:r>
            <a:r>
              <a:rPr lang="en-US" sz="2200" dirty="0"/>
              <a:t> from last  </a:t>
            </a:r>
          </a:p>
          <a:p>
            <a:pPr marL="0" indent="0" eaLnBrk="1" hangingPunct="1">
              <a:lnSpc>
                <a:spcPct val="80000"/>
              </a:lnSpc>
              <a:buClr>
                <a:schemeClr val="tx1"/>
              </a:buClr>
              <a:buNone/>
            </a:pPr>
            <a:r>
              <a:rPr lang="en-US" sz="2200" dirty="0"/>
              <a:t>  year’s 3rd Qtr CY to current year’s 3rd Qtr CY</a:t>
            </a:r>
          </a:p>
          <a:p>
            <a:pPr marL="0" indent="0" eaLnBrk="1" hangingPunct="1">
              <a:lnSpc>
                <a:spcPct val="80000"/>
              </a:lnSpc>
            </a:pPr>
            <a:r>
              <a:rPr lang="en-US" sz="2200" dirty="0"/>
              <a:t> Partial first year COLA </a:t>
            </a:r>
          </a:p>
          <a:p>
            <a:pPr marL="0" indent="0" eaLnBrk="1" hangingPunct="1">
              <a:lnSpc>
                <a:spcPct val="80000"/>
              </a:lnSpc>
              <a:buFontTx/>
              <a:buNone/>
            </a:pPr>
            <a:endParaRPr lang="en-US" sz="2200" u="sng" dirty="0"/>
          </a:p>
          <a:p>
            <a:pPr marL="0" indent="0" eaLnBrk="1" hangingPunct="1">
              <a:lnSpc>
                <a:spcPct val="80000"/>
              </a:lnSpc>
              <a:buFontTx/>
              <a:buNone/>
            </a:pPr>
            <a:r>
              <a:rPr lang="en-US" sz="2200" u="sng" dirty="0"/>
              <a:t>Final Basic Pay, High-3 Plan or Blended Retirement System</a:t>
            </a:r>
            <a:endParaRPr lang="en-US" sz="2200" dirty="0"/>
          </a:p>
          <a:p>
            <a:pPr marL="0" indent="0" eaLnBrk="1" hangingPunct="1">
              <a:lnSpc>
                <a:spcPct val="80000"/>
              </a:lnSpc>
              <a:buClr>
                <a:schemeClr val="tx1"/>
              </a:buClr>
            </a:pPr>
            <a:r>
              <a:rPr lang="en-US" sz="2200" dirty="0"/>
              <a:t> Full annual COLA</a:t>
            </a:r>
          </a:p>
          <a:p>
            <a:pPr marL="0" indent="0" eaLnBrk="1" hangingPunct="1">
              <a:lnSpc>
                <a:spcPct val="80000"/>
              </a:lnSpc>
              <a:buFontTx/>
              <a:buNone/>
            </a:pPr>
            <a:endParaRPr lang="en-US" sz="2200" u="sng" dirty="0"/>
          </a:p>
          <a:p>
            <a:pPr marL="0" indent="0" eaLnBrk="1" hangingPunct="1">
              <a:lnSpc>
                <a:spcPct val="80000"/>
              </a:lnSpc>
              <a:buFontTx/>
              <a:buNone/>
            </a:pPr>
            <a:r>
              <a:rPr lang="en-US" sz="2200" u="sng" dirty="0"/>
              <a:t>REDUX ($30K CSB) Plan</a:t>
            </a:r>
            <a:endParaRPr lang="en-US" sz="2200" dirty="0"/>
          </a:p>
          <a:p>
            <a:pPr marL="0" indent="0" eaLnBrk="1" hangingPunct="1">
              <a:lnSpc>
                <a:spcPct val="80000"/>
              </a:lnSpc>
              <a:buClr>
                <a:schemeClr val="tx1"/>
              </a:buClr>
            </a:pPr>
            <a:r>
              <a:rPr lang="en-US" sz="2200" dirty="0"/>
              <a:t> Reduced until age 62 (COLA minus 1%)</a:t>
            </a:r>
          </a:p>
          <a:p>
            <a:pPr marL="0" indent="0" eaLnBrk="1" hangingPunct="1">
              <a:lnSpc>
                <a:spcPct val="80000"/>
              </a:lnSpc>
              <a:buClr>
                <a:schemeClr val="tx1"/>
              </a:buClr>
            </a:pPr>
            <a:r>
              <a:rPr lang="en-US" sz="2200" dirty="0"/>
              <a:t> At age 62, one-time catch-up  </a:t>
            </a:r>
          </a:p>
          <a:p>
            <a:pPr marL="0" indent="0" eaLnBrk="1" hangingPunct="1">
              <a:lnSpc>
                <a:spcPct val="80000"/>
              </a:lnSpc>
              <a:buClr>
                <a:schemeClr val="tx1"/>
              </a:buClr>
            </a:pPr>
            <a:r>
              <a:rPr lang="en-US" sz="2200" dirty="0"/>
              <a:t> COLA minus 1% resumes after 62</a:t>
            </a:r>
          </a:p>
          <a:p>
            <a:pPr marL="0" indent="0" eaLnBrk="1" hangingPunct="1">
              <a:lnSpc>
                <a:spcPct val="80000"/>
              </a:lnSpc>
              <a:buFontTx/>
              <a:buNone/>
            </a:pPr>
            <a:endParaRPr lang="en-US" sz="2000" dirty="0"/>
          </a:p>
        </p:txBody>
      </p:sp>
    </p:spTree>
    <p:extLst>
      <p:ext uri="{BB962C8B-B14F-4D97-AF65-F5344CB8AC3E}">
        <p14:creationId xmlns:p14="http://schemas.microsoft.com/office/powerpoint/2010/main" val="39218273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0" y="0"/>
            <a:ext cx="9144000" cy="603536"/>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Retired Pay Facts</a:t>
            </a:r>
          </a:p>
        </p:txBody>
      </p:sp>
      <p:sp>
        <p:nvSpPr>
          <p:cNvPr id="31747" name="Rectangle 3"/>
          <p:cNvSpPr>
            <a:spLocks noGrp="1" noChangeArrowheads="1"/>
          </p:cNvSpPr>
          <p:nvPr>
            <p:ph type="subTitle" idx="4294967295"/>
          </p:nvPr>
        </p:nvSpPr>
        <p:spPr bwMode="auto">
          <a:xfrm>
            <a:off x="457200" y="1143000"/>
            <a:ext cx="8229600" cy="4953000"/>
          </a:xfrm>
          <a:prstGeom prst="rect">
            <a:avLst/>
          </a:prstGeom>
          <a:noFill/>
          <a:ln>
            <a:miter lim="800000"/>
            <a:headEnd/>
            <a:tailEnd/>
          </a:ln>
        </p:spPr>
        <p:txBody>
          <a:bodyPr/>
          <a:lstStyle/>
          <a:p>
            <a:pPr marL="0" indent="0" eaLnBrk="1" hangingPunct="1">
              <a:buClr>
                <a:schemeClr val="tx1"/>
              </a:buClr>
            </a:pPr>
            <a:r>
              <a:rPr lang="en-US" sz="2400" dirty="0"/>
              <a:t>  Retired pay is paid by DFAS-Cleveland  </a:t>
            </a:r>
          </a:p>
          <a:p>
            <a:pPr marL="0" indent="0" eaLnBrk="1" hangingPunct="1">
              <a:buClr>
                <a:schemeClr val="tx1"/>
              </a:buClr>
            </a:pPr>
            <a:r>
              <a:rPr lang="en-US" sz="2400" dirty="0"/>
              <a:t>  Payable on the 1</a:t>
            </a:r>
            <a:r>
              <a:rPr lang="en-US" sz="2400" baseline="30000" dirty="0"/>
              <a:t>st</a:t>
            </a:r>
            <a:r>
              <a:rPr lang="en-US" sz="2400" dirty="0"/>
              <a:t> of the month (when the 1</a:t>
            </a:r>
            <a:r>
              <a:rPr lang="en-US" sz="2400" baseline="30000" dirty="0"/>
              <a:t>st</a:t>
            </a:r>
            <a:r>
              <a:rPr lang="en-US" sz="2400" dirty="0"/>
              <a:t> falls on a  </a:t>
            </a:r>
          </a:p>
          <a:p>
            <a:pPr marL="0" indent="0" eaLnBrk="1" hangingPunct="1">
              <a:buClr>
                <a:schemeClr val="tx1"/>
              </a:buClr>
              <a:buNone/>
            </a:pPr>
            <a:r>
              <a:rPr lang="en-US" sz="2400" dirty="0"/>
              <a:t>   weekend or holiday, the pay date is moved to the   </a:t>
            </a:r>
          </a:p>
          <a:p>
            <a:pPr marL="0" indent="0" eaLnBrk="1" hangingPunct="1">
              <a:buClr>
                <a:schemeClr val="tx1"/>
              </a:buClr>
              <a:buNone/>
            </a:pPr>
            <a:r>
              <a:rPr lang="en-US" sz="2400" dirty="0"/>
              <a:t>   previous business day)</a:t>
            </a:r>
          </a:p>
          <a:p>
            <a:pPr marL="0" indent="0" eaLnBrk="1" hangingPunct="1">
              <a:buClr>
                <a:schemeClr val="tx1"/>
              </a:buClr>
            </a:pPr>
            <a:r>
              <a:rPr lang="en-US" sz="2400" dirty="0"/>
              <a:t>  Use </a:t>
            </a:r>
            <a:r>
              <a:rPr lang="en-US" sz="2400" b="1" i="1" dirty="0"/>
              <a:t>myPay</a:t>
            </a:r>
            <a:r>
              <a:rPr lang="en-US" sz="2400" dirty="0"/>
              <a:t> to make online changes to pay, reissue</a:t>
            </a:r>
          </a:p>
          <a:p>
            <a:pPr marL="0" indent="0" eaLnBrk="1" hangingPunct="1">
              <a:buClr>
                <a:schemeClr val="tx1"/>
              </a:buClr>
              <a:buFontTx/>
              <a:buNone/>
            </a:pPr>
            <a:r>
              <a:rPr lang="en-US" sz="2400" dirty="0"/>
              <a:t>   1099Rs, change bank accounts, change email or  </a:t>
            </a:r>
          </a:p>
          <a:p>
            <a:pPr marL="0" indent="0" eaLnBrk="1" hangingPunct="1">
              <a:buClr>
                <a:schemeClr val="tx1"/>
              </a:buClr>
              <a:buFontTx/>
              <a:buNone/>
            </a:pPr>
            <a:r>
              <a:rPr lang="en-US" sz="2400" dirty="0"/>
              <a:t>   mailing addresses, change tax withholding, manage </a:t>
            </a:r>
          </a:p>
          <a:p>
            <a:pPr marL="0" indent="0" eaLnBrk="1" hangingPunct="1">
              <a:buClr>
                <a:schemeClr val="tx1"/>
              </a:buClr>
              <a:buFontTx/>
              <a:buNone/>
            </a:pPr>
            <a:r>
              <a:rPr lang="en-US" sz="2400" dirty="0"/>
              <a:t>   allotments, etc.</a:t>
            </a:r>
          </a:p>
          <a:p>
            <a:pPr marL="0" indent="0" eaLnBrk="1" hangingPunct="1">
              <a:buClr>
                <a:schemeClr val="tx1"/>
              </a:buClr>
            </a:pPr>
            <a:r>
              <a:rPr lang="en-US" sz="2400" b="1" dirty="0"/>
              <a:t>  Keep correspondence and email addresses current</a:t>
            </a:r>
          </a:p>
          <a:p>
            <a:pPr marL="284163" indent="-284163" eaLnBrk="1" hangingPunct="1">
              <a:buClr>
                <a:schemeClr val="tx1"/>
              </a:buClr>
              <a:buFont typeface="Arial" panose="020B0604020202020204" pitchFamily="34" charset="0"/>
              <a:buChar char="•"/>
            </a:pPr>
            <a:r>
              <a:rPr lang="en-US" sz="2400" dirty="0"/>
              <a:t>Monthly electronic Retiree Account Statements (eRAS) are available in your </a:t>
            </a:r>
            <a:r>
              <a:rPr lang="en-US" sz="2400" b="1" i="1" dirty="0"/>
              <a:t>myPay </a:t>
            </a:r>
            <a:r>
              <a:rPr lang="en-US" sz="2400" dirty="0"/>
              <a:t>account</a:t>
            </a:r>
            <a:endParaRPr lang="en-US" sz="2400" b="1" i="1" dirty="0"/>
          </a:p>
          <a:p>
            <a:pPr marL="0" indent="0" eaLnBrk="1" hangingPunct="1">
              <a:buClr>
                <a:srgbClr val="00CC00"/>
              </a:buClr>
              <a:buNone/>
            </a:pPr>
            <a:endParaRPr lang="en-US" sz="2400" dirty="0"/>
          </a:p>
          <a:p>
            <a:pPr marL="0" indent="0" eaLnBrk="1" hangingPunct="1">
              <a:buClr>
                <a:srgbClr val="00CC00"/>
              </a:buClr>
              <a:buFontTx/>
              <a:buNone/>
            </a:pPr>
            <a:endParaRPr lang="en-US" sz="2800" dirty="0"/>
          </a:p>
        </p:txBody>
      </p:sp>
      <p:sp>
        <p:nvSpPr>
          <p:cNvPr id="31750" name="Rectangle 6"/>
          <p:cNvSpPr>
            <a:spLocks noChangeArrowheads="1"/>
          </p:cNvSpPr>
          <p:nvPr/>
        </p:nvSpPr>
        <p:spPr bwMode="auto">
          <a:xfrm>
            <a:off x="0" y="6028695"/>
            <a:ext cx="9144000" cy="462307"/>
          </a:xfrm>
          <a:prstGeom prst="rect">
            <a:avLst/>
          </a:prstGeom>
          <a:noFill/>
          <a:ln w="9525" algn="ctr">
            <a:noFill/>
            <a:miter lim="800000"/>
            <a:headEnd/>
            <a:tailEnd/>
          </a:ln>
        </p:spPr>
        <p:txBody>
          <a:bodyPr wrap="square" lIns="92075" tIns="46038" rIns="92075" bIns="46038">
            <a:spAutoFit/>
          </a:bodyPr>
          <a:lstStyle/>
          <a:p>
            <a:pPr marL="365760" indent="-609600" algn="ctr" eaLnBrk="0" hangingPunct="0">
              <a:spcBef>
                <a:spcPct val="20000"/>
              </a:spcBef>
              <a:buClr>
                <a:schemeClr val="tx1"/>
              </a:buClr>
            </a:pPr>
            <a:r>
              <a:rPr lang="en-US" sz="2400" dirty="0">
                <a:solidFill>
                  <a:srgbClr val="280049"/>
                </a:solidFill>
              </a:rPr>
              <a:t> </a:t>
            </a:r>
            <a:r>
              <a:rPr lang="en-US" sz="2400" b="1" u="sng" dirty="0">
                <a:hlinkClick r:id="rId3"/>
              </a:rPr>
              <a:t>https://mypay.dfas.mil/</a:t>
            </a:r>
            <a:r>
              <a:rPr lang="en-US" sz="2400" b="1" u="sng" dirty="0"/>
              <a:t> </a:t>
            </a:r>
            <a:endParaRPr lang="en-US" sz="2400" b="1" u="sng" dirty="0">
              <a:solidFill>
                <a:srgbClr val="280049"/>
              </a:solidFill>
            </a:endParaRPr>
          </a:p>
        </p:txBody>
      </p:sp>
      <p:sp>
        <p:nvSpPr>
          <p:cNvPr id="31752" name="TextBox 13"/>
          <p:cNvSpPr txBox="1">
            <a:spLocks noChangeArrowheads="1"/>
          </p:cNvSpPr>
          <p:nvPr/>
        </p:nvSpPr>
        <p:spPr bwMode="auto">
          <a:xfrm>
            <a:off x="8839200" y="6553200"/>
            <a:ext cx="381000" cy="523220"/>
          </a:xfrm>
          <a:prstGeom prst="rect">
            <a:avLst/>
          </a:prstGeom>
          <a:noFill/>
          <a:ln w="9525">
            <a:noFill/>
            <a:miter lim="800000"/>
            <a:headEnd/>
            <a:tailEnd/>
          </a:ln>
        </p:spPr>
        <p:txBody>
          <a:bodyPr>
            <a:spAutoFit/>
          </a:bodyPr>
          <a:lstStyle/>
          <a:p>
            <a:endParaRPr lang="en-US" sz="1400" b="1" dirty="0"/>
          </a:p>
          <a:p>
            <a:endParaRPr lang="en-US" sz="1400" b="1" dirty="0"/>
          </a:p>
        </p:txBody>
      </p:sp>
      <p:sp>
        <p:nvSpPr>
          <p:cNvPr id="68610" name="AutoShape 2" descr="http://ts1.mm.bing.net/th?id=H.4975063722165703&amp;w=98&amp;h=108&amp;c=8&amp;pid=3.1&amp;qlt=90&amp;rm=2"/>
          <p:cNvSpPr>
            <a:spLocks noChangeAspect="1" noChangeArrowheads="1"/>
          </p:cNvSpPr>
          <p:nvPr/>
        </p:nvSpPr>
        <p:spPr bwMode="auto">
          <a:xfrm>
            <a:off x="155575" y="-487363"/>
            <a:ext cx="933450" cy="10287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8614" name="Picture 6" descr="Mypay_Logo.png"/>
          <p:cNvPicPr>
            <a:picLocks noChangeAspect="1" noChangeArrowheads="1"/>
          </p:cNvPicPr>
          <p:nvPr/>
        </p:nvPicPr>
        <p:blipFill>
          <a:blip r:embed="rId4" cstate="print"/>
          <a:srcRect/>
          <a:stretch>
            <a:fillRect/>
          </a:stretch>
        </p:blipFill>
        <p:spPr bwMode="auto">
          <a:xfrm rot="855142">
            <a:off x="6314859" y="241151"/>
            <a:ext cx="2844800" cy="2133600"/>
          </a:xfrm>
          <a:prstGeom prst="rect">
            <a:avLst/>
          </a:prstGeom>
          <a:noFill/>
        </p:spPr>
      </p:pic>
    </p:spTree>
    <p:extLst>
      <p:ext uri="{BB962C8B-B14F-4D97-AF65-F5344CB8AC3E}">
        <p14:creationId xmlns:p14="http://schemas.microsoft.com/office/powerpoint/2010/main" val="14717696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bwMode="auto">
          <a:xfrm>
            <a:off x="341966" y="0"/>
            <a:ext cx="8802033" cy="944562"/>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i="1" dirty="0">
                <a:solidFill>
                  <a:schemeClr val="tx1"/>
                </a:solidFill>
                <a:latin typeface="+mj-lt"/>
              </a:rPr>
              <a:t>    </a:t>
            </a:r>
            <a:r>
              <a:rPr lang="en-US" sz="3000" b="1" i="1" dirty="0">
                <a:solidFill>
                  <a:schemeClr val="tx1"/>
                </a:solidFill>
                <a:latin typeface="+mj-lt"/>
              </a:rPr>
              <a:t>Dividing Retired Pay as Property If Divorced</a:t>
            </a:r>
            <a:br>
              <a:rPr lang="en-US" sz="2800" b="0" i="1" dirty="0">
                <a:solidFill>
                  <a:schemeClr val="tx1"/>
                </a:solidFill>
                <a:latin typeface="+mj-lt"/>
              </a:rPr>
            </a:br>
            <a:r>
              <a:rPr lang="en-US" sz="2400" b="0" i="1" dirty="0">
                <a:solidFill>
                  <a:schemeClr val="tx1"/>
                </a:solidFill>
                <a:latin typeface="+mj-lt"/>
              </a:rPr>
              <a:t>      </a:t>
            </a:r>
            <a:r>
              <a:rPr lang="en-US" sz="2100" i="1" dirty="0">
                <a:solidFill>
                  <a:schemeClr val="tx1"/>
                </a:solidFill>
                <a:latin typeface="+mj-lt"/>
              </a:rPr>
              <a:t>Uniformed</a:t>
            </a:r>
            <a:r>
              <a:rPr lang="en-US" sz="2000" i="1" dirty="0">
                <a:solidFill>
                  <a:schemeClr val="tx1"/>
                </a:solidFill>
                <a:latin typeface="+mj-lt"/>
              </a:rPr>
              <a:t> Services Former Spouses' Protection Act  (USFSPA)</a:t>
            </a:r>
            <a:endParaRPr lang="en-US" sz="2400" i="1" dirty="0">
              <a:solidFill>
                <a:schemeClr val="tx1"/>
              </a:solidFill>
              <a:latin typeface="+mj-lt"/>
            </a:endParaRPr>
          </a:p>
        </p:txBody>
      </p:sp>
      <p:sp>
        <p:nvSpPr>
          <p:cNvPr id="36867" name="Rectangle 6"/>
          <p:cNvSpPr>
            <a:spLocks noGrp="1" noChangeArrowheads="1"/>
          </p:cNvSpPr>
          <p:nvPr>
            <p:ph type="subTitle" idx="4294967295"/>
          </p:nvPr>
        </p:nvSpPr>
        <p:spPr bwMode="auto">
          <a:xfrm>
            <a:off x="341967" y="914400"/>
            <a:ext cx="8344833" cy="5562600"/>
          </a:xfrm>
          <a:prstGeom prst="rect">
            <a:avLst/>
          </a:prstGeom>
          <a:noFill/>
          <a:ln>
            <a:miter lim="800000"/>
            <a:headEnd/>
            <a:tailEnd/>
          </a:ln>
        </p:spPr>
        <p:txBody>
          <a:bodyPr/>
          <a:lstStyle/>
          <a:p>
            <a:pPr marL="0" indent="0" eaLnBrk="1" hangingPunct="1">
              <a:lnSpc>
                <a:spcPct val="80000"/>
              </a:lnSpc>
              <a:spcBef>
                <a:spcPts val="0"/>
              </a:spcBef>
              <a:buClr>
                <a:schemeClr val="tx1"/>
              </a:buClr>
            </a:pPr>
            <a:r>
              <a:rPr lang="en-US" sz="2000" dirty="0"/>
              <a:t> </a:t>
            </a:r>
            <a:r>
              <a:rPr lang="en-US" sz="2000" b="1" u="sng" dirty="0"/>
              <a:t>NOT</a:t>
            </a:r>
            <a:r>
              <a:rPr lang="en-US" sz="2000" b="1" dirty="0"/>
              <a:t> AUTOMATIC</a:t>
            </a:r>
          </a:p>
          <a:p>
            <a:pPr marL="0" indent="0" eaLnBrk="1" hangingPunct="1">
              <a:lnSpc>
                <a:spcPct val="80000"/>
              </a:lnSpc>
              <a:spcBef>
                <a:spcPts val="0"/>
              </a:spcBef>
              <a:buClr>
                <a:schemeClr val="tx1"/>
              </a:buClr>
            </a:pPr>
            <a:endParaRPr lang="en-US" sz="1200" dirty="0"/>
          </a:p>
          <a:p>
            <a:pPr marL="0" indent="0" eaLnBrk="1" hangingPunct="1">
              <a:lnSpc>
                <a:spcPct val="80000"/>
              </a:lnSpc>
              <a:spcBef>
                <a:spcPts val="0"/>
              </a:spcBef>
              <a:buClr>
                <a:schemeClr val="tx1"/>
              </a:buClr>
            </a:pPr>
            <a:r>
              <a:rPr lang="en-US" sz="2000" dirty="0"/>
              <a:t> Up to state courts and can be any amount</a:t>
            </a:r>
          </a:p>
          <a:p>
            <a:pPr marL="0" indent="0" eaLnBrk="1" hangingPunct="1">
              <a:lnSpc>
                <a:spcPct val="80000"/>
              </a:lnSpc>
              <a:spcBef>
                <a:spcPts val="0"/>
              </a:spcBef>
              <a:buClr>
                <a:schemeClr val="tx1"/>
              </a:buClr>
              <a:buNone/>
            </a:pPr>
            <a:endParaRPr lang="en-US" sz="1200" dirty="0"/>
          </a:p>
          <a:p>
            <a:pPr marL="0" indent="0" eaLnBrk="1" hangingPunct="1">
              <a:lnSpc>
                <a:spcPct val="80000"/>
              </a:lnSpc>
              <a:spcBef>
                <a:spcPts val="0"/>
              </a:spcBef>
              <a:buClr>
                <a:schemeClr val="tx1"/>
              </a:buClr>
            </a:pPr>
            <a:r>
              <a:rPr lang="en-US" sz="2000" dirty="0"/>
              <a:t> For divorces after 23 December 2016, a service member’s disposable income to be divided is limited to the amount of basic pay based on pay grade, years of service, and pay table </a:t>
            </a:r>
            <a:r>
              <a:rPr lang="en-US" sz="2000" u="sng" dirty="0"/>
              <a:t>at the time of the court order</a:t>
            </a:r>
            <a:r>
              <a:rPr lang="en-US" sz="2000" dirty="0"/>
              <a:t> with COLA increases.</a:t>
            </a:r>
          </a:p>
          <a:p>
            <a:pPr marL="57150" indent="0" eaLnBrk="1" hangingPunct="1">
              <a:lnSpc>
                <a:spcPct val="80000"/>
              </a:lnSpc>
              <a:spcBef>
                <a:spcPts val="0"/>
              </a:spcBef>
              <a:buNone/>
            </a:pPr>
            <a:endParaRPr lang="en-US" sz="1200" i="1" dirty="0"/>
          </a:p>
          <a:p>
            <a:pPr marL="0" indent="0" eaLnBrk="1" hangingPunct="1">
              <a:lnSpc>
                <a:spcPct val="80000"/>
              </a:lnSpc>
              <a:spcBef>
                <a:spcPts val="0"/>
              </a:spcBef>
              <a:buFont typeface="Arial" panose="020B0604020202020204" pitchFamily="34" charset="0"/>
              <a:buChar char="•"/>
            </a:pPr>
            <a:r>
              <a:rPr lang="en-US" sz="2000" dirty="0"/>
              <a:t> This change in law under T10 USC section 1408, states that the date of divorce will be used to calculate a share of retired pay, NOT the retirement date. This law change cannot be retroactively applied.</a:t>
            </a:r>
          </a:p>
          <a:p>
            <a:pPr marL="0" indent="0" eaLnBrk="1" hangingPunct="1">
              <a:lnSpc>
                <a:spcPct val="80000"/>
              </a:lnSpc>
              <a:spcBef>
                <a:spcPts val="0"/>
              </a:spcBef>
              <a:buClr>
                <a:schemeClr val="tx1"/>
              </a:buClr>
            </a:pPr>
            <a:endParaRPr lang="en-US" sz="1200" dirty="0"/>
          </a:p>
          <a:p>
            <a:pPr marL="0" indent="0" eaLnBrk="1" hangingPunct="1">
              <a:lnSpc>
                <a:spcPct val="80000"/>
              </a:lnSpc>
              <a:spcBef>
                <a:spcPts val="0"/>
              </a:spcBef>
              <a:buClr>
                <a:schemeClr val="tx1"/>
              </a:buClr>
            </a:pPr>
            <a:r>
              <a:rPr lang="en-US" sz="2000" dirty="0"/>
              <a:t> Award not tied to length of marriage</a:t>
            </a:r>
          </a:p>
          <a:p>
            <a:pPr marL="0" indent="0" eaLnBrk="1" hangingPunct="1">
              <a:lnSpc>
                <a:spcPct val="80000"/>
              </a:lnSpc>
              <a:spcBef>
                <a:spcPts val="0"/>
              </a:spcBef>
              <a:buClr>
                <a:schemeClr val="tx1"/>
              </a:buClr>
            </a:pPr>
            <a:endParaRPr lang="en-US" sz="1200" dirty="0"/>
          </a:p>
          <a:p>
            <a:pPr marL="0" indent="0" eaLnBrk="1" hangingPunct="1">
              <a:lnSpc>
                <a:spcPct val="80000"/>
              </a:lnSpc>
              <a:spcBef>
                <a:spcPts val="0"/>
              </a:spcBef>
              <a:buClr>
                <a:schemeClr val="tx1"/>
              </a:buClr>
            </a:pPr>
            <a:r>
              <a:rPr lang="en-US" sz="2000" dirty="0"/>
              <a:t> DFAS direct payment requirements:</a:t>
            </a:r>
          </a:p>
          <a:p>
            <a:pPr marL="457200" lvl="1" indent="0" eaLnBrk="1" hangingPunct="1">
              <a:lnSpc>
                <a:spcPct val="80000"/>
              </a:lnSpc>
              <a:spcBef>
                <a:spcPts val="0"/>
              </a:spcBef>
            </a:pPr>
            <a:r>
              <a:rPr lang="en-US" sz="2000" dirty="0"/>
              <a:t> Marriage overlapped 10 years with service</a:t>
            </a:r>
          </a:p>
          <a:p>
            <a:pPr marL="457200" lvl="1" indent="0" eaLnBrk="1" hangingPunct="1">
              <a:lnSpc>
                <a:spcPct val="80000"/>
              </a:lnSpc>
              <a:spcBef>
                <a:spcPts val="0"/>
              </a:spcBef>
            </a:pPr>
            <a:r>
              <a:rPr lang="en-US" sz="2000" dirty="0"/>
              <a:t> Limited to 50% of “disposable” retired pay</a:t>
            </a:r>
            <a:r>
              <a:rPr lang="en-US" sz="2000" b="1" dirty="0"/>
              <a:t>**</a:t>
            </a:r>
          </a:p>
          <a:p>
            <a:pPr marL="457200" lvl="1" indent="0" eaLnBrk="1" hangingPunct="1">
              <a:lnSpc>
                <a:spcPct val="80000"/>
              </a:lnSpc>
              <a:spcBef>
                <a:spcPts val="0"/>
              </a:spcBef>
            </a:pPr>
            <a:endParaRPr lang="en-US" sz="1200" b="1" dirty="0"/>
          </a:p>
          <a:p>
            <a:pPr marL="57150" indent="0" eaLnBrk="1" hangingPunct="1">
              <a:lnSpc>
                <a:spcPct val="80000"/>
              </a:lnSpc>
              <a:spcBef>
                <a:spcPts val="0"/>
              </a:spcBef>
              <a:buNone/>
              <a:tabLst>
                <a:tab pos="517525" algn="l"/>
              </a:tabLst>
            </a:pPr>
            <a:r>
              <a:rPr lang="en-US" sz="2000" i="1" dirty="0"/>
              <a:t>	**In cases where there are payments both under the 	USFSPA and a garnishment for child support or alimony, the 	total amount payable cannot exceed 65% for garnishments.</a:t>
            </a:r>
          </a:p>
          <a:p>
            <a:pPr marL="0" indent="0" eaLnBrk="1" hangingPunct="1">
              <a:lnSpc>
                <a:spcPct val="80000"/>
              </a:lnSpc>
              <a:spcBef>
                <a:spcPts val="0"/>
              </a:spcBef>
              <a:buNone/>
            </a:pPr>
            <a:endParaRPr lang="en-US" sz="1200" b="1" i="1" dirty="0"/>
          </a:p>
          <a:p>
            <a:pPr marL="0" indent="0" eaLnBrk="1" hangingPunct="1">
              <a:lnSpc>
                <a:spcPct val="80000"/>
              </a:lnSpc>
              <a:spcBef>
                <a:spcPts val="0"/>
              </a:spcBef>
              <a:buNone/>
            </a:pPr>
            <a:r>
              <a:rPr lang="en-US" sz="1700" b="1" dirty="0">
                <a:hlinkClick r:id="rId3"/>
              </a:rPr>
              <a:t>https://soldierforlife.army.mil/Retirement/former-spouses</a:t>
            </a:r>
            <a:r>
              <a:rPr lang="en-US" sz="1700" b="1" dirty="0"/>
              <a:t>  </a:t>
            </a:r>
          </a:p>
          <a:p>
            <a:pPr marL="0" indent="0" eaLnBrk="1" hangingPunct="1">
              <a:lnSpc>
                <a:spcPct val="80000"/>
              </a:lnSpc>
              <a:spcBef>
                <a:spcPts val="0"/>
              </a:spcBef>
              <a:buNone/>
            </a:pPr>
            <a:r>
              <a:rPr lang="en-US" sz="1700" b="1" dirty="0">
                <a:solidFill>
                  <a:schemeClr val="accent2"/>
                </a:solidFill>
                <a:hlinkClick r:id="rId4"/>
              </a:rPr>
              <a:t>https://comptroller.defense.gov/Portals/45/documents/fmr/Volume_07b.pdf</a:t>
            </a:r>
            <a:r>
              <a:rPr lang="en-US" sz="1700" b="1" dirty="0">
                <a:solidFill>
                  <a:schemeClr val="accent2"/>
                </a:solidFill>
              </a:rPr>
              <a:t> </a:t>
            </a:r>
            <a:r>
              <a:rPr lang="en-US" sz="1700" dirty="0"/>
              <a:t>(chapter 29)</a:t>
            </a:r>
            <a:endParaRPr lang="en-US" sz="1700" u="sng" dirty="0"/>
          </a:p>
        </p:txBody>
      </p:sp>
      <p:pic>
        <p:nvPicPr>
          <p:cNvPr id="36868" name="Picture 14" descr="j0336379"/>
          <p:cNvPicPr>
            <a:picLocks noChangeAspect="1" noChangeArrowheads="1" noCrop="1"/>
          </p:cNvPicPr>
          <p:nvPr/>
        </p:nvPicPr>
        <p:blipFill>
          <a:blip r:embed="rId5" cstate="print"/>
          <a:srcRect/>
          <a:stretch>
            <a:fillRect/>
          </a:stretch>
        </p:blipFill>
        <p:spPr bwMode="auto">
          <a:xfrm>
            <a:off x="6934200" y="3657600"/>
            <a:ext cx="1600200" cy="1363133"/>
          </a:xfrm>
          <a:prstGeom prst="rect">
            <a:avLst/>
          </a:prstGeom>
          <a:noFill/>
          <a:ln w="9525">
            <a:noFill/>
            <a:miter lim="800000"/>
            <a:headEnd/>
            <a:tailEnd/>
          </a:ln>
        </p:spPr>
      </p:pic>
      <p:pic>
        <p:nvPicPr>
          <p:cNvPr id="87046" name="Picture 6" descr="Divorce concept. Royalty Free Stock Image"/>
          <p:cNvPicPr>
            <a:picLocks noChangeAspect="1" noChangeArrowheads="1"/>
          </p:cNvPicPr>
          <p:nvPr/>
        </p:nvPicPr>
        <p:blipFill>
          <a:blip r:embed="rId6" cstate="print"/>
          <a:srcRect/>
          <a:stretch>
            <a:fillRect/>
          </a:stretch>
        </p:blipFill>
        <p:spPr bwMode="auto">
          <a:xfrm>
            <a:off x="6019800" y="914400"/>
            <a:ext cx="1143000" cy="762000"/>
          </a:xfrm>
          <a:prstGeom prst="rect">
            <a:avLst/>
          </a:prstGeom>
          <a:noFill/>
        </p:spPr>
      </p:pic>
    </p:spTree>
    <p:extLst>
      <p:ext uri="{BB962C8B-B14F-4D97-AF65-F5344CB8AC3E}">
        <p14:creationId xmlns:p14="http://schemas.microsoft.com/office/powerpoint/2010/main" val="2501697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0" y="0"/>
            <a:ext cx="9144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Allotments</a:t>
            </a:r>
          </a:p>
        </p:txBody>
      </p:sp>
      <p:sp>
        <p:nvSpPr>
          <p:cNvPr id="2052" name="Rectangle 3"/>
          <p:cNvSpPr>
            <a:spLocks noGrp="1" noChangeArrowheads="1"/>
          </p:cNvSpPr>
          <p:nvPr>
            <p:ph type="subTitle" idx="4294967295"/>
          </p:nvPr>
        </p:nvSpPr>
        <p:spPr bwMode="auto">
          <a:xfrm>
            <a:off x="304800" y="914400"/>
            <a:ext cx="8534400" cy="5490150"/>
          </a:xfrm>
          <a:prstGeom prst="rect">
            <a:avLst/>
          </a:prstGeom>
          <a:ln>
            <a:miter lim="800000"/>
            <a:headEnd/>
            <a:tailEnd/>
          </a:ln>
        </p:spPr>
        <p:txBody>
          <a:bodyPr/>
          <a:lstStyle/>
          <a:p>
            <a:pPr marL="0" indent="0" eaLnBrk="1" hangingPunct="1">
              <a:lnSpc>
                <a:spcPct val="80000"/>
              </a:lnSpc>
              <a:buClr>
                <a:schemeClr val="tx1"/>
              </a:buClr>
              <a:defRPr/>
            </a:pPr>
            <a:r>
              <a:rPr lang="en-US" sz="2200" dirty="0">
                <a:latin typeface="+mn-lt"/>
              </a:rPr>
              <a:t>  In retirement, permitted to have:</a:t>
            </a:r>
          </a:p>
          <a:p>
            <a:pPr marL="457200" lvl="1" indent="0" eaLnBrk="1" hangingPunct="1">
              <a:lnSpc>
                <a:spcPct val="80000"/>
              </a:lnSpc>
              <a:buClr>
                <a:schemeClr val="tx1"/>
              </a:buClr>
              <a:buFontTx/>
              <a:buNone/>
              <a:defRPr/>
            </a:pPr>
            <a:r>
              <a:rPr lang="en-US" sz="2200" dirty="0">
                <a:latin typeface="+mn-lt"/>
              </a:rPr>
              <a:t>- Maximum of 6 discretionary allotments</a:t>
            </a:r>
          </a:p>
          <a:p>
            <a:pPr marL="457200" lvl="1" indent="0" eaLnBrk="1" hangingPunct="1">
              <a:lnSpc>
                <a:spcPct val="80000"/>
              </a:lnSpc>
              <a:buClr>
                <a:schemeClr val="tx1"/>
              </a:buClr>
              <a:buFontTx/>
              <a:buChar char="-"/>
              <a:defRPr/>
            </a:pPr>
            <a:r>
              <a:rPr lang="en-US" sz="2200" dirty="0">
                <a:latin typeface="+mn-lt"/>
              </a:rPr>
              <a:t> You can have unlimited non-discretionary allotments. </a:t>
            </a:r>
          </a:p>
          <a:p>
            <a:pPr marL="457200" lvl="1" indent="0" eaLnBrk="1" hangingPunct="1">
              <a:lnSpc>
                <a:spcPct val="80000"/>
              </a:lnSpc>
              <a:buClr>
                <a:schemeClr val="tx1"/>
              </a:buClr>
              <a:buFontTx/>
              <a:buChar char="-"/>
              <a:defRPr/>
            </a:pPr>
            <a:endParaRPr lang="en-US" sz="1200" dirty="0">
              <a:latin typeface="+mn-lt"/>
            </a:endParaRPr>
          </a:p>
          <a:p>
            <a:pPr marL="0" lvl="1" indent="0" eaLnBrk="1" hangingPunct="1">
              <a:lnSpc>
                <a:spcPct val="80000"/>
              </a:lnSpc>
              <a:buClr>
                <a:schemeClr val="tx1"/>
              </a:buClr>
              <a:buFont typeface="Arial" pitchFamily="34" charset="0"/>
              <a:buChar char="•"/>
              <a:defRPr/>
            </a:pPr>
            <a:r>
              <a:rPr lang="en-US" sz="2200" dirty="0">
                <a:latin typeface="+mn-lt"/>
              </a:rPr>
              <a:t>  For recalled Soldiers at retirement:</a:t>
            </a:r>
          </a:p>
          <a:p>
            <a:pPr marL="457200" lvl="1" indent="0" eaLnBrk="1" hangingPunct="1">
              <a:lnSpc>
                <a:spcPct val="80000"/>
              </a:lnSpc>
              <a:buClr>
                <a:schemeClr val="tx1"/>
              </a:buClr>
              <a:buFontTx/>
              <a:buNone/>
              <a:defRPr/>
            </a:pPr>
            <a:r>
              <a:rPr lang="en-US" sz="2200" dirty="0">
                <a:latin typeface="+mn-lt"/>
              </a:rPr>
              <a:t>- NONE continue from active duty</a:t>
            </a:r>
          </a:p>
          <a:p>
            <a:pPr marL="457200" lvl="1" indent="0" eaLnBrk="1" hangingPunct="1">
              <a:lnSpc>
                <a:spcPct val="80000"/>
              </a:lnSpc>
              <a:buClr>
                <a:schemeClr val="tx1"/>
              </a:buClr>
              <a:buFontTx/>
              <a:buNone/>
              <a:defRPr/>
            </a:pPr>
            <a:r>
              <a:rPr lang="en-US" sz="2200" dirty="0">
                <a:latin typeface="+mn-lt"/>
              </a:rPr>
              <a:t>- ALL must be re-initiated after separation</a:t>
            </a:r>
          </a:p>
          <a:p>
            <a:pPr marL="457200" lvl="1" indent="0" eaLnBrk="1" hangingPunct="1">
              <a:lnSpc>
                <a:spcPct val="80000"/>
              </a:lnSpc>
              <a:buClr>
                <a:schemeClr val="tx1"/>
              </a:buClr>
              <a:buFontTx/>
              <a:buChar char="-"/>
              <a:defRPr/>
            </a:pPr>
            <a:r>
              <a:rPr lang="en-US" sz="2200" dirty="0">
                <a:latin typeface="+mn-lt"/>
              </a:rPr>
              <a:t> WHY? DFAS-CL has no interface with DFAS-IN </a:t>
            </a:r>
          </a:p>
          <a:p>
            <a:pPr marL="457200" lvl="1" indent="0" eaLnBrk="1" hangingPunct="1">
              <a:lnSpc>
                <a:spcPct val="80000"/>
              </a:lnSpc>
              <a:buClr>
                <a:schemeClr val="tx1"/>
              </a:buClr>
              <a:buFontTx/>
              <a:buChar char="-"/>
              <a:defRPr/>
            </a:pPr>
            <a:endParaRPr lang="en-US" sz="1200" dirty="0">
              <a:latin typeface="+mn-lt"/>
            </a:endParaRPr>
          </a:p>
          <a:p>
            <a:pPr marL="0" lvl="1" indent="0" eaLnBrk="1" hangingPunct="1">
              <a:lnSpc>
                <a:spcPct val="80000"/>
              </a:lnSpc>
              <a:spcAft>
                <a:spcPts val="300"/>
              </a:spcAft>
              <a:buClr>
                <a:schemeClr val="tx1"/>
              </a:buClr>
              <a:buFont typeface="Arial" pitchFamily="34" charset="0"/>
              <a:buChar char="•"/>
              <a:defRPr/>
            </a:pPr>
            <a:r>
              <a:rPr lang="en-US" sz="2200" dirty="0">
                <a:latin typeface="+mn-lt"/>
              </a:rPr>
              <a:t>  Can start/stop/change allotments in </a:t>
            </a:r>
            <a:r>
              <a:rPr lang="en-US" sz="2200" b="1" i="1" dirty="0">
                <a:latin typeface="+mn-lt"/>
              </a:rPr>
              <a:t>myPay</a:t>
            </a:r>
            <a:r>
              <a:rPr lang="en-US" sz="2200" dirty="0">
                <a:latin typeface="+mn-lt"/>
              </a:rPr>
              <a:t> at </a:t>
            </a:r>
            <a:r>
              <a:rPr lang="en-US" sz="2200" b="1" u="sng" dirty="0">
                <a:latin typeface="+mn-lt"/>
                <a:hlinkClick r:id="rId3"/>
              </a:rPr>
              <a:t>https://myPay.dfas.mil</a:t>
            </a:r>
            <a:endParaRPr lang="en-US" sz="2200" b="1" u="sng" dirty="0">
              <a:latin typeface="+mn-lt"/>
            </a:endParaRPr>
          </a:p>
          <a:p>
            <a:pPr marL="0" lvl="1" indent="0" eaLnBrk="1" hangingPunct="1">
              <a:lnSpc>
                <a:spcPct val="80000"/>
              </a:lnSpc>
              <a:spcAft>
                <a:spcPts val="300"/>
              </a:spcAft>
              <a:buClr>
                <a:schemeClr val="tx1"/>
              </a:buClr>
              <a:buFont typeface="Arial" pitchFamily="34" charset="0"/>
              <a:buChar char="•"/>
              <a:defRPr/>
            </a:pPr>
            <a:endParaRPr lang="en-US" sz="1200" b="1" u="sng" dirty="0">
              <a:latin typeface="+mn-lt"/>
            </a:endParaRPr>
          </a:p>
          <a:p>
            <a:pPr marL="0" indent="0" eaLnBrk="1" hangingPunct="1">
              <a:lnSpc>
                <a:spcPct val="80000"/>
              </a:lnSpc>
              <a:spcAft>
                <a:spcPts val="300"/>
              </a:spcAft>
              <a:defRPr/>
            </a:pPr>
            <a:r>
              <a:rPr lang="en-US" sz="2200" dirty="0">
                <a:latin typeface="+mn-lt"/>
              </a:rPr>
              <a:t>  More information available at: </a:t>
            </a:r>
            <a:r>
              <a:rPr lang="en-US" sz="2200" b="1" u="sng" dirty="0">
                <a:latin typeface="+mn-lt"/>
                <a:hlinkClick r:id="rId4"/>
              </a:rPr>
              <a:t>https://www.dfas.mil/retiredmilitary/manage/allotments.html</a:t>
            </a:r>
            <a:endParaRPr lang="en-US" sz="2200" b="1" u="sng" dirty="0">
              <a:latin typeface="+mn-lt"/>
            </a:endParaRPr>
          </a:p>
          <a:p>
            <a:pPr marL="0" indent="0" eaLnBrk="1" hangingPunct="1">
              <a:lnSpc>
                <a:spcPct val="80000"/>
              </a:lnSpc>
              <a:spcAft>
                <a:spcPts val="300"/>
              </a:spcAft>
              <a:defRPr/>
            </a:pPr>
            <a:endParaRPr lang="en-US" sz="1200" b="1" u="sng" dirty="0">
              <a:latin typeface="+mn-lt"/>
            </a:endParaRPr>
          </a:p>
          <a:p>
            <a:pPr marL="0" indent="0" eaLnBrk="1" hangingPunct="1">
              <a:lnSpc>
                <a:spcPct val="80000"/>
              </a:lnSpc>
              <a:spcAft>
                <a:spcPts val="300"/>
              </a:spcAft>
              <a:defRPr/>
            </a:pPr>
            <a:r>
              <a:rPr lang="en-US" sz="2200" dirty="0">
                <a:latin typeface="+mn-lt"/>
              </a:rPr>
              <a:t>  Instead of creating an allotment through DFAS, some allotments can be easily and freely set up directly with your bank to pay      bills (e.g. life insurance) or save for the future (e.g. transfer to                        another bank account).</a:t>
            </a:r>
          </a:p>
          <a:p>
            <a:pPr marL="0" indent="0" eaLnBrk="1" hangingPunct="1">
              <a:lnSpc>
                <a:spcPct val="80000"/>
              </a:lnSpc>
              <a:spcAft>
                <a:spcPts val="300"/>
              </a:spcAft>
              <a:defRPr/>
            </a:pPr>
            <a:endParaRPr lang="en-US" sz="2200" b="1" u="sng" dirty="0">
              <a:latin typeface="+mn-lt"/>
            </a:endParaRPr>
          </a:p>
          <a:p>
            <a:pPr marL="0" indent="0" eaLnBrk="1" hangingPunct="1">
              <a:lnSpc>
                <a:spcPct val="80000"/>
              </a:lnSpc>
              <a:spcAft>
                <a:spcPts val="300"/>
              </a:spcAft>
              <a:defRPr/>
            </a:pPr>
            <a:endParaRPr lang="en-US" sz="2200" dirty="0">
              <a:latin typeface="+mn-lt"/>
            </a:endParaRPr>
          </a:p>
        </p:txBody>
      </p:sp>
      <p:graphicFrame>
        <p:nvGraphicFramePr>
          <p:cNvPr id="2050" name="Object 4"/>
          <p:cNvGraphicFramePr>
            <a:graphicFrameLocks noChangeAspect="1"/>
          </p:cNvGraphicFramePr>
          <p:nvPr>
            <p:extLst>
              <p:ext uri="{D42A27DB-BD31-4B8C-83A1-F6EECF244321}">
                <p14:modId xmlns:p14="http://schemas.microsoft.com/office/powerpoint/2010/main" val="2036075446"/>
              </p:ext>
            </p:extLst>
          </p:nvPr>
        </p:nvGraphicFramePr>
        <p:xfrm>
          <a:off x="6553200" y="1981200"/>
          <a:ext cx="1981200" cy="1001607"/>
        </p:xfrm>
        <a:graphic>
          <a:graphicData uri="http://schemas.openxmlformats.org/presentationml/2006/ole">
            <mc:AlternateContent xmlns:mc="http://schemas.openxmlformats.org/markup-compatibility/2006">
              <mc:Choice xmlns:v="urn:schemas-microsoft-com:vml" Requires="v">
                <p:oleObj name="Clip" r:id="rId5" imgW="2286000" imgH="1155600" progId="">
                  <p:embed/>
                </p:oleObj>
              </mc:Choice>
              <mc:Fallback>
                <p:oleObj name="Clip" r:id="rId5" imgW="2286000" imgH="1155600" progId="">
                  <p:embed/>
                  <p:pic>
                    <p:nvPicPr>
                      <p:cNvPr id="205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981200"/>
                        <a:ext cx="1981200" cy="10016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7629794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2"/>
          <p:cNvSpPr txBox="1">
            <a:spLocks noChangeArrowheads="1"/>
          </p:cNvSpPr>
          <p:nvPr/>
        </p:nvSpPr>
        <p:spPr bwMode="auto">
          <a:xfrm>
            <a:off x="11113" y="0"/>
            <a:ext cx="9144000" cy="58420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US" sz="3200" b="1" i="1" dirty="0">
                <a:solidFill>
                  <a:prstClr val="black"/>
                </a:solidFill>
                <a:latin typeface="+mj-lt"/>
                <a:cs typeface="+mn-cs"/>
              </a:rPr>
              <a:t>MyArmyBenefits </a:t>
            </a:r>
          </a:p>
        </p:txBody>
      </p:sp>
      <p:sp>
        <p:nvSpPr>
          <p:cNvPr id="13" name="Rectangle 23"/>
          <p:cNvSpPr>
            <a:spLocks noChangeArrowheads="1"/>
          </p:cNvSpPr>
          <p:nvPr/>
        </p:nvSpPr>
        <p:spPr bwMode="auto">
          <a:xfrm>
            <a:off x="5227638" y="1066800"/>
            <a:ext cx="3535362" cy="4699000"/>
          </a:xfrm>
          <a:prstGeom prst="rect">
            <a:avLst/>
          </a:prstGeom>
          <a:noFill/>
          <a:ln w="9525">
            <a:noFill/>
            <a:miter lim="800000"/>
            <a:headEnd/>
            <a:tailEnd/>
          </a:ln>
        </p:spPr>
        <p:txBody>
          <a:bodyPr lIns="0" tIns="0" rIns="0" bIns="0"/>
          <a:lstStyle/>
          <a:p>
            <a:pPr fontAlgn="auto">
              <a:spcBef>
                <a:spcPts val="300"/>
              </a:spcBef>
              <a:spcAft>
                <a:spcPct val="20000"/>
              </a:spcAft>
              <a:buSzPct val="100000"/>
              <a:defRPr/>
            </a:pPr>
            <a:r>
              <a:rPr lang="en-US" sz="1600" b="1" dirty="0">
                <a:solidFill>
                  <a:prstClr val="black"/>
                </a:solidFill>
                <a:latin typeface="Arial"/>
                <a:cs typeface="+mn-cs"/>
              </a:rPr>
              <a:t>  Benefit Library </a:t>
            </a:r>
          </a:p>
          <a:p>
            <a:pPr marL="571500" lvl="1" indent="-279400" fontAlgn="auto">
              <a:spcBef>
                <a:spcPts val="300"/>
              </a:spcBef>
              <a:spcAft>
                <a:spcPts val="0"/>
              </a:spcAft>
              <a:buSzPct val="100000"/>
              <a:buFont typeface="Arial" pitchFamily="34" charset="0"/>
              <a:buChar char="•"/>
              <a:defRPr/>
            </a:pPr>
            <a:r>
              <a:rPr lang="en-US" sz="1600" dirty="0">
                <a:solidFill>
                  <a:prstClr val="black"/>
                </a:solidFill>
                <a:latin typeface="Arial"/>
                <a:cs typeface="Times New Roman" pitchFamily="18" charset="0"/>
              </a:rPr>
              <a:t>Federal Fact Sheets</a:t>
            </a:r>
          </a:p>
          <a:p>
            <a:pPr marL="571500" lvl="1" indent="-279400" fontAlgn="auto">
              <a:spcBef>
                <a:spcPts val="300"/>
              </a:spcBef>
              <a:spcAft>
                <a:spcPts val="0"/>
              </a:spcAft>
              <a:buSzPct val="100000"/>
              <a:buFont typeface="Arial" pitchFamily="34" charset="0"/>
              <a:buChar char="•"/>
              <a:defRPr/>
            </a:pPr>
            <a:r>
              <a:rPr lang="en-US" sz="1600" dirty="0">
                <a:solidFill>
                  <a:prstClr val="black"/>
                </a:solidFill>
                <a:latin typeface="Arial"/>
                <a:cs typeface="Times New Roman" pitchFamily="18" charset="0"/>
              </a:rPr>
              <a:t>State and Territory Benefits Fact Sheets</a:t>
            </a:r>
          </a:p>
          <a:p>
            <a:pPr marL="571500" lvl="1" indent="-279400" fontAlgn="auto">
              <a:spcBef>
                <a:spcPts val="300"/>
              </a:spcBef>
              <a:spcAft>
                <a:spcPts val="0"/>
              </a:spcAft>
              <a:buSzPct val="100000"/>
              <a:buFont typeface="Arial" pitchFamily="34" charset="0"/>
              <a:buChar char="•"/>
              <a:defRPr/>
            </a:pPr>
            <a:r>
              <a:rPr lang="en-US" sz="1600" dirty="0">
                <a:solidFill>
                  <a:prstClr val="black"/>
                </a:solidFill>
                <a:latin typeface="Arial"/>
                <a:cs typeface="Times New Roman" pitchFamily="18" charset="0"/>
              </a:rPr>
              <a:t>Resource Locators</a:t>
            </a:r>
          </a:p>
          <a:p>
            <a:pPr marL="292100" lvl="1" fontAlgn="auto">
              <a:spcBef>
                <a:spcPts val="300"/>
              </a:spcBef>
              <a:spcAft>
                <a:spcPts val="0"/>
              </a:spcAft>
              <a:buSzPct val="100000"/>
              <a:defRPr/>
            </a:pPr>
            <a:endParaRPr lang="en-US" sz="1600" dirty="0">
              <a:solidFill>
                <a:prstClr val="black"/>
              </a:solidFill>
              <a:latin typeface="Arial"/>
              <a:cs typeface="Times New Roman" pitchFamily="18" charset="0"/>
            </a:endParaRPr>
          </a:p>
          <a:p>
            <a:pPr fontAlgn="auto">
              <a:spcBef>
                <a:spcPts val="300"/>
              </a:spcBef>
              <a:spcAft>
                <a:spcPct val="20000"/>
              </a:spcAft>
              <a:buSzPct val="100000"/>
              <a:defRPr/>
            </a:pPr>
            <a:r>
              <a:rPr lang="en-US" sz="1600" b="1" dirty="0">
                <a:solidFill>
                  <a:prstClr val="black"/>
                </a:solidFill>
                <a:latin typeface="Arial"/>
                <a:cs typeface="+mn-cs"/>
              </a:rPr>
              <a:t>  Benefit Calculators </a:t>
            </a:r>
          </a:p>
          <a:p>
            <a:pPr marL="571500" lvl="1" indent="-279400" fontAlgn="auto">
              <a:spcBef>
                <a:spcPts val="300"/>
              </a:spcBef>
              <a:spcAft>
                <a:spcPts val="0"/>
              </a:spcAft>
              <a:buSzPct val="100000"/>
              <a:buFont typeface="Arial" pitchFamily="34" charset="0"/>
              <a:buChar char="•"/>
              <a:defRPr/>
            </a:pPr>
            <a:r>
              <a:rPr lang="en-US" sz="1600" dirty="0">
                <a:solidFill>
                  <a:prstClr val="black"/>
                </a:solidFill>
                <a:latin typeface="Arial"/>
                <a:cs typeface="Times New Roman" pitchFamily="18" charset="0"/>
              </a:rPr>
              <a:t>Retirement</a:t>
            </a:r>
          </a:p>
          <a:p>
            <a:pPr marL="571500" lvl="1" indent="-279400" fontAlgn="auto">
              <a:spcBef>
                <a:spcPts val="300"/>
              </a:spcBef>
              <a:spcAft>
                <a:spcPts val="0"/>
              </a:spcAft>
              <a:buSzPct val="100000"/>
              <a:buFont typeface="Arial" pitchFamily="34" charset="0"/>
              <a:buChar char="•"/>
              <a:defRPr/>
            </a:pPr>
            <a:r>
              <a:rPr lang="en-US" sz="1600" dirty="0">
                <a:solidFill>
                  <a:prstClr val="black"/>
                </a:solidFill>
                <a:latin typeface="Arial"/>
                <a:cs typeface="Times New Roman" pitchFamily="18" charset="0"/>
              </a:rPr>
              <a:t>Survivor Benefits</a:t>
            </a:r>
          </a:p>
          <a:p>
            <a:pPr marL="571500" lvl="1" indent="-279400" fontAlgn="auto">
              <a:spcBef>
                <a:spcPts val="300"/>
              </a:spcBef>
              <a:spcAft>
                <a:spcPts val="0"/>
              </a:spcAft>
              <a:buSzPct val="100000"/>
              <a:buFont typeface="Arial" pitchFamily="34" charset="0"/>
              <a:buChar char="•"/>
              <a:defRPr/>
            </a:pPr>
            <a:r>
              <a:rPr lang="en-US" sz="1600" dirty="0">
                <a:solidFill>
                  <a:prstClr val="black"/>
                </a:solidFill>
                <a:latin typeface="Arial"/>
                <a:cs typeface="Times New Roman" pitchFamily="18" charset="0"/>
              </a:rPr>
              <a:t>Deployment Calculator</a:t>
            </a:r>
          </a:p>
          <a:p>
            <a:pPr marL="571500" lvl="1" indent="-279400" fontAlgn="auto">
              <a:spcBef>
                <a:spcPts val="300"/>
              </a:spcBef>
              <a:spcAft>
                <a:spcPts val="0"/>
              </a:spcAft>
              <a:buSzPct val="100000"/>
              <a:buFont typeface="Arial" pitchFamily="34" charset="0"/>
              <a:buChar char="•"/>
              <a:defRPr/>
            </a:pPr>
            <a:endParaRPr lang="en-US" sz="1600" dirty="0">
              <a:solidFill>
                <a:prstClr val="black"/>
              </a:solidFill>
              <a:latin typeface="Arial"/>
              <a:cs typeface="Times New Roman" pitchFamily="18" charset="0"/>
            </a:endParaRPr>
          </a:p>
          <a:p>
            <a:pPr fontAlgn="auto">
              <a:spcBef>
                <a:spcPts val="300"/>
              </a:spcBef>
              <a:spcAft>
                <a:spcPct val="20000"/>
              </a:spcAft>
              <a:buSzPct val="100000"/>
              <a:defRPr/>
            </a:pPr>
            <a:r>
              <a:rPr lang="en-US" sz="1600" b="1" dirty="0">
                <a:solidFill>
                  <a:prstClr val="black"/>
                </a:solidFill>
                <a:latin typeface="Arial"/>
                <a:cs typeface="+mn-cs"/>
              </a:rPr>
              <a:t>Casualty Operations Special Module </a:t>
            </a:r>
          </a:p>
          <a:p>
            <a:pPr marL="571500" lvl="1" indent="-279400" fontAlgn="auto">
              <a:spcBef>
                <a:spcPts val="300"/>
              </a:spcBef>
              <a:spcAft>
                <a:spcPts val="0"/>
              </a:spcAft>
              <a:buSzPct val="100000"/>
              <a:buFont typeface="Arial" pitchFamily="34" charset="0"/>
              <a:buChar char="•"/>
              <a:defRPr/>
            </a:pPr>
            <a:r>
              <a:rPr lang="en-US" sz="1600" dirty="0">
                <a:solidFill>
                  <a:prstClr val="black"/>
                </a:solidFill>
                <a:latin typeface="Arial"/>
                <a:cs typeface="Times New Roman" pitchFamily="18" charset="0"/>
              </a:rPr>
              <a:t>Survivor Benefits Report</a:t>
            </a:r>
          </a:p>
          <a:p>
            <a:pPr marL="292100" lvl="1" fontAlgn="auto">
              <a:spcBef>
                <a:spcPts val="300"/>
              </a:spcBef>
              <a:spcAft>
                <a:spcPts val="0"/>
              </a:spcAft>
              <a:buSzPct val="100000"/>
              <a:defRPr/>
            </a:pPr>
            <a:endParaRPr lang="en-US" sz="1600" b="1" dirty="0">
              <a:solidFill>
                <a:prstClr val="black"/>
              </a:solidFill>
              <a:latin typeface="Arial"/>
              <a:cs typeface="Times New Roman" pitchFamily="18" charset="0"/>
            </a:endParaRPr>
          </a:p>
          <a:p>
            <a:pPr indent="-165100" fontAlgn="auto">
              <a:spcBef>
                <a:spcPts val="300"/>
              </a:spcBef>
              <a:spcAft>
                <a:spcPts val="0"/>
              </a:spcAft>
              <a:buSzPct val="100000"/>
              <a:defRPr/>
            </a:pPr>
            <a:r>
              <a:rPr lang="en-US" sz="1600" b="1" dirty="0">
                <a:solidFill>
                  <a:prstClr val="black"/>
                </a:solidFill>
                <a:latin typeface="Arial"/>
                <a:cs typeface="+mn-cs"/>
              </a:rPr>
              <a:t>Benefits Help Desk Operations </a:t>
            </a:r>
            <a:endParaRPr lang="en-US" sz="1600" dirty="0">
              <a:solidFill>
                <a:prstClr val="black"/>
              </a:solidFill>
              <a:latin typeface="Arial"/>
              <a:cs typeface="Arial" charset="0"/>
            </a:endParaRPr>
          </a:p>
        </p:txBody>
      </p:sp>
      <p:grpSp>
        <p:nvGrpSpPr>
          <p:cNvPr id="125956" name="Group 65"/>
          <p:cNvGrpSpPr>
            <a:grpSpLocks/>
          </p:cNvGrpSpPr>
          <p:nvPr/>
        </p:nvGrpSpPr>
        <p:grpSpPr bwMode="auto">
          <a:xfrm>
            <a:off x="1066800" y="5900737"/>
            <a:ext cx="7164388" cy="728663"/>
            <a:chOff x="-623835" y="5400675"/>
            <a:chExt cx="7948818" cy="1152525"/>
          </a:xfrm>
        </p:grpSpPr>
        <p:sp>
          <p:nvSpPr>
            <p:cNvPr id="16394" name="Rectangle 17"/>
            <p:cNvSpPr>
              <a:spLocks noChangeArrowheads="1"/>
            </p:cNvSpPr>
            <p:nvPr/>
          </p:nvSpPr>
          <p:spPr bwMode="auto">
            <a:xfrm>
              <a:off x="-623835" y="5400675"/>
              <a:ext cx="7948818" cy="1152525"/>
            </a:xfrm>
            <a:prstGeom prst="rect">
              <a:avLst/>
            </a:prstGeom>
            <a:noFill/>
            <a:ln w="9525">
              <a:noFill/>
              <a:miter lim="800000"/>
              <a:headEnd/>
              <a:tailEnd/>
            </a:ln>
          </p:spPr>
          <p:txBody>
            <a:bodyPr anchor="ctr"/>
            <a:lstStyle/>
            <a:p>
              <a:pPr algn="ctr" fontAlgn="auto">
                <a:spcBef>
                  <a:spcPts val="0"/>
                </a:spcBef>
                <a:spcAft>
                  <a:spcPts val="0"/>
                </a:spcAft>
                <a:defRPr/>
              </a:pPr>
              <a:r>
                <a:rPr lang="en-US" sz="2000" dirty="0">
                  <a:solidFill>
                    <a:prstClr val="black"/>
                  </a:solidFill>
                  <a:latin typeface="Arial"/>
                  <a:cs typeface="+mn-cs"/>
                  <a:hlinkClick r:id="rId3"/>
                </a:rPr>
                <a:t>https://myarmybenefits.us.army.mil</a:t>
              </a:r>
              <a:endParaRPr lang="en-US" sz="2000" dirty="0">
                <a:solidFill>
                  <a:prstClr val="black"/>
                </a:solidFill>
                <a:latin typeface="Arial"/>
                <a:cs typeface="+mn-cs"/>
              </a:endParaRPr>
            </a:p>
            <a:p>
              <a:pPr algn="ctr" fontAlgn="auto">
                <a:spcBef>
                  <a:spcPts val="0"/>
                </a:spcBef>
                <a:spcAft>
                  <a:spcPts val="0"/>
                </a:spcAft>
                <a:defRPr/>
              </a:pPr>
              <a:r>
                <a:rPr lang="en-US" sz="1400" dirty="0">
                  <a:solidFill>
                    <a:prstClr val="black"/>
                  </a:solidFill>
                  <a:latin typeface="Arial"/>
                  <a:cs typeface="+mn-cs"/>
                </a:rPr>
                <a:t>Benefit Calculators link directly to DEERS information through CAC or DS Logon.</a:t>
              </a:r>
            </a:p>
          </p:txBody>
        </p:sp>
        <p:sp>
          <p:nvSpPr>
            <p:cNvPr id="18" name="Rectangle 5"/>
            <p:cNvSpPr>
              <a:spLocks noChangeArrowheads="1"/>
            </p:cNvSpPr>
            <p:nvPr/>
          </p:nvSpPr>
          <p:spPr bwMode="auto">
            <a:xfrm>
              <a:off x="-623835" y="5476003"/>
              <a:ext cx="7786777" cy="916496"/>
            </a:xfrm>
            <a:prstGeom prst="rect">
              <a:avLst/>
            </a:prstGeom>
            <a:noFill/>
            <a:ln w="38100" cmpd="dbl">
              <a:solidFill>
                <a:srgbClr val="0000FF"/>
              </a:solidFill>
              <a:miter lim="800000"/>
              <a:headEnd type="none" w="sm" len="sm"/>
              <a:tailEnd type="none" w="sm" len="sm"/>
            </a:ln>
          </p:spPr>
          <p:txBody>
            <a:bodyPr wrap="none" anchor="ctr"/>
            <a:lstStyle/>
            <a:p>
              <a:pPr algn="ctr" eaLnBrk="1" fontAlgn="auto" hangingPunct="1">
                <a:spcBef>
                  <a:spcPts val="0"/>
                </a:spcBef>
                <a:spcAft>
                  <a:spcPts val="0"/>
                </a:spcAft>
                <a:defRPr/>
              </a:pPr>
              <a:endParaRPr lang="en-US" sz="1800" dirty="0">
                <a:solidFill>
                  <a:prstClr val="black"/>
                </a:solidFill>
                <a:latin typeface="Arial"/>
                <a:cs typeface="+mn-cs"/>
              </a:endParaRPr>
            </a:p>
          </p:txBody>
        </p:sp>
      </p:grpSp>
      <p:pic>
        <p:nvPicPr>
          <p:cNvPr id="5" name="Picture 4">
            <a:extLst>
              <a:ext uri="{FF2B5EF4-FFF2-40B4-BE49-F238E27FC236}">
                <a16:creationId xmlns:a16="http://schemas.microsoft.com/office/drawing/2014/main" id="{68B91CEF-B72F-487A-8462-29EFA70F0712}"/>
              </a:ext>
            </a:extLst>
          </p:cNvPr>
          <p:cNvPicPr>
            <a:picLocks noChangeAspect="1"/>
          </p:cNvPicPr>
          <p:nvPr/>
        </p:nvPicPr>
        <p:blipFill rotWithShape="1">
          <a:blip r:embed="rId4"/>
          <a:srcRect l="1708" r="1999" b="34027"/>
          <a:stretch/>
        </p:blipFill>
        <p:spPr>
          <a:xfrm>
            <a:off x="381000" y="1406354"/>
            <a:ext cx="4672359" cy="4461046"/>
          </a:xfrm>
          <a:prstGeom prst="rect">
            <a:avLst/>
          </a:prstGeom>
          <a:ln>
            <a:solidFill>
              <a:schemeClr val="tx1"/>
            </a:solidFill>
          </a:ln>
        </p:spPr>
      </p:pic>
      <p:sp>
        <p:nvSpPr>
          <p:cNvPr id="4" name="TextBox 3"/>
          <p:cNvSpPr txBox="1"/>
          <p:nvPr/>
        </p:nvSpPr>
        <p:spPr>
          <a:xfrm>
            <a:off x="1295400" y="609600"/>
            <a:ext cx="3352800" cy="646331"/>
          </a:xfrm>
          <a:prstGeom prst="rect">
            <a:avLst/>
          </a:prstGeom>
          <a:noFill/>
          <a:scene3d>
            <a:camera prst="isometricOffAxis1Right"/>
            <a:lightRig rig="threePt" dir="t"/>
          </a:scene3d>
        </p:spPr>
        <p:txBody>
          <a:bodyPr>
            <a:spAutoFit/>
          </a:bodyPr>
          <a:lstStyle/>
          <a:p>
            <a:pPr eaLnBrk="1" fontAlgn="auto" hangingPunct="1">
              <a:spcBef>
                <a:spcPts val="0"/>
              </a:spcBef>
              <a:spcAft>
                <a:spcPts val="0"/>
              </a:spcAft>
              <a:defRPr/>
            </a:pPr>
            <a:r>
              <a:rPr lang="en-US" sz="1800" b="1" dirty="0">
                <a:solidFill>
                  <a:srgbClr val="008000"/>
                </a:solidFill>
                <a:latin typeface="Arial"/>
                <a:cs typeface="+mn-cs"/>
              </a:rPr>
              <a:t>Featuring a personalized</a:t>
            </a:r>
          </a:p>
          <a:p>
            <a:pPr eaLnBrk="1" fontAlgn="auto" hangingPunct="1">
              <a:spcBef>
                <a:spcPts val="0"/>
              </a:spcBef>
              <a:spcAft>
                <a:spcPts val="0"/>
              </a:spcAft>
              <a:defRPr/>
            </a:pPr>
            <a:r>
              <a:rPr lang="en-US" sz="1800" b="1" dirty="0">
                <a:solidFill>
                  <a:srgbClr val="008000"/>
                </a:solidFill>
                <a:latin typeface="Arial"/>
                <a:cs typeface="+mn-cs"/>
              </a:rPr>
              <a:t>Retirement Calculator!!</a:t>
            </a:r>
          </a:p>
        </p:txBody>
      </p:sp>
      <p:sp>
        <p:nvSpPr>
          <p:cNvPr id="11" name="Oval 10"/>
          <p:cNvSpPr/>
          <p:nvPr/>
        </p:nvSpPr>
        <p:spPr bwMode="auto">
          <a:xfrm>
            <a:off x="381000" y="2679700"/>
            <a:ext cx="1814512" cy="901700"/>
          </a:xfrm>
          <a:prstGeom prst="ellipse">
            <a:avLst/>
          </a:prstGeom>
          <a:solidFill>
            <a:srgbClr val="FFCC00"/>
          </a:solidFill>
          <a:ln w="9525" cap="flat" cmpd="sng" algn="ctr">
            <a:solidFill>
              <a:schemeClr val="tx1"/>
            </a:solidFill>
            <a:prstDash val="solid"/>
            <a:round/>
            <a:headEnd type="none" w="med" len="med"/>
            <a:tailEnd type="none" w="med" len="med"/>
          </a:ln>
          <a:effectLst/>
        </p:spPr>
        <p:txBody>
          <a:bodyPr anchor="ctr"/>
          <a:lstStyle/>
          <a:p>
            <a:pPr algn="ctr" defTabSz="1357313" eaLnBrk="1" hangingPunct="1">
              <a:defRPr/>
            </a:pPr>
            <a:r>
              <a:rPr lang="en-US" sz="2400" b="1" dirty="0">
                <a:solidFill>
                  <a:prstClr val="black"/>
                </a:solidFill>
                <a:latin typeface="Arial" charset="0"/>
                <a:cs typeface="+mn-cs"/>
              </a:rPr>
              <a:t>Benefit Library</a:t>
            </a:r>
          </a:p>
        </p:txBody>
      </p:sp>
      <p:sp>
        <p:nvSpPr>
          <p:cNvPr id="12" name="Oval 11"/>
          <p:cNvSpPr/>
          <p:nvPr/>
        </p:nvSpPr>
        <p:spPr bwMode="auto">
          <a:xfrm>
            <a:off x="2057400" y="4648200"/>
            <a:ext cx="1471613" cy="766762"/>
          </a:xfrm>
          <a:prstGeom prst="ellipse">
            <a:avLst/>
          </a:prstGeom>
          <a:solidFill>
            <a:srgbClr val="FFCC00"/>
          </a:solidFill>
          <a:ln w="9525" cap="flat" cmpd="sng" algn="ctr">
            <a:solidFill>
              <a:schemeClr val="tx1"/>
            </a:solidFill>
            <a:prstDash val="solid"/>
            <a:round/>
            <a:headEnd type="none" w="med" len="med"/>
            <a:tailEnd type="none" w="med" len="med"/>
          </a:ln>
          <a:effectLst/>
        </p:spPr>
        <p:txBody>
          <a:bodyPr anchor="ctr"/>
          <a:lstStyle/>
          <a:p>
            <a:pPr algn="ctr" defTabSz="1357313" eaLnBrk="1" hangingPunct="1">
              <a:defRPr/>
            </a:pPr>
            <a:r>
              <a:rPr lang="en-US" sz="2400" b="1" dirty="0">
                <a:solidFill>
                  <a:prstClr val="black"/>
                </a:solidFill>
                <a:latin typeface="Arial" charset="0"/>
                <a:cs typeface="+mn-cs"/>
              </a:rPr>
              <a:t>Help Desk</a:t>
            </a:r>
          </a:p>
        </p:txBody>
      </p:sp>
      <p:sp>
        <p:nvSpPr>
          <p:cNvPr id="14" name="Oval 13"/>
          <p:cNvSpPr/>
          <p:nvPr/>
        </p:nvSpPr>
        <p:spPr bwMode="auto">
          <a:xfrm>
            <a:off x="3787776" y="5432425"/>
            <a:ext cx="1287462" cy="354013"/>
          </a:xfrm>
          <a:prstGeom prst="ellipse">
            <a:avLst/>
          </a:prstGeom>
          <a:noFill/>
          <a:ln w="57150" cap="flat" cmpd="sng" algn="ctr">
            <a:solidFill>
              <a:srgbClr val="3FE943"/>
            </a:solidFill>
            <a:prstDash val="solid"/>
            <a:round/>
            <a:headEnd type="none" w="med" len="med"/>
            <a:tailEnd type="none" w="med" len="med"/>
          </a:ln>
          <a:effectLst/>
        </p:spPr>
        <p:txBody>
          <a:bodyPr/>
          <a:lstStyle/>
          <a:p>
            <a:pPr defTabSz="1357313" eaLnBrk="1" hangingPunct="1">
              <a:defRPr/>
            </a:pPr>
            <a:endParaRPr lang="en-US" sz="2400">
              <a:solidFill>
                <a:prstClr val="black"/>
              </a:solidFill>
              <a:latin typeface="Arial" charset="0"/>
              <a:cs typeface="+mn-cs"/>
            </a:endParaRPr>
          </a:p>
        </p:txBody>
      </p:sp>
      <p:sp>
        <p:nvSpPr>
          <p:cNvPr id="15" name="Oval 14"/>
          <p:cNvSpPr/>
          <p:nvPr/>
        </p:nvSpPr>
        <p:spPr bwMode="auto">
          <a:xfrm>
            <a:off x="680401" y="1676400"/>
            <a:ext cx="691199" cy="609401"/>
          </a:xfrm>
          <a:prstGeom prst="ellipse">
            <a:avLst/>
          </a:prstGeom>
          <a:noFill/>
          <a:ln w="57150" cap="flat" cmpd="sng" algn="ctr">
            <a:solidFill>
              <a:srgbClr val="3FE943"/>
            </a:solidFill>
            <a:prstDash val="solid"/>
            <a:round/>
            <a:headEnd type="none" w="med" len="med"/>
            <a:tailEnd type="none" w="med" len="med"/>
          </a:ln>
          <a:effectLst/>
        </p:spPr>
        <p:txBody>
          <a:bodyPr/>
          <a:lstStyle/>
          <a:p>
            <a:pPr defTabSz="1357313" eaLnBrk="1" hangingPunct="1">
              <a:defRPr/>
            </a:pPr>
            <a:endParaRPr lang="en-US" sz="2400">
              <a:solidFill>
                <a:prstClr val="black"/>
              </a:solidFill>
              <a:latin typeface="Arial" charset="0"/>
              <a:cs typeface="+mn-cs"/>
            </a:endParaRPr>
          </a:p>
        </p:txBody>
      </p:sp>
      <p:sp>
        <p:nvSpPr>
          <p:cNvPr id="16" name="Right Arrow 15"/>
          <p:cNvSpPr/>
          <p:nvPr/>
        </p:nvSpPr>
        <p:spPr bwMode="auto">
          <a:xfrm rot="14611370">
            <a:off x="979488" y="2427486"/>
            <a:ext cx="442912" cy="204788"/>
          </a:xfrm>
          <a:prstGeom prst="rightArrow">
            <a:avLst/>
          </a:prstGeom>
          <a:solidFill>
            <a:srgbClr val="3FE943"/>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defTabSz="1357313" eaLnBrk="1" hangingPunct="1">
              <a:defRPr/>
            </a:pPr>
            <a:endParaRPr lang="en-US" sz="2400">
              <a:solidFill>
                <a:prstClr val="black"/>
              </a:solidFill>
              <a:latin typeface="Arial" charset="0"/>
              <a:cs typeface="+mn-cs"/>
            </a:endParaRPr>
          </a:p>
        </p:txBody>
      </p:sp>
      <p:sp>
        <p:nvSpPr>
          <p:cNvPr id="19" name="Right Arrow 18"/>
          <p:cNvSpPr/>
          <p:nvPr/>
        </p:nvSpPr>
        <p:spPr bwMode="auto">
          <a:xfrm rot="1975012">
            <a:off x="3278188" y="5302250"/>
            <a:ext cx="542925" cy="204788"/>
          </a:xfrm>
          <a:prstGeom prst="rightArrow">
            <a:avLst/>
          </a:prstGeom>
          <a:solidFill>
            <a:srgbClr val="3FE943"/>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defTabSz="1357313" eaLnBrk="1" hangingPunct="1">
              <a:defRPr/>
            </a:pPr>
            <a:endParaRPr lang="en-US" sz="2400">
              <a:solidFill>
                <a:prstClr val="black"/>
              </a:solidFill>
              <a:latin typeface="Arial" charset="0"/>
              <a:cs typeface="+mn-cs"/>
            </a:endParaRPr>
          </a:p>
        </p:txBody>
      </p:sp>
      <p:sp>
        <p:nvSpPr>
          <p:cNvPr id="7" name="Curved Left Arrow 6"/>
          <p:cNvSpPr/>
          <p:nvPr/>
        </p:nvSpPr>
        <p:spPr bwMode="auto">
          <a:xfrm rot="3602950">
            <a:off x="2261394" y="967581"/>
            <a:ext cx="788988" cy="1984375"/>
          </a:xfrm>
          <a:prstGeom prst="curvedLeftArrow">
            <a:avLst/>
          </a:prstGeom>
          <a:solidFill>
            <a:srgbClr val="3FE943"/>
          </a:solidFill>
          <a:ln w="9525" cap="flat" cmpd="sng" algn="ctr">
            <a:solidFill>
              <a:schemeClr val="tx1"/>
            </a:solidFill>
            <a:prstDash val="solid"/>
            <a:round/>
            <a:headEnd type="none" w="med" len="med"/>
            <a:tailEnd type="none" w="med" len="med"/>
          </a:ln>
          <a:effectLst/>
        </p:spPr>
        <p:txBody>
          <a:bodyPr/>
          <a:lstStyle/>
          <a:p>
            <a:pPr defTabSz="1357313" eaLnBrk="1" hangingPunct="1">
              <a:defRPr/>
            </a:pPr>
            <a:endParaRPr lang="en-US" sz="2400" dirty="0">
              <a:solidFill>
                <a:srgbClr val="00B0F0"/>
              </a:solidFill>
              <a:latin typeface="Arial" charset="0"/>
              <a:cs typeface="+mn-cs"/>
            </a:endParaRPr>
          </a:p>
        </p:txBody>
      </p:sp>
    </p:spTree>
    <p:extLst>
      <p:ext uri="{BB962C8B-B14F-4D97-AF65-F5344CB8AC3E}">
        <p14:creationId xmlns:p14="http://schemas.microsoft.com/office/powerpoint/2010/main" val="12560168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D0A312-D6BB-4CB2-9F96-91A4E2C033B5}"/>
              </a:ext>
            </a:extLst>
          </p:cNvPr>
          <p:cNvPicPr>
            <a:picLocks noChangeAspect="1"/>
          </p:cNvPicPr>
          <p:nvPr/>
        </p:nvPicPr>
        <p:blipFill rotWithShape="1">
          <a:blip r:embed="rId3"/>
          <a:srcRect l="1929" t="5514" r="13411" b="20055"/>
          <a:stretch/>
        </p:blipFill>
        <p:spPr>
          <a:xfrm>
            <a:off x="304800" y="838200"/>
            <a:ext cx="7440685" cy="4656570"/>
          </a:xfrm>
          <a:prstGeom prst="rect">
            <a:avLst/>
          </a:prstGeom>
        </p:spPr>
      </p:pic>
      <p:sp>
        <p:nvSpPr>
          <p:cNvPr id="4" name="TextBox 3"/>
          <p:cNvSpPr txBox="1"/>
          <p:nvPr/>
        </p:nvSpPr>
        <p:spPr>
          <a:xfrm>
            <a:off x="0" y="533400"/>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Federal taxes are due on all retired military compensation</a:t>
            </a:r>
          </a:p>
        </p:txBody>
      </p:sp>
      <p:sp>
        <p:nvSpPr>
          <p:cNvPr id="6" name="Rectangle 2"/>
          <p:cNvSpPr>
            <a:spLocks noChangeArrowheads="1"/>
          </p:cNvSpPr>
          <p:nvPr/>
        </p:nvSpPr>
        <p:spPr bwMode="auto">
          <a:xfrm>
            <a:off x="0" y="0"/>
            <a:ext cx="9144000" cy="584775"/>
          </a:xfrm>
          <a:prstGeom prst="rect">
            <a:avLst/>
          </a:prstGeom>
          <a:noFill/>
          <a:ln w="12700" cap="sq">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Arial"/>
                <a:ea typeface="+mn-ea"/>
                <a:cs typeface="+mn-cs"/>
              </a:rPr>
              <a:t>Taxes*</a:t>
            </a:r>
          </a:p>
        </p:txBody>
      </p:sp>
      <p:sp>
        <p:nvSpPr>
          <p:cNvPr id="7" name="Rectangle 6"/>
          <p:cNvSpPr/>
          <p:nvPr/>
        </p:nvSpPr>
        <p:spPr>
          <a:xfrm>
            <a:off x="76200" y="6019800"/>
            <a:ext cx="89916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mn-cs"/>
              </a:rPr>
              <a:t>*</a:t>
            </a:r>
            <a:r>
              <a:rPr kumimoji="0" lang="en-US" sz="1400" b="0" i="0" u="none" strike="noStrike" kern="1200" cap="none" spc="0" normalizeH="0" baseline="0" noProof="0" dirty="0">
                <a:ln>
                  <a:noFill/>
                </a:ln>
                <a:solidFill>
                  <a:srgbClr val="FF0000"/>
                </a:solidFill>
                <a:effectLst/>
                <a:uLnTx/>
                <a:uFillTx/>
                <a:latin typeface="Arial"/>
                <a:ea typeface="+mn-ea"/>
                <a:cs typeface="+mn-cs"/>
              </a:rPr>
              <a:t>State taxes as of 20 April 2023. Conditions or limitations apply. Check state law. </a:t>
            </a:r>
            <a:r>
              <a:rPr kumimoji="0" lang="en-US" sz="1400" b="0" i="0" u="none" strike="noStrike" kern="1200" cap="none" spc="0" normalizeH="0" baseline="0" noProof="0" dirty="0">
                <a:ln>
                  <a:noFill/>
                </a:ln>
                <a:solidFill>
                  <a:srgbClr val="FF0000"/>
                </a:solidFill>
                <a:effectLst/>
                <a:uLnTx/>
                <a:uFillTx/>
                <a:latin typeface="Arial"/>
                <a:ea typeface="+mn-ea"/>
                <a:cs typeface="Arial" charset="0"/>
              </a:rPr>
              <a:t>See the MyArmyBenefits state fact sheets at </a:t>
            </a:r>
            <a:r>
              <a:rPr kumimoji="0" lang="en-US" sz="1400" b="0" i="0" u="none" strike="noStrike" kern="1200" cap="none" spc="0" normalizeH="0" baseline="0" noProof="0" dirty="0">
                <a:ln>
                  <a:noFill/>
                </a:ln>
                <a:solidFill>
                  <a:srgbClr val="FF0000"/>
                </a:solidFill>
                <a:effectLst/>
                <a:uLnTx/>
                <a:uFillTx/>
                <a:latin typeface="Arial"/>
                <a:ea typeface="+mn-ea"/>
                <a:cs typeface="+mn-cs"/>
                <a:hlinkClick r:id="rId4"/>
              </a:rPr>
              <a:t>https://myarmybenefits.us.army.mil/Benefit-Library/State/Territory-Benefits</a:t>
            </a:r>
            <a:r>
              <a:rPr kumimoji="0" lang="en-US" sz="1400" b="0" i="0" u="none" strike="noStrike" kern="1200" cap="none" spc="0" normalizeH="0" baseline="0" noProof="0" dirty="0">
                <a:ln>
                  <a:noFill/>
                </a:ln>
                <a:solidFill>
                  <a:srgbClr val="FF0000"/>
                </a:solidFill>
                <a:effectLst/>
                <a:uLnTx/>
                <a:uFillTx/>
                <a:latin typeface="Arial"/>
                <a:ea typeface="+mn-ea"/>
                <a:cs typeface="+mn-cs"/>
              </a:rPr>
              <a:t> </a:t>
            </a:r>
            <a:r>
              <a:rPr kumimoji="0" lang="en-US" sz="1400" b="0" i="0" u="none" strike="noStrike" kern="1200" cap="none" spc="0" normalizeH="0" baseline="0" noProof="0" dirty="0">
                <a:ln>
                  <a:noFill/>
                </a:ln>
                <a:solidFill>
                  <a:srgbClr val="FF0000"/>
                </a:solidFill>
                <a:effectLst/>
                <a:uLnTx/>
                <a:uFillTx/>
                <a:latin typeface="Arial"/>
                <a:ea typeface="+mn-ea"/>
                <a:cs typeface="Arial" charset="0"/>
              </a:rPr>
              <a:t>for details.</a:t>
            </a:r>
            <a:endParaRPr kumimoji="0" lang="en-US" sz="1400" b="0" i="0" u="none" strike="noStrike" kern="1200" cap="none" spc="0" normalizeH="0" baseline="0" noProof="0" dirty="0">
              <a:ln>
                <a:noFill/>
              </a:ln>
              <a:solidFill>
                <a:srgbClr val="FF0000"/>
              </a:solidFill>
              <a:effectLst/>
              <a:uLnTx/>
              <a:uFillTx/>
              <a:latin typeface="Arial"/>
              <a:ea typeface="+mn-ea"/>
              <a:cs typeface="+mn-cs"/>
            </a:endParaRPr>
          </a:p>
        </p:txBody>
      </p:sp>
      <p:sp>
        <p:nvSpPr>
          <p:cNvPr id="8" name="Rectangle 7"/>
          <p:cNvSpPr/>
          <p:nvPr/>
        </p:nvSpPr>
        <p:spPr>
          <a:xfrm>
            <a:off x="1600200" y="5562600"/>
            <a:ext cx="6317505" cy="492443"/>
          </a:xfrm>
          <a:prstGeom prst="rect">
            <a:avLst/>
          </a:prstGeom>
          <a:solidFill>
            <a:srgbClr val="FFCC66"/>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Arial"/>
                <a:ea typeface="+mn-ea"/>
                <a:cs typeface="+mn-cs"/>
              </a:rPr>
              <a:t>You pay </a:t>
            </a:r>
            <a:r>
              <a:rPr kumimoji="0" lang="en-US" sz="1300" b="1" i="1" u="none" strike="noStrike" kern="1200" cap="none" spc="0" normalizeH="0" baseline="0" noProof="0" dirty="0">
                <a:ln>
                  <a:noFill/>
                </a:ln>
                <a:solidFill>
                  <a:prstClr val="black"/>
                </a:solidFill>
                <a:effectLst/>
                <a:uLnTx/>
                <a:uFillTx/>
                <a:latin typeface="Arial"/>
                <a:ea typeface="+mn-ea"/>
                <a:cs typeface="Arial" pitchFamily="34" charset="0"/>
              </a:rPr>
              <a:t>NO Social Security or Medicare tax on retired pay. You’ll collect full Social Security benefits when you reach the age of eligibility!</a:t>
            </a:r>
          </a:p>
        </p:txBody>
      </p:sp>
      <p:pic>
        <p:nvPicPr>
          <p:cNvPr id="3" name="Picture 2"/>
          <p:cNvPicPr>
            <a:picLocks noChangeAspect="1"/>
          </p:cNvPicPr>
          <p:nvPr/>
        </p:nvPicPr>
        <p:blipFill rotWithShape="1">
          <a:blip r:embed="rId5"/>
          <a:srcRect l="75013" t="50918" r="12089" b="38625"/>
          <a:stretch/>
        </p:blipFill>
        <p:spPr>
          <a:xfrm>
            <a:off x="6934200" y="3733800"/>
            <a:ext cx="2033354" cy="1173507"/>
          </a:xfrm>
          <a:prstGeom prst="rect">
            <a:avLst/>
          </a:prstGeom>
        </p:spPr>
      </p:pic>
      <p:pic>
        <p:nvPicPr>
          <p:cNvPr id="18" name="Picture 17"/>
          <p:cNvPicPr>
            <a:picLocks noChangeAspect="1"/>
          </p:cNvPicPr>
          <p:nvPr/>
        </p:nvPicPr>
        <p:blipFill rotWithShape="1">
          <a:blip r:embed="rId6"/>
          <a:srcRect b="10180"/>
          <a:stretch/>
        </p:blipFill>
        <p:spPr>
          <a:xfrm>
            <a:off x="4399200" y="4800600"/>
            <a:ext cx="858600" cy="650610"/>
          </a:xfrm>
          <a:prstGeom prst="rect">
            <a:avLst/>
          </a:prstGeom>
        </p:spPr>
      </p:pic>
      <p:pic>
        <p:nvPicPr>
          <p:cNvPr id="17" name="Picture 16"/>
          <p:cNvPicPr>
            <a:picLocks noChangeAspect="1"/>
          </p:cNvPicPr>
          <p:nvPr/>
        </p:nvPicPr>
        <p:blipFill>
          <a:blip r:embed="rId7"/>
          <a:stretch>
            <a:fillRect/>
          </a:stretch>
        </p:blipFill>
        <p:spPr>
          <a:xfrm>
            <a:off x="304800" y="3552591"/>
            <a:ext cx="597273" cy="765735"/>
          </a:xfrm>
          <a:prstGeom prst="rect">
            <a:avLst/>
          </a:prstGeom>
        </p:spPr>
      </p:pic>
      <p:pic>
        <p:nvPicPr>
          <p:cNvPr id="19" name="Picture 18"/>
          <p:cNvPicPr>
            <a:picLocks noChangeAspect="1"/>
          </p:cNvPicPr>
          <p:nvPr/>
        </p:nvPicPr>
        <p:blipFill>
          <a:blip r:embed="rId8"/>
          <a:stretch>
            <a:fillRect/>
          </a:stretch>
        </p:blipFill>
        <p:spPr>
          <a:xfrm>
            <a:off x="5257800" y="4752976"/>
            <a:ext cx="990600" cy="733424"/>
          </a:xfrm>
          <a:prstGeom prst="rect">
            <a:avLst/>
          </a:prstGeom>
        </p:spPr>
      </p:pic>
      <p:sp>
        <p:nvSpPr>
          <p:cNvPr id="5" name="Rectangle 11"/>
          <p:cNvSpPr>
            <a:spLocks noChangeArrowheads="1"/>
          </p:cNvSpPr>
          <p:nvPr/>
        </p:nvSpPr>
        <p:spPr bwMode="auto">
          <a:xfrm>
            <a:off x="7543800" y="1479923"/>
            <a:ext cx="1524000" cy="1661993"/>
          </a:xfrm>
          <a:prstGeom prst="rect">
            <a:avLst/>
          </a:prstGeom>
          <a:noFill/>
          <a:ln w="12700" cap="sq">
            <a:noFill/>
            <a:miter lim="800000"/>
            <a:headEnd type="none" w="sm" len="sm"/>
            <a:tailEnd type="none" w="sm" len="sm"/>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1" u="sng" strike="noStrike" kern="1200" cap="none" spc="0" normalizeH="0" baseline="0" noProof="0" dirty="0">
                <a:ln>
                  <a:noFill/>
                </a:ln>
                <a:solidFill>
                  <a:prstClr val="black"/>
                </a:solidFill>
                <a:effectLst/>
                <a:uLnTx/>
                <a:uFillTx/>
                <a:latin typeface="Arial"/>
                <a:ea typeface="+mn-ea"/>
                <a:cs typeface="+mn-cs"/>
              </a:rPr>
              <a:t>Home of Residence</a:t>
            </a:r>
            <a:r>
              <a:rPr kumimoji="0" lang="en-US" sz="1700" b="1" i="1" u="none" strike="noStrike" kern="1200" cap="none" spc="0" normalizeH="0" baseline="0" noProof="0" dirty="0">
                <a:ln>
                  <a:noFill/>
                </a:ln>
                <a:solidFill>
                  <a:prstClr val="black"/>
                </a:solidFill>
                <a:effectLst/>
                <a:uLnTx/>
                <a:uFillTx/>
                <a:latin typeface="Arial"/>
                <a:ea typeface="+mn-ea"/>
                <a:cs typeface="+mn-cs"/>
              </a:rPr>
              <a:t> </a:t>
            </a:r>
            <a:r>
              <a:rPr kumimoji="0" lang="en-US" sz="1700" b="1" i="0" u="none" strike="noStrike" kern="1200" cap="none" spc="0" normalizeH="0" baseline="0" noProof="0" dirty="0">
                <a:ln>
                  <a:noFill/>
                </a:ln>
                <a:solidFill>
                  <a:prstClr val="black"/>
                </a:solidFill>
                <a:effectLst/>
                <a:uLnTx/>
                <a:uFillTx/>
                <a:latin typeface="Arial"/>
                <a:ea typeface="+mn-ea"/>
                <a:cs typeface="+mn-cs"/>
              </a:rPr>
              <a:t>is determining factor; not Home of Record!</a:t>
            </a:r>
          </a:p>
        </p:txBody>
      </p:sp>
    </p:spTree>
    <p:extLst>
      <p:ext uri="{BB962C8B-B14F-4D97-AF65-F5344CB8AC3E}">
        <p14:creationId xmlns:p14="http://schemas.microsoft.com/office/powerpoint/2010/main" val="54846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0" y="0"/>
            <a:ext cx="9144000" cy="5334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Purpose</a:t>
            </a:r>
          </a:p>
        </p:txBody>
      </p:sp>
      <p:sp>
        <p:nvSpPr>
          <p:cNvPr id="11267" name="Rectangle 3"/>
          <p:cNvSpPr>
            <a:spLocks noGrp="1" noChangeArrowheads="1"/>
          </p:cNvSpPr>
          <p:nvPr>
            <p:ph type="subTitle" idx="4294967295"/>
          </p:nvPr>
        </p:nvSpPr>
        <p:spPr bwMode="auto">
          <a:xfrm>
            <a:off x="838200" y="646265"/>
            <a:ext cx="7696200" cy="1676400"/>
          </a:xfrm>
          <a:prstGeom prst="rect">
            <a:avLst/>
          </a:prstGeom>
          <a:noFill/>
          <a:ln>
            <a:miter lim="800000"/>
            <a:headEnd/>
            <a:tailEnd/>
          </a:ln>
        </p:spPr>
        <p:txBody>
          <a:bodyPr lIns="91440" tIns="45720" rIns="91440" bIns="45720" anchor="t"/>
          <a:lstStyle/>
          <a:p>
            <a:pPr marL="0" indent="0" algn="ctr">
              <a:buNone/>
            </a:pPr>
            <a:r>
              <a:rPr lang="en-US" sz="2800" dirty="0">
                <a:latin typeface="Arial"/>
                <a:cs typeface="Arial"/>
              </a:rPr>
              <a:t>To provide an overview of the planning needed to prepare for retirement.</a:t>
            </a:r>
            <a:endParaRPr lang="en-US" dirty="0">
              <a:latin typeface="Arial"/>
              <a:cs typeface="Arial"/>
            </a:endParaRPr>
          </a:p>
          <a:p>
            <a:pPr marL="0" indent="0" algn="ctr" eaLnBrk="1" hangingPunct="1">
              <a:buFontTx/>
              <a:buNone/>
            </a:pPr>
            <a:endParaRPr lang="en-US" sz="2400" dirty="0"/>
          </a:p>
          <a:p>
            <a:pPr marL="0" indent="0" algn="ctr" eaLnBrk="1" hangingPunct="1">
              <a:buFontTx/>
              <a:buNone/>
            </a:pPr>
            <a:endParaRPr lang="en-US" sz="3600" b="1" dirty="0"/>
          </a:p>
          <a:p>
            <a:pPr marL="0" indent="0" algn="ctr" eaLnBrk="1" hangingPunct="1">
              <a:buFontTx/>
              <a:buNone/>
            </a:pPr>
            <a:endParaRPr lang="en-US" sz="3600" b="1" dirty="0"/>
          </a:p>
          <a:p>
            <a:pPr marL="0" indent="0" algn="ctr" eaLnBrk="1" hangingPunct="1">
              <a:buFontTx/>
              <a:buNone/>
            </a:pPr>
            <a:endParaRPr lang="en-US" sz="3600" b="1" dirty="0"/>
          </a:p>
        </p:txBody>
      </p:sp>
      <p:sp>
        <p:nvSpPr>
          <p:cNvPr id="7" name="TextBox 6"/>
          <p:cNvSpPr txBox="1"/>
          <p:nvPr/>
        </p:nvSpPr>
        <p:spPr>
          <a:xfrm>
            <a:off x="381000" y="4496394"/>
            <a:ext cx="8305800" cy="2062103"/>
          </a:xfrm>
          <a:prstGeom prst="rect">
            <a:avLst/>
          </a:prstGeom>
          <a:noFill/>
        </p:spPr>
        <p:txBody>
          <a:bodyPr wrap="square" lIns="91440" tIns="45720" rIns="91440" bIns="45720" rtlCol="0" anchor="t">
            <a:spAutoFit/>
          </a:bodyPr>
          <a:lstStyle/>
          <a:p>
            <a:pPr algn="ctr"/>
            <a:r>
              <a:rPr lang="en-US" sz="3200" dirty="0">
                <a:ea typeface="+mn-lt"/>
                <a:cs typeface="+mn-lt"/>
              </a:rPr>
              <a:t>NOTE: This briefing is </a:t>
            </a:r>
            <a:r>
              <a:rPr lang="en-US" sz="3200">
                <a:ea typeface="+mn-lt"/>
                <a:cs typeface="+mn-lt"/>
              </a:rPr>
              <a:t>not designed</a:t>
            </a:r>
            <a:r>
              <a:rPr lang="en-US" sz="3200" dirty="0">
                <a:ea typeface="+mn-lt"/>
                <a:cs typeface="+mn-lt"/>
              </a:rPr>
              <a:t> to replace the Army Retirement Planning Seminar provided by Retirement Services Officers!</a:t>
            </a:r>
            <a:endParaRPr lang="en-US" dirty="0"/>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1356" y="1611614"/>
            <a:ext cx="2801520" cy="274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4136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0" y="0"/>
            <a:ext cx="9144000" cy="892552"/>
          </a:xfrm>
          <a:prstGeom prst="rect">
            <a:avLst/>
          </a:prstGeom>
          <a:noFill/>
          <a:ln w="9525">
            <a:noFill/>
            <a:miter lim="800000"/>
            <a:headEnd/>
            <a:tailEnd/>
          </a:ln>
        </p:spPr>
        <p:txBody>
          <a:bodyPr wrap="square">
            <a:spAutoFit/>
          </a:bodyPr>
          <a:lstStyle/>
          <a:p>
            <a:pPr algn="ctr"/>
            <a:r>
              <a:rPr lang="en-US" sz="3200" b="1" i="1" dirty="0">
                <a:latin typeface="+mj-lt"/>
              </a:rPr>
              <a:t>Army Emergency Relief </a:t>
            </a:r>
          </a:p>
          <a:p>
            <a:pPr algn="ctr"/>
            <a:r>
              <a:rPr lang="en-US" sz="1600" dirty="0"/>
              <a:t>   </a:t>
            </a:r>
            <a:r>
              <a:rPr lang="en-US" sz="2000" dirty="0"/>
              <a:t>Helping the Army take care of its own since 1942</a:t>
            </a:r>
          </a:p>
        </p:txBody>
      </p:sp>
      <p:sp>
        <p:nvSpPr>
          <p:cNvPr id="33796" name="TextBox 4"/>
          <p:cNvSpPr txBox="1">
            <a:spLocks noChangeArrowheads="1"/>
          </p:cNvSpPr>
          <p:nvPr/>
        </p:nvSpPr>
        <p:spPr bwMode="auto">
          <a:xfrm>
            <a:off x="457200" y="1524000"/>
            <a:ext cx="4495800" cy="769938"/>
          </a:xfrm>
          <a:prstGeom prst="rect">
            <a:avLst/>
          </a:prstGeom>
          <a:noFill/>
          <a:ln w="9525">
            <a:noFill/>
            <a:miter lim="800000"/>
            <a:headEnd/>
            <a:tailEnd/>
          </a:ln>
        </p:spPr>
        <p:txBody>
          <a:bodyPr>
            <a:spAutoFit/>
          </a:bodyPr>
          <a:lstStyle/>
          <a:p>
            <a:r>
              <a:rPr lang="en-US" sz="2400" b="1" dirty="0"/>
              <a:t>Did you know…</a:t>
            </a:r>
          </a:p>
          <a:p>
            <a:endParaRPr lang="en-US" dirty="0"/>
          </a:p>
        </p:txBody>
      </p:sp>
      <p:sp>
        <p:nvSpPr>
          <p:cNvPr id="33797" name="TextBox 5"/>
          <p:cNvSpPr txBox="1">
            <a:spLocks noChangeArrowheads="1"/>
          </p:cNvSpPr>
          <p:nvPr/>
        </p:nvSpPr>
        <p:spPr bwMode="auto">
          <a:xfrm>
            <a:off x="228600" y="2363133"/>
            <a:ext cx="8686800" cy="3580467"/>
          </a:xfrm>
          <a:prstGeom prst="rect">
            <a:avLst/>
          </a:prstGeom>
          <a:noFill/>
          <a:ln w="9525">
            <a:noFill/>
            <a:miter lim="800000"/>
            <a:headEnd/>
            <a:tailEnd/>
          </a:ln>
        </p:spPr>
        <p:txBody>
          <a:bodyPr wrap="square">
            <a:spAutoFit/>
          </a:bodyPr>
          <a:lstStyle/>
          <a:p>
            <a:pPr>
              <a:spcAft>
                <a:spcPts val="800"/>
              </a:spcAft>
              <a:buFont typeface="Arial" pitchFamily="34" charset="0"/>
              <a:buChar char="•"/>
            </a:pPr>
            <a:r>
              <a:rPr lang="en-US" sz="2000" dirty="0"/>
              <a:t>   AER’s sole mission is to provide emergency financial assistance to   relieve the distress of Army personnel, Retired Soldiers, and their families.</a:t>
            </a:r>
          </a:p>
          <a:p>
            <a:pPr>
              <a:spcAft>
                <a:spcPts val="800"/>
              </a:spcAft>
              <a:buFont typeface="Arial" pitchFamily="34" charset="0"/>
              <a:buChar char="•"/>
            </a:pPr>
            <a:r>
              <a:rPr lang="en-US" sz="2000" dirty="0"/>
              <a:t>   As a Retired Soldier, you are eligible for all categories of assistance, and you may continue to contribute through an allotment from your retired pay.</a:t>
            </a:r>
          </a:p>
          <a:p>
            <a:pPr>
              <a:spcAft>
                <a:spcPts val="800"/>
              </a:spcAft>
              <a:buFont typeface="Arial" pitchFamily="34" charset="0"/>
              <a:buChar char="•"/>
            </a:pPr>
            <a:r>
              <a:rPr lang="en-US" sz="2000" dirty="0"/>
              <a:t>   Also awards scholarships to spouses and children of Retired Soldiers. </a:t>
            </a:r>
          </a:p>
          <a:p>
            <a:pPr>
              <a:spcAft>
                <a:spcPts val="800"/>
              </a:spcAft>
              <a:buFont typeface="Arial" pitchFamily="34" charset="0"/>
              <a:buChar char="•"/>
            </a:pPr>
            <a:r>
              <a:rPr lang="en-US" sz="2000" dirty="0"/>
              <a:t>   For assistance, contact the AER section on your nearest Army installation, other service aid societies or the American Red Cross.   </a:t>
            </a:r>
          </a:p>
          <a:p>
            <a:pPr>
              <a:spcAft>
                <a:spcPts val="800"/>
              </a:spcAft>
              <a:buFont typeface="Arial" pitchFamily="34" charset="0"/>
              <a:buChar char="•"/>
            </a:pPr>
            <a:r>
              <a:rPr lang="en-US" sz="2000" dirty="0"/>
              <a:t>    You can continue taking care of Soldiers who are still currently serving as well as fellow Retired Soldiers by setting up an allotment from your retired pay or by making an annual donation to AER.          </a:t>
            </a:r>
          </a:p>
        </p:txBody>
      </p:sp>
      <p:sp>
        <p:nvSpPr>
          <p:cNvPr id="33799" name="TextBox 8"/>
          <p:cNvSpPr txBox="1">
            <a:spLocks noChangeArrowheads="1"/>
          </p:cNvSpPr>
          <p:nvPr/>
        </p:nvSpPr>
        <p:spPr bwMode="auto">
          <a:xfrm>
            <a:off x="0" y="6168479"/>
            <a:ext cx="9144000" cy="384721"/>
          </a:xfrm>
          <a:prstGeom prst="rect">
            <a:avLst/>
          </a:prstGeom>
          <a:noFill/>
          <a:ln w="9525">
            <a:noFill/>
            <a:miter lim="800000"/>
            <a:headEnd/>
            <a:tailEnd/>
          </a:ln>
        </p:spPr>
        <p:txBody>
          <a:bodyPr wrap="square">
            <a:spAutoFit/>
          </a:bodyPr>
          <a:lstStyle/>
          <a:p>
            <a:r>
              <a:rPr lang="en-US" sz="1900" dirty="0"/>
              <a:t>         More information available at </a:t>
            </a:r>
            <a:r>
              <a:rPr lang="en-US" sz="1900" b="1" u="sng" dirty="0">
                <a:hlinkClick r:id="rId3"/>
              </a:rPr>
              <a:t>https://www.armyemergencyrelief.org/</a:t>
            </a:r>
            <a:r>
              <a:rPr lang="en-US" sz="1900" b="1" u="sng" dirty="0"/>
              <a:t> </a:t>
            </a:r>
            <a:endParaRPr lang="en-US" sz="19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981517"/>
            <a:ext cx="3276600" cy="1095120"/>
          </a:xfrm>
          <a:prstGeom prst="rect">
            <a:avLst/>
          </a:prstGeom>
          <a:ln>
            <a:solidFill>
              <a:schemeClr val="tx1"/>
            </a:solidFill>
          </a:ln>
        </p:spPr>
      </p:pic>
    </p:spTree>
    <p:extLst>
      <p:ext uri="{BB962C8B-B14F-4D97-AF65-F5344CB8AC3E}">
        <p14:creationId xmlns:p14="http://schemas.microsoft.com/office/powerpoint/2010/main" val="29039816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0"/>
            <a:ext cx="86868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 Take Terminal Leave or Cash it in?</a:t>
            </a:r>
          </a:p>
        </p:txBody>
      </p:sp>
      <p:sp>
        <p:nvSpPr>
          <p:cNvPr id="37891" name="Rectangle 3"/>
          <p:cNvSpPr>
            <a:spLocks noGrp="1" noChangeArrowheads="1"/>
          </p:cNvSpPr>
          <p:nvPr>
            <p:ph type="body" sz="half" idx="1"/>
          </p:nvPr>
        </p:nvSpPr>
        <p:spPr bwMode="auto">
          <a:xfrm>
            <a:off x="228600" y="1066800"/>
            <a:ext cx="4191000" cy="4572000"/>
          </a:xfrm>
          <a:solidFill>
            <a:srgbClr val="FFFFFF"/>
          </a:solidFill>
          <a:ln w="76200">
            <a:solidFill>
              <a:srgbClr val="280049"/>
            </a:solidFill>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sz="2600" b="1" u="sng" dirty="0"/>
              <a:t>USE</a:t>
            </a:r>
            <a:r>
              <a:rPr lang="en-US" sz="2400" u="sng" dirty="0"/>
              <a:t> Leave</a:t>
            </a:r>
          </a:p>
          <a:p>
            <a:pPr algn="ctr" eaLnBrk="1" hangingPunct="1">
              <a:buFontTx/>
              <a:buNone/>
            </a:pPr>
            <a:endParaRPr lang="en-US" sz="500" u="sng" dirty="0"/>
          </a:p>
          <a:p>
            <a:pPr eaLnBrk="1" hangingPunct="1"/>
            <a:r>
              <a:rPr lang="en-US" sz="2200" dirty="0"/>
              <a:t>Take accrued leave as terminal leave</a:t>
            </a:r>
          </a:p>
          <a:p>
            <a:pPr eaLnBrk="1" hangingPunct="1"/>
            <a:r>
              <a:rPr lang="en-US" sz="2200" dirty="0"/>
              <a:t>Terminal Leave is ordinary leave granted to assist separating Soldiers with their personal affairs</a:t>
            </a:r>
          </a:p>
          <a:p>
            <a:pPr eaLnBrk="1" hangingPunct="1"/>
            <a:r>
              <a:rPr lang="en-US" sz="2200" dirty="0"/>
              <a:t>Still draw a paycheck</a:t>
            </a:r>
          </a:p>
          <a:p>
            <a:pPr eaLnBrk="1" hangingPunct="1"/>
            <a:r>
              <a:rPr lang="en-US" sz="2200" dirty="0"/>
              <a:t>Full benefits while you are on terminal leave (BAH, BAS, incentive pay, etc.)</a:t>
            </a:r>
          </a:p>
          <a:p>
            <a:pPr algn="ctr" eaLnBrk="1" hangingPunct="1">
              <a:buFontTx/>
              <a:buNone/>
            </a:pPr>
            <a:endParaRPr lang="en-US" sz="2400" u="sng" dirty="0"/>
          </a:p>
          <a:p>
            <a:pPr eaLnBrk="1" hangingPunct="1">
              <a:buFontTx/>
              <a:buNone/>
            </a:pPr>
            <a:endParaRPr lang="en-US" sz="2400" dirty="0"/>
          </a:p>
          <a:p>
            <a:pPr eaLnBrk="1" hangingPunct="1">
              <a:buFontTx/>
              <a:buNone/>
            </a:pPr>
            <a:endParaRPr lang="en-US" u="sng" dirty="0"/>
          </a:p>
        </p:txBody>
      </p:sp>
      <p:sp>
        <p:nvSpPr>
          <p:cNvPr id="37892" name="Rectangle 4"/>
          <p:cNvSpPr>
            <a:spLocks noGrp="1" noChangeArrowheads="1"/>
          </p:cNvSpPr>
          <p:nvPr>
            <p:ph type="body" sz="half" idx="2"/>
          </p:nvPr>
        </p:nvSpPr>
        <p:spPr bwMode="auto">
          <a:xfrm>
            <a:off x="4648200" y="1066800"/>
            <a:ext cx="4267200" cy="4572000"/>
          </a:xfrm>
          <a:solidFill>
            <a:srgbClr val="FFFFFF"/>
          </a:solidFill>
          <a:ln w="76200">
            <a:solidFill>
              <a:srgbClr val="280049"/>
            </a:solidFill>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sz="2600" b="1" u="sng" dirty="0"/>
              <a:t>CASH IN </a:t>
            </a:r>
            <a:r>
              <a:rPr lang="en-US" sz="2400" u="sng" dirty="0"/>
              <a:t>Leave </a:t>
            </a:r>
            <a:endParaRPr lang="en-US" sz="2400" dirty="0"/>
          </a:p>
        </p:txBody>
      </p:sp>
      <p:sp>
        <p:nvSpPr>
          <p:cNvPr id="37895" name="TextBox 9"/>
          <p:cNvSpPr txBox="1">
            <a:spLocks noChangeArrowheads="1"/>
          </p:cNvSpPr>
          <p:nvPr/>
        </p:nvSpPr>
        <p:spPr bwMode="auto">
          <a:xfrm>
            <a:off x="4648200" y="1600200"/>
            <a:ext cx="4191000" cy="4001095"/>
          </a:xfrm>
          <a:prstGeom prst="rect">
            <a:avLst/>
          </a:prstGeom>
          <a:noFill/>
          <a:ln w="9525">
            <a:noFill/>
            <a:miter lim="800000"/>
            <a:headEnd/>
            <a:tailEnd/>
          </a:ln>
        </p:spPr>
        <p:txBody>
          <a:bodyPr>
            <a:spAutoFit/>
          </a:bodyPr>
          <a:lstStyle/>
          <a:p>
            <a:pPr>
              <a:buFont typeface="Arial" pitchFamily="34" charset="0"/>
              <a:buChar char="•"/>
            </a:pPr>
            <a:r>
              <a:rPr lang="en-US" sz="2400" dirty="0"/>
              <a:t>  Cash in/sell</a:t>
            </a:r>
            <a:r>
              <a:rPr lang="en-US" sz="2200" dirty="0"/>
              <a:t> up to 60 days </a:t>
            </a:r>
          </a:p>
          <a:p>
            <a:r>
              <a:rPr lang="en-US" sz="2200" dirty="0"/>
              <a:t>    (you can only cash in a total  </a:t>
            </a:r>
          </a:p>
          <a:p>
            <a:r>
              <a:rPr lang="en-US" sz="2200" dirty="0"/>
              <a:t>    of 60 days </a:t>
            </a:r>
            <a:r>
              <a:rPr lang="en-US" sz="2200" b="1" u="sng" dirty="0"/>
              <a:t>over the course</a:t>
            </a:r>
          </a:p>
          <a:p>
            <a:r>
              <a:rPr lang="en-US" sz="2200" b="1" dirty="0"/>
              <a:t>    </a:t>
            </a:r>
            <a:r>
              <a:rPr lang="en-US" sz="2200" b="1" u="sng" dirty="0"/>
              <a:t>of your entire career</a:t>
            </a:r>
            <a:r>
              <a:rPr lang="en-US" sz="2200" b="1" dirty="0"/>
              <a:t>)</a:t>
            </a:r>
            <a:r>
              <a:rPr lang="en-US" sz="2200" b="1" u="sng" dirty="0"/>
              <a:t> </a:t>
            </a:r>
          </a:p>
          <a:p>
            <a:endParaRPr lang="en-US" sz="500" b="1" u="sng" dirty="0"/>
          </a:p>
          <a:p>
            <a:pPr>
              <a:buFont typeface="Arial" pitchFamily="34" charset="0"/>
              <a:buChar char="•"/>
            </a:pPr>
            <a:r>
              <a:rPr lang="en-US" sz="2200" dirty="0"/>
              <a:t>  Leave that you sell back is  </a:t>
            </a:r>
          </a:p>
          <a:p>
            <a:r>
              <a:rPr lang="en-US" sz="2200" dirty="0"/>
              <a:t>   automatically taxed at 25%    </a:t>
            </a:r>
          </a:p>
          <a:p>
            <a:r>
              <a:rPr lang="en-US" sz="2200" dirty="0"/>
              <a:t>   Federal tax plus state tax </a:t>
            </a:r>
          </a:p>
          <a:p>
            <a:endParaRPr lang="en-US" sz="500" dirty="0"/>
          </a:p>
          <a:p>
            <a:pPr>
              <a:buFont typeface="Arial" pitchFamily="34" charset="0"/>
              <a:buChar char="•"/>
            </a:pPr>
            <a:r>
              <a:rPr lang="en-US" sz="2200" dirty="0"/>
              <a:t>  When you sell leave back, it  </a:t>
            </a:r>
          </a:p>
          <a:p>
            <a:r>
              <a:rPr lang="en-US" sz="2200" dirty="0"/>
              <a:t>   will be base pay only. You do  </a:t>
            </a:r>
          </a:p>
          <a:p>
            <a:r>
              <a:rPr lang="en-US" sz="2200" dirty="0"/>
              <a:t>   not get benefits such as BAH, </a:t>
            </a:r>
          </a:p>
          <a:p>
            <a:r>
              <a:rPr lang="en-US" sz="2200" dirty="0"/>
              <a:t>   BAS, incentive pay, etc.  </a:t>
            </a:r>
          </a:p>
        </p:txBody>
      </p:sp>
    </p:spTree>
    <p:extLst>
      <p:ext uri="{BB962C8B-B14F-4D97-AF65-F5344CB8AC3E}">
        <p14:creationId xmlns:p14="http://schemas.microsoft.com/office/powerpoint/2010/main" val="38836949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0" y="-1"/>
            <a:ext cx="8763000" cy="551765"/>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Transition Administrative Absence*</a:t>
            </a:r>
          </a:p>
        </p:txBody>
      </p:sp>
      <p:sp>
        <p:nvSpPr>
          <p:cNvPr id="1453059" name="Rectangle 3"/>
          <p:cNvSpPr>
            <a:spLocks noGrp="1" noChangeArrowheads="1"/>
          </p:cNvSpPr>
          <p:nvPr>
            <p:ph type="subTitle" idx="4294967295"/>
          </p:nvPr>
        </p:nvSpPr>
        <p:spPr bwMode="auto">
          <a:xfrm>
            <a:off x="381000" y="1008965"/>
            <a:ext cx="8610600" cy="5696635"/>
          </a:xfrm>
          <a:prstGeom prst="rect">
            <a:avLst/>
          </a:prstGeom>
          <a:ln>
            <a:miter lim="800000"/>
            <a:headEnd/>
            <a:tailEnd/>
          </a:ln>
        </p:spPr>
        <p:txBody>
          <a:bodyPr/>
          <a:lstStyle/>
          <a:p>
            <a:pPr marL="0" indent="0" eaLnBrk="1" hangingPunct="1">
              <a:lnSpc>
                <a:spcPct val="80000"/>
              </a:lnSpc>
              <a:buFontTx/>
              <a:buNone/>
              <a:defRPr/>
            </a:pPr>
            <a:r>
              <a:rPr lang="en-US" sz="2000" b="1" i="1" u="sng" dirty="0"/>
              <a:t>Purpose</a:t>
            </a:r>
            <a:r>
              <a:rPr lang="en-US" sz="2000" b="1" i="1" dirty="0"/>
              <a:t>:</a:t>
            </a:r>
            <a:r>
              <a:rPr lang="en-US" sz="2000" dirty="0"/>
              <a:t>  Facilitate transition to civilian life (e.g. house-hunting, job-hunting, CSP)</a:t>
            </a:r>
          </a:p>
          <a:p>
            <a:pPr marL="0" indent="0" eaLnBrk="1" hangingPunct="1">
              <a:lnSpc>
                <a:spcPct val="80000"/>
              </a:lnSpc>
              <a:buFontTx/>
              <a:buNone/>
              <a:defRPr/>
            </a:pPr>
            <a:endParaRPr lang="en-US" sz="1800" dirty="0">
              <a:effectLst>
                <a:outerShdw blurRad="38100" dist="38100" dir="2700000" algn="tl">
                  <a:srgbClr val="C0C0C0"/>
                </a:outerShdw>
              </a:effectLst>
            </a:endParaRPr>
          </a:p>
          <a:p>
            <a:pPr marL="0" indent="0" eaLnBrk="1" hangingPunct="1">
              <a:lnSpc>
                <a:spcPct val="80000"/>
              </a:lnSpc>
              <a:buFontTx/>
              <a:buNone/>
              <a:defRPr/>
            </a:pPr>
            <a:r>
              <a:rPr lang="en-US" sz="2000" b="1" i="1" u="sng" dirty="0"/>
              <a:t>10 Days </a:t>
            </a:r>
            <a:r>
              <a:rPr lang="en-US" sz="2000" u="sng" dirty="0"/>
              <a:t>(and may be authorized an additional 10 days)</a:t>
            </a:r>
            <a:r>
              <a:rPr lang="en-US" sz="2000" dirty="0"/>
              <a:t>:</a:t>
            </a:r>
          </a:p>
          <a:p>
            <a:pPr marL="91440" indent="0" eaLnBrk="1" hangingPunct="1">
              <a:lnSpc>
                <a:spcPct val="80000"/>
              </a:lnSpc>
              <a:buClr>
                <a:schemeClr val="tx1"/>
              </a:buClr>
              <a:defRPr/>
            </a:pPr>
            <a:r>
              <a:rPr lang="en-US" sz="2000" dirty="0"/>
              <a:t>  CONUS-based Soldiers</a:t>
            </a:r>
          </a:p>
          <a:p>
            <a:pPr marL="91440" indent="0" eaLnBrk="1" hangingPunct="1">
              <a:lnSpc>
                <a:spcPct val="80000"/>
              </a:lnSpc>
              <a:buClr>
                <a:schemeClr val="tx1"/>
              </a:buClr>
              <a:defRPr/>
            </a:pPr>
            <a:r>
              <a:rPr lang="en-US" sz="2000" dirty="0"/>
              <a:t>  OCONUS-based Soldiers (at same OCONUS location)</a:t>
            </a:r>
          </a:p>
          <a:p>
            <a:pPr marL="0" indent="0" eaLnBrk="1" hangingPunct="1">
              <a:lnSpc>
                <a:spcPct val="80000"/>
              </a:lnSpc>
              <a:buClr>
                <a:schemeClr val="tx1"/>
              </a:buClr>
              <a:defRPr/>
            </a:pPr>
            <a:endParaRPr lang="en-US" sz="1800" dirty="0">
              <a:effectLst>
                <a:outerShdw blurRad="38100" dist="38100" dir="2700000" algn="tl">
                  <a:srgbClr val="C0C0C0"/>
                </a:outerShdw>
              </a:effectLst>
            </a:endParaRPr>
          </a:p>
          <a:p>
            <a:pPr marL="0" indent="0" eaLnBrk="1" hangingPunct="1">
              <a:lnSpc>
                <a:spcPct val="80000"/>
              </a:lnSpc>
              <a:buFontTx/>
              <a:buNone/>
              <a:defRPr/>
            </a:pPr>
            <a:r>
              <a:rPr lang="en-US" sz="2000" b="1" i="1" u="sng" dirty="0"/>
              <a:t>10 Days </a:t>
            </a:r>
            <a:r>
              <a:rPr lang="en-US" sz="2000" u="sng" dirty="0"/>
              <a:t>(and may be authorized an additional 20 days)</a:t>
            </a:r>
            <a:r>
              <a:rPr lang="en-US" sz="2000" dirty="0"/>
              <a:t>:</a:t>
            </a:r>
          </a:p>
          <a:p>
            <a:pPr marL="91440" indent="0" eaLnBrk="1" hangingPunct="1">
              <a:lnSpc>
                <a:spcPct val="80000"/>
              </a:lnSpc>
              <a:buClr>
                <a:schemeClr val="tx1"/>
              </a:buClr>
              <a:defRPr/>
            </a:pPr>
            <a:r>
              <a:rPr lang="en-US" sz="2000" dirty="0"/>
              <a:t>  CONUS-based Soldiers who entered active duty from OCONUS and will return to OCONUS </a:t>
            </a:r>
          </a:p>
          <a:p>
            <a:pPr marL="91440" indent="0" eaLnBrk="1" hangingPunct="1">
              <a:lnSpc>
                <a:spcPct val="80000"/>
              </a:lnSpc>
              <a:buClr>
                <a:schemeClr val="tx1"/>
              </a:buClr>
              <a:defRPr/>
            </a:pPr>
            <a:r>
              <a:rPr lang="en-US" sz="2000" dirty="0"/>
              <a:t>  OCONUS-based Soldiers, at a CONUS </a:t>
            </a:r>
            <a:r>
              <a:rPr lang="en-US" sz="2000" u="sng" dirty="0"/>
              <a:t>or</a:t>
            </a:r>
            <a:r>
              <a:rPr lang="en-US" sz="2000" dirty="0"/>
              <a:t> another OCONUS location</a:t>
            </a:r>
            <a:endParaRPr lang="en-US" sz="2000" b="1" dirty="0">
              <a:solidFill>
                <a:srgbClr val="FF0000"/>
              </a:solidFill>
            </a:endParaRPr>
          </a:p>
          <a:p>
            <a:pPr marL="0" indent="0" eaLnBrk="1" hangingPunct="1">
              <a:lnSpc>
                <a:spcPct val="80000"/>
              </a:lnSpc>
              <a:buClr>
                <a:schemeClr val="tx1"/>
              </a:buClr>
              <a:defRPr/>
            </a:pPr>
            <a:endParaRPr lang="en-US" sz="1800" b="1" dirty="0">
              <a:solidFill>
                <a:srgbClr val="FF0000"/>
              </a:solidFill>
            </a:endParaRPr>
          </a:p>
          <a:p>
            <a:pPr marL="0" indent="0" eaLnBrk="1" hangingPunct="1">
              <a:lnSpc>
                <a:spcPct val="80000"/>
              </a:lnSpc>
              <a:buClr>
                <a:schemeClr val="tx1"/>
              </a:buClr>
              <a:buNone/>
              <a:defRPr/>
            </a:pPr>
            <a:r>
              <a:rPr lang="en-US" sz="2000" b="1" i="1" u="sng" dirty="0"/>
              <a:t>Career Skills Program (CSP):</a:t>
            </a:r>
          </a:p>
          <a:p>
            <a:pPr marL="91440" indent="0"/>
            <a:r>
              <a:rPr lang="en-US" sz="2000" dirty="0"/>
              <a:t>  For approved CSPs outside of a 50-mile radius, up to 120 days (w/COL or higher approval) or 30 days (w/COL or delegated field grade commander approval)</a:t>
            </a:r>
          </a:p>
          <a:p>
            <a:pPr marL="91440" indent="0"/>
            <a:r>
              <a:rPr lang="en-US" sz="2000" dirty="0"/>
              <a:t>  Not able to combine with other Administrative Absences, leaves,           or passes</a:t>
            </a:r>
          </a:p>
          <a:p>
            <a:pPr marL="0" indent="0" eaLnBrk="1" hangingPunct="1">
              <a:lnSpc>
                <a:spcPct val="80000"/>
              </a:lnSpc>
              <a:buClr>
                <a:schemeClr val="tx1"/>
              </a:buClr>
              <a:defRPr/>
            </a:pPr>
            <a:endParaRPr lang="en-US" sz="2000" i="1" u="sng" dirty="0"/>
          </a:p>
        </p:txBody>
      </p:sp>
      <p:pic>
        <p:nvPicPr>
          <p:cNvPr id="38916" name="Picture 4" descr="j0297749"/>
          <p:cNvPicPr>
            <a:picLocks noChangeAspect="1" noChangeArrowheads="1"/>
          </p:cNvPicPr>
          <p:nvPr/>
        </p:nvPicPr>
        <p:blipFill rotWithShape="1">
          <a:blip r:embed="rId3" cstate="print"/>
          <a:srcRect t="11111" b="11111"/>
          <a:stretch/>
        </p:blipFill>
        <p:spPr bwMode="auto">
          <a:xfrm>
            <a:off x="7316011" y="1877554"/>
            <a:ext cx="1371600" cy="1066800"/>
          </a:xfrm>
          <a:prstGeom prst="rect">
            <a:avLst/>
          </a:prstGeom>
          <a:noFill/>
          <a:ln w="9525">
            <a:noFill/>
            <a:miter lim="800000"/>
            <a:headEnd/>
            <a:tailEnd/>
          </a:ln>
        </p:spPr>
      </p:pic>
      <p:sp>
        <p:nvSpPr>
          <p:cNvPr id="38920" name="AutoShape 1"/>
          <p:cNvSpPr>
            <a:spLocks noChangeAspect="1" noChangeArrowheads="1"/>
          </p:cNvSpPr>
          <p:nvPr/>
        </p:nvSpPr>
        <p:spPr bwMode="auto">
          <a:xfrm>
            <a:off x="6781800" y="1371600"/>
            <a:ext cx="1371600" cy="1676400"/>
          </a:xfrm>
          <a:prstGeom prst="rect">
            <a:avLst/>
          </a:prstGeom>
          <a:noFill/>
          <a:ln w="9525">
            <a:noFill/>
            <a:miter lim="800000"/>
            <a:headEnd/>
            <a:tailEnd/>
          </a:ln>
        </p:spPr>
        <p:txBody>
          <a:bodyPr/>
          <a:lstStyle/>
          <a:p>
            <a:endParaRPr lang="en-US" dirty="0"/>
          </a:p>
        </p:txBody>
      </p:sp>
      <p:sp>
        <p:nvSpPr>
          <p:cNvPr id="8" name="TextBox 7"/>
          <p:cNvSpPr txBox="1"/>
          <p:nvPr/>
        </p:nvSpPr>
        <p:spPr>
          <a:xfrm>
            <a:off x="152400" y="6306235"/>
            <a:ext cx="8763000" cy="323165"/>
          </a:xfrm>
          <a:prstGeom prst="rect">
            <a:avLst/>
          </a:prstGeom>
          <a:noFill/>
        </p:spPr>
        <p:txBody>
          <a:bodyPr wrap="square" rtlCol="0">
            <a:spAutoFit/>
          </a:bodyPr>
          <a:lstStyle/>
          <a:p>
            <a:pPr algn="ctr"/>
            <a:r>
              <a:rPr lang="en-US" sz="1500" b="1" dirty="0">
                <a:latin typeface="Arial" pitchFamily="34" charset="0"/>
              </a:rPr>
              <a:t>AR 600-8-10, Leaves and Passes</a:t>
            </a:r>
            <a:endParaRPr lang="en-US" sz="1500" b="1" dirty="0"/>
          </a:p>
        </p:txBody>
      </p:sp>
      <p:sp>
        <p:nvSpPr>
          <p:cNvPr id="3" name="Rectangle 2"/>
          <p:cNvSpPr/>
          <p:nvPr/>
        </p:nvSpPr>
        <p:spPr>
          <a:xfrm>
            <a:off x="0" y="499646"/>
            <a:ext cx="9125471" cy="307777"/>
          </a:xfrm>
          <a:prstGeom prst="rect">
            <a:avLst/>
          </a:prstGeom>
        </p:spPr>
        <p:txBody>
          <a:bodyPr wrap="square">
            <a:spAutoFit/>
          </a:bodyPr>
          <a:lstStyle/>
          <a:p>
            <a:pPr algn="ctr"/>
            <a:r>
              <a:rPr lang="en-US" sz="1400" dirty="0">
                <a:effectLst>
                  <a:outerShdw blurRad="38100" dist="38100" dir="2700000" algn="tl">
                    <a:srgbClr val="C0C0C0"/>
                  </a:outerShdw>
                </a:effectLst>
              </a:rPr>
              <a:t> </a:t>
            </a:r>
            <a:r>
              <a:rPr lang="en-US" sz="1400" b="1" dirty="0"/>
              <a:t>*Formerly known as Permissive TDY (PTDY).  At Commander’s Discretion.</a:t>
            </a:r>
          </a:p>
        </p:txBody>
      </p:sp>
    </p:spTree>
    <p:extLst>
      <p:ext uri="{BB962C8B-B14F-4D97-AF65-F5344CB8AC3E}">
        <p14:creationId xmlns:p14="http://schemas.microsoft.com/office/powerpoint/2010/main" val="7543592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0" y="0"/>
            <a:ext cx="9144000" cy="561640"/>
          </a:xfrm>
          <a:noFill/>
          <a:ln w="57150" cmpd="thinThick">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3200" b="1" i="1" dirty="0">
                <a:solidFill>
                  <a:schemeClr val="tx1"/>
                </a:solidFill>
                <a:latin typeface="+mj-lt"/>
              </a:rPr>
              <a:t>Retirement Physical</a:t>
            </a:r>
          </a:p>
        </p:txBody>
      </p:sp>
      <p:sp>
        <p:nvSpPr>
          <p:cNvPr id="29699" name="Rectangle 3"/>
          <p:cNvSpPr>
            <a:spLocks noGrp="1" noChangeArrowheads="1"/>
          </p:cNvSpPr>
          <p:nvPr>
            <p:ph type="subTitle" idx="4294967295"/>
          </p:nvPr>
        </p:nvSpPr>
        <p:spPr bwMode="auto">
          <a:xfrm>
            <a:off x="533400" y="838200"/>
            <a:ext cx="8382000" cy="4495800"/>
          </a:xfrm>
          <a:prstGeom prst="rect">
            <a:avLst/>
          </a:prstGeom>
          <a:noFill/>
          <a:ln>
            <a:miter lim="800000"/>
            <a:headEnd/>
            <a:tailEnd/>
          </a:ln>
        </p:spPr>
        <p:txBody>
          <a:bodyPr>
            <a:noAutofit/>
          </a:bodyPr>
          <a:lstStyle/>
          <a:p>
            <a:pPr marL="0" indent="0" eaLnBrk="1" hangingPunct="1">
              <a:lnSpc>
                <a:spcPct val="90000"/>
              </a:lnSpc>
              <a:buClr>
                <a:schemeClr val="tx1"/>
              </a:buClr>
            </a:pPr>
            <a:r>
              <a:rPr lang="en-US" sz="1800" dirty="0">
                <a:latin typeface="+mn-lt"/>
              </a:rPr>
              <a:t>  The Army requires a </a:t>
            </a:r>
            <a:r>
              <a:rPr lang="en-US" sz="1800" b="1" u="sng" dirty="0">
                <a:latin typeface="+mn-lt"/>
              </a:rPr>
              <a:t>S</a:t>
            </a:r>
            <a:r>
              <a:rPr lang="en-US" sz="1800" dirty="0">
                <a:latin typeface="+mn-lt"/>
              </a:rPr>
              <a:t>eparation </a:t>
            </a:r>
            <a:r>
              <a:rPr lang="en-US" sz="1800" b="1" u="sng" dirty="0">
                <a:latin typeface="+mn-lt"/>
              </a:rPr>
              <a:t>H</a:t>
            </a:r>
            <a:r>
              <a:rPr lang="en-US" sz="1800" dirty="0">
                <a:latin typeface="+mn-lt"/>
              </a:rPr>
              <a:t>istory and </a:t>
            </a:r>
            <a:r>
              <a:rPr lang="en-US" sz="1800" b="1" u="sng" dirty="0">
                <a:latin typeface="+mn-lt"/>
              </a:rPr>
              <a:t>P</a:t>
            </a:r>
            <a:r>
              <a:rPr lang="en-US" sz="1800" dirty="0">
                <a:latin typeface="+mn-lt"/>
              </a:rPr>
              <a:t>hysical </a:t>
            </a:r>
            <a:r>
              <a:rPr lang="en-US" sz="1800" b="1" u="sng" dirty="0">
                <a:latin typeface="+mn-lt"/>
              </a:rPr>
              <a:t>E</a:t>
            </a:r>
            <a:r>
              <a:rPr lang="en-US" sz="1800" dirty="0">
                <a:latin typeface="+mn-lt"/>
              </a:rPr>
              <a:t>xam (SHPE) prior to  retirement</a:t>
            </a:r>
          </a:p>
          <a:p>
            <a:pPr marL="0" indent="0" eaLnBrk="1" hangingPunct="1">
              <a:lnSpc>
                <a:spcPct val="90000"/>
              </a:lnSpc>
              <a:buClr>
                <a:schemeClr val="tx1"/>
              </a:buClr>
            </a:pPr>
            <a:endParaRPr lang="en-US" sz="1000" dirty="0">
              <a:latin typeface="+mn-lt"/>
            </a:endParaRPr>
          </a:p>
          <a:p>
            <a:pPr marL="0" indent="0" eaLnBrk="1" hangingPunct="1">
              <a:lnSpc>
                <a:spcPct val="90000"/>
              </a:lnSpc>
              <a:buClr>
                <a:schemeClr val="tx1"/>
              </a:buClr>
            </a:pPr>
            <a:r>
              <a:rPr lang="en-US" sz="1800" dirty="0">
                <a:latin typeface="+mn-lt"/>
              </a:rPr>
              <a:t>  Physical exams performed by the DoD are valid for up to 12 months before the date of retirement*</a:t>
            </a:r>
          </a:p>
          <a:p>
            <a:pPr marL="0" indent="0" eaLnBrk="1" hangingPunct="1">
              <a:lnSpc>
                <a:spcPct val="90000"/>
              </a:lnSpc>
              <a:buClr>
                <a:schemeClr val="accent1"/>
              </a:buClr>
              <a:buFont typeface="Wingdings" pitchFamily="2" charset="2"/>
              <a:buNone/>
            </a:pPr>
            <a:endParaRPr lang="en-US" sz="1000" dirty="0">
              <a:latin typeface="+mn-lt"/>
            </a:endParaRPr>
          </a:p>
          <a:p>
            <a:pPr marL="0" indent="0" eaLnBrk="1" hangingPunct="1">
              <a:lnSpc>
                <a:spcPct val="90000"/>
              </a:lnSpc>
              <a:buClr>
                <a:schemeClr val="tx1"/>
              </a:buClr>
            </a:pPr>
            <a:r>
              <a:rPr lang="en-US" sz="1800" dirty="0">
                <a:latin typeface="+mn-lt"/>
              </a:rPr>
              <a:t>  Your last record of active-duty health</a:t>
            </a:r>
          </a:p>
          <a:p>
            <a:pPr marL="0" indent="0" eaLnBrk="1" hangingPunct="1">
              <a:lnSpc>
                <a:spcPct val="90000"/>
              </a:lnSpc>
              <a:buClr>
                <a:schemeClr val="tx1"/>
              </a:buClr>
            </a:pPr>
            <a:endParaRPr lang="en-US" sz="1000" dirty="0">
              <a:latin typeface="+mn-lt"/>
            </a:endParaRPr>
          </a:p>
          <a:p>
            <a:pPr marL="0" indent="0" eaLnBrk="1" hangingPunct="1">
              <a:lnSpc>
                <a:spcPct val="90000"/>
              </a:lnSpc>
              <a:buClr>
                <a:schemeClr val="tx1"/>
              </a:buClr>
            </a:pPr>
            <a:r>
              <a:rPr lang="en-US" sz="1800" dirty="0">
                <a:latin typeface="+mn-lt"/>
              </a:rPr>
              <a:t>  Assists with claim for VA service-connected disability</a:t>
            </a:r>
          </a:p>
          <a:p>
            <a:pPr marL="0" indent="0" eaLnBrk="1" hangingPunct="1">
              <a:lnSpc>
                <a:spcPct val="90000"/>
              </a:lnSpc>
              <a:buClr>
                <a:schemeClr val="tx1"/>
              </a:buClr>
            </a:pPr>
            <a:endParaRPr lang="en-US" sz="1000" dirty="0">
              <a:latin typeface="+mn-lt"/>
            </a:endParaRPr>
          </a:p>
          <a:p>
            <a:pPr marL="0" indent="0" eaLnBrk="1" hangingPunct="1">
              <a:lnSpc>
                <a:spcPct val="90000"/>
              </a:lnSpc>
              <a:buClr>
                <a:schemeClr val="tx1"/>
              </a:buClr>
            </a:pPr>
            <a:r>
              <a:rPr lang="en-US" sz="1800" dirty="0">
                <a:latin typeface="+mn-lt"/>
              </a:rPr>
              <a:t>  Most sites now provide combined Service and VA retirement physicals</a:t>
            </a:r>
          </a:p>
          <a:p>
            <a:pPr marL="0" indent="0" eaLnBrk="1" hangingPunct="1">
              <a:lnSpc>
                <a:spcPct val="90000"/>
              </a:lnSpc>
              <a:buClr>
                <a:schemeClr val="tx1"/>
              </a:buClr>
            </a:pPr>
            <a:endParaRPr lang="en-US" sz="1800" dirty="0">
              <a:latin typeface="+mn-lt"/>
            </a:endParaRPr>
          </a:p>
          <a:p>
            <a:pPr marL="0" indent="0" eaLnBrk="1" hangingPunct="1">
              <a:lnSpc>
                <a:spcPct val="90000"/>
              </a:lnSpc>
              <a:buClr>
                <a:schemeClr val="tx1"/>
              </a:buClr>
              <a:buFontTx/>
              <a:buNone/>
            </a:pPr>
            <a:r>
              <a:rPr lang="en-US" sz="1800" dirty="0">
                <a:latin typeface="+mn-lt"/>
              </a:rPr>
              <a:t>Use the results of your retirement physical to apply for VA disability benefits under the:</a:t>
            </a:r>
          </a:p>
          <a:p>
            <a:pPr marL="0" indent="0" eaLnBrk="1" hangingPunct="1">
              <a:lnSpc>
                <a:spcPct val="90000"/>
              </a:lnSpc>
              <a:buClr>
                <a:schemeClr val="tx1"/>
              </a:buClr>
              <a:buFontTx/>
              <a:buNone/>
            </a:pPr>
            <a:endParaRPr lang="en-US" sz="1100" dirty="0">
              <a:latin typeface="+mn-lt"/>
            </a:endParaRPr>
          </a:p>
          <a:p>
            <a:pPr marL="0" indent="0" eaLnBrk="1" hangingPunct="1">
              <a:lnSpc>
                <a:spcPct val="90000"/>
              </a:lnSpc>
              <a:buClr>
                <a:schemeClr val="tx1"/>
              </a:buClr>
            </a:pPr>
            <a:r>
              <a:rPr lang="en-US" sz="1800" dirty="0">
                <a:latin typeface="+mn-lt"/>
              </a:rPr>
              <a:t> Benefits Delivery at Discharge (BDD) Program (90-180 days left)</a:t>
            </a:r>
          </a:p>
          <a:p>
            <a:pPr marL="0" indent="0" eaLnBrk="1" hangingPunct="1">
              <a:lnSpc>
                <a:spcPct val="90000"/>
              </a:lnSpc>
              <a:buClr>
                <a:schemeClr val="tx1"/>
              </a:buClr>
            </a:pPr>
            <a:r>
              <a:rPr lang="en-US" sz="1800" dirty="0">
                <a:latin typeface="+mn-lt"/>
              </a:rPr>
              <a:t> Fully Developed or Standard Claim (1-89 days left)</a:t>
            </a:r>
          </a:p>
          <a:p>
            <a:pPr marL="0" indent="0" eaLnBrk="1" hangingPunct="1">
              <a:lnSpc>
                <a:spcPct val="90000"/>
              </a:lnSpc>
              <a:buClr>
                <a:schemeClr val="tx1"/>
              </a:buClr>
              <a:buNone/>
            </a:pPr>
            <a:endParaRPr lang="en-US" sz="1200" dirty="0">
              <a:latin typeface="+mn-lt"/>
            </a:endParaRPr>
          </a:p>
          <a:p>
            <a:pPr marL="0" indent="0" eaLnBrk="1" hangingPunct="1">
              <a:lnSpc>
                <a:spcPct val="90000"/>
              </a:lnSpc>
              <a:buClr>
                <a:schemeClr val="tx1"/>
              </a:buClr>
              <a:buNone/>
            </a:pPr>
            <a:r>
              <a:rPr lang="en-US" sz="1800" dirty="0">
                <a:latin typeface="+mn-lt"/>
              </a:rPr>
              <a:t>VA goal is to start disability payments within 60 -120 days of retirement.  Visit  the VA web site at </a:t>
            </a:r>
            <a:r>
              <a:rPr lang="en-US" sz="1800" dirty="0">
                <a:latin typeface="+mn-lt"/>
                <a:hlinkClick r:id="rId3"/>
              </a:rPr>
              <a:t>https://www.va.gov/disability/how-to-file-claim/when-to-file/pre-discharge-claim/#ways-to-file</a:t>
            </a:r>
            <a:r>
              <a:rPr lang="en-US" sz="1800" dirty="0">
                <a:latin typeface="+mn-lt"/>
              </a:rPr>
              <a:t> or call 1-800-827-1000 </a:t>
            </a:r>
          </a:p>
          <a:p>
            <a:pPr marL="0" indent="0" eaLnBrk="1" hangingPunct="1">
              <a:lnSpc>
                <a:spcPct val="90000"/>
              </a:lnSpc>
              <a:buClr>
                <a:schemeClr val="tx1"/>
              </a:buClr>
              <a:buFontTx/>
              <a:buNone/>
            </a:pPr>
            <a:endParaRPr lang="en-US" sz="1800" dirty="0">
              <a:latin typeface="+mn-lt"/>
            </a:endParaRPr>
          </a:p>
        </p:txBody>
      </p:sp>
      <p:pic>
        <p:nvPicPr>
          <p:cNvPr id="29700" name="Picture 4" descr="j0198568"/>
          <p:cNvPicPr>
            <a:picLocks noChangeAspect="1" noChangeArrowheads="1"/>
          </p:cNvPicPr>
          <p:nvPr/>
        </p:nvPicPr>
        <p:blipFill>
          <a:blip r:embed="rId4" cstate="print"/>
          <a:srcRect/>
          <a:stretch>
            <a:fillRect/>
          </a:stretch>
        </p:blipFill>
        <p:spPr bwMode="auto">
          <a:xfrm>
            <a:off x="6705600" y="2057400"/>
            <a:ext cx="1752600" cy="990600"/>
          </a:xfrm>
          <a:prstGeom prst="rect">
            <a:avLst/>
          </a:prstGeom>
          <a:noFill/>
          <a:ln w="9525">
            <a:noFill/>
            <a:miter lim="800000"/>
            <a:headEnd/>
            <a:tailEnd/>
          </a:ln>
        </p:spPr>
      </p:pic>
      <p:sp>
        <p:nvSpPr>
          <p:cNvPr id="5" name="Rectangle 4"/>
          <p:cNvSpPr>
            <a:spLocks noChangeArrowheads="1"/>
          </p:cNvSpPr>
          <p:nvPr/>
        </p:nvSpPr>
        <p:spPr bwMode="auto">
          <a:xfrm>
            <a:off x="381000" y="3733800"/>
            <a:ext cx="8458200" cy="2542401"/>
          </a:xfrm>
          <a:prstGeom prst="rect">
            <a:avLst/>
          </a:prstGeom>
          <a:noFill/>
          <a:ln w="38100" cmpd="dbl">
            <a:solidFill>
              <a:srgbClr val="0000FF"/>
            </a:solidFill>
            <a:miter lim="800000"/>
            <a:headEnd type="none" w="sm" len="sm"/>
            <a:tailEnd type="none" w="sm" len="sm"/>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p:cNvSpPr txBox="1"/>
          <p:nvPr/>
        </p:nvSpPr>
        <p:spPr>
          <a:xfrm>
            <a:off x="533400" y="6276201"/>
            <a:ext cx="2514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 DA PAM 40-502, paragraph 6-7</a:t>
            </a:r>
          </a:p>
        </p:txBody>
      </p:sp>
    </p:spTree>
    <p:extLst>
      <p:ext uri="{BB962C8B-B14F-4D97-AF65-F5344CB8AC3E}">
        <p14:creationId xmlns:p14="http://schemas.microsoft.com/office/powerpoint/2010/main" val="29927008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762000" y="0"/>
            <a:ext cx="8382000" cy="561640"/>
          </a:xfrm>
          <a:noFill/>
          <a:ln w="57150" cmpd="thinThick">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2900" b="1" i="1" dirty="0">
                <a:solidFill>
                  <a:schemeClr val="tx1"/>
                </a:solidFill>
                <a:latin typeface="+mj-lt"/>
              </a:rPr>
              <a:t>Separation History and Physical Exam (SHPE) </a:t>
            </a:r>
          </a:p>
        </p:txBody>
      </p:sp>
      <p:sp>
        <p:nvSpPr>
          <p:cNvPr id="29699" name="Rectangle 3"/>
          <p:cNvSpPr>
            <a:spLocks noGrp="1" noChangeArrowheads="1"/>
          </p:cNvSpPr>
          <p:nvPr>
            <p:ph type="subTitle" idx="4294967295"/>
          </p:nvPr>
        </p:nvSpPr>
        <p:spPr bwMode="auto">
          <a:xfrm>
            <a:off x="264160" y="914400"/>
            <a:ext cx="8575040" cy="5638800"/>
          </a:xfrm>
          <a:prstGeom prst="rect">
            <a:avLst/>
          </a:prstGeom>
          <a:noFill/>
          <a:ln>
            <a:miter lim="800000"/>
            <a:headEnd/>
            <a:tailEnd/>
          </a:ln>
        </p:spPr>
        <p:txBody>
          <a:bodyPr>
            <a:noAutofit/>
          </a:bodyPr>
          <a:lstStyle/>
          <a:p>
            <a:pPr marL="0" marR="0" indent="0">
              <a:spcBef>
                <a:spcPts val="0"/>
              </a:spcBef>
              <a:spcAft>
                <a:spcPts val="0"/>
              </a:spcAft>
              <a:buNone/>
            </a:pPr>
            <a:r>
              <a:rPr lang="en-US" sz="1800" b="1" dirty="0">
                <a:effectLst/>
                <a:latin typeface="+mn-lt"/>
                <a:ea typeface="Calibri" panose="020F0502020204030204" pitchFamily="34" charset="0"/>
              </a:rPr>
              <a:t>Separation Health Assessment:</a:t>
            </a:r>
            <a:endParaRPr lang="en-US" sz="1800" b="1" dirty="0">
              <a:latin typeface="+mn-lt"/>
              <a:ea typeface="Calibri" panose="020F0502020204030204" pitchFamily="34" charset="0"/>
            </a:endParaRPr>
          </a:p>
          <a:p>
            <a:pPr marL="0" marR="0" indent="0">
              <a:spcBef>
                <a:spcPts val="0"/>
              </a:spcBef>
              <a:spcAft>
                <a:spcPts val="0"/>
              </a:spcAft>
              <a:buNone/>
            </a:pPr>
            <a:r>
              <a:rPr lang="en-US" sz="1800" dirty="0">
                <a:effectLst/>
                <a:latin typeface="+mn-lt"/>
                <a:ea typeface="Calibri" panose="020F0502020204030204" pitchFamily="34" charset="0"/>
              </a:rPr>
              <a:t>The Separation Health Assessment is a medical evaluation used by the Department of Defense (DOD) and the Department of Veterans Affairs (VA).</a:t>
            </a:r>
          </a:p>
          <a:p>
            <a:pPr marL="742950" lvl="1" indent="-342900">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In the DOD, it is referred to as the “Separation History and Physical Examination (SHPE)” - A SHPE up to 90 days prior to retirement date must be validated as current not more than 30 days before the retirement date. </a:t>
            </a:r>
          </a:p>
          <a:p>
            <a:pPr marL="742950" lvl="1" indent="-342900">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In the VA, it is called a “Separation Health Assessment” - When conducted by the VA, an exam up to 180 days prior to the date of retirement from active duty is acceptable. (must be validated by a DOD official).</a:t>
            </a:r>
          </a:p>
          <a:p>
            <a:pPr marL="400050" lvl="1" indent="0">
              <a:spcBef>
                <a:spcPts val="0"/>
              </a:spcBef>
              <a:spcAft>
                <a:spcPts val="0"/>
              </a:spcAft>
              <a:buNone/>
            </a:pPr>
            <a:endParaRPr lang="en-US" sz="1800" dirty="0">
              <a:latin typeface="+mn-lt"/>
              <a:ea typeface="Times New Roman" panose="02020603050405020304" pitchFamily="18" charset="0"/>
            </a:endParaRPr>
          </a:p>
          <a:p>
            <a:pPr marL="0" indent="0">
              <a:spcBef>
                <a:spcPts val="0"/>
              </a:spcBef>
              <a:spcAft>
                <a:spcPts val="0"/>
              </a:spcAft>
              <a:buNone/>
            </a:pPr>
            <a:r>
              <a:rPr lang="en-US" sz="1800" b="1" dirty="0">
                <a:effectLst/>
                <a:latin typeface="+mn-lt"/>
                <a:ea typeface="Calibri" panose="020F0502020204030204" pitchFamily="34" charset="0"/>
              </a:rPr>
              <a:t>Soldiers who are retiring:</a:t>
            </a:r>
            <a:endParaRPr lang="en-US" sz="1800" dirty="0">
              <a:effectLst/>
              <a:latin typeface="+mn-lt"/>
              <a:ea typeface="Calibri" panose="020F0502020204030204" pitchFamily="34" charset="0"/>
            </a:endParaRPr>
          </a:p>
          <a:p>
            <a:pPr marL="742950" lvl="1" indent="-342900">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Only need </a:t>
            </a:r>
            <a:r>
              <a:rPr lang="en-US" sz="1800" u="sng" dirty="0">
                <a:effectLst/>
                <a:latin typeface="+mn-lt"/>
                <a:ea typeface="Times New Roman" panose="02020603050405020304" pitchFamily="18" charset="0"/>
              </a:rPr>
              <a:t>one</a:t>
            </a:r>
            <a:r>
              <a:rPr lang="en-US" sz="1800" dirty="0">
                <a:effectLst/>
                <a:latin typeface="+mn-lt"/>
                <a:ea typeface="Times New Roman" panose="02020603050405020304" pitchFamily="18" charset="0"/>
              </a:rPr>
              <a:t> exam.</a:t>
            </a:r>
            <a:endParaRPr lang="en-US" sz="1800" dirty="0">
              <a:effectLst/>
              <a:latin typeface="+mn-lt"/>
              <a:ea typeface="Calibri" panose="020F0502020204030204" pitchFamily="34" charset="0"/>
            </a:endParaRPr>
          </a:p>
          <a:p>
            <a:pPr marL="742950" lvl="1" indent="-342900">
              <a:spcBef>
                <a:spcPts val="0"/>
              </a:spcBef>
              <a:spcAft>
                <a:spcPts val="0"/>
              </a:spcAft>
              <a:buFont typeface="Symbol" panose="05050102010706020507" pitchFamily="18" charset="2"/>
              <a:buChar char=""/>
            </a:pPr>
            <a:r>
              <a:rPr lang="en-US" sz="1800" b="1" dirty="0">
                <a:effectLst/>
                <a:latin typeface="+mn-lt"/>
                <a:ea typeface="Times New Roman" panose="02020603050405020304" pitchFamily="18" charset="0"/>
              </a:rPr>
              <a:t>The exam may be completed at a military hospital or clinic (</a:t>
            </a:r>
            <a:r>
              <a:rPr lang="en-US" sz="1800" b="1" u="sng" dirty="0">
                <a:solidFill>
                  <a:srgbClr val="0563C1"/>
                </a:solidFill>
                <a:effectLst/>
                <a:latin typeface="+mn-lt"/>
                <a:ea typeface="Times New Roman" panose="02020603050405020304" pitchFamily="18" charset="0"/>
                <a:hlinkClick r:id="rId3"/>
              </a:rPr>
              <a:t>http://www.tricare.mil/MTF</a:t>
            </a:r>
            <a:r>
              <a:rPr lang="en-US" sz="1800" b="1" dirty="0">
                <a:effectLst/>
                <a:latin typeface="+mn-lt"/>
                <a:ea typeface="Times New Roman" panose="02020603050405020304" pitchFamily="18" charset="0"/>
              </a:rPr>
              <a:t>) </a:t>
            </a:r>
            <a:r>
              <a:rPr lang="en-US" sz="1800" b="1" u="sng" dirty="0">
                <a:effectLst/>
                <a:latin typeface="+mn-lt"/>
                <a:ea typeface="Times New Roman" panose="02020603050405020304" pitchFamily="18" charset="0"/>
              </a:rPr>
              <a:t>or</a:t>
            </a:r>
            <a:r>
              <a:rPr lang="en-US" sz="1800" b="1" dirty="0">
                <a:effectLst/>
                <a:latin typeface="+mn-lt"/>
                <a:ea typeface="Times New Roman" panose="02020603050405020304" pitchFamily="18" charset="0"/>
              </a:rPr>
              <a:t> at a VA facility </a:t>
            </a:r>
            <a:r>
              <a:rPr lang="en-US" sz="1800" b="1" dirty="0">
                <a:effectLst/>
                <a:latin typeface="+mn-lt"/>
                <a:ea typeface="Calibri" panose="020F0502020204030204" pitchFamily="34" charset="0"/>
              </a:rPr>
              <a:t>(</a:t>
            </a:r>
            <a:r>
              <a:rPr lang="en-US" sz="1800" b="1" u="sng" dirty="0">
                <a:solidFill>
                  <a:srgbClr val="0563C1"/>
                </a:solidFill>
                <a:effectLst/>
                <a:latin typeface="+mn-lt"/>
                <a:ea typeface="Calibri" panose="020F0502020204030204" pitchFamily="34" charset="0"/>
                <a:hlinkClick r:id="rId4"/>
              </a:rPr>
              <a:t>https://www.va.gov/find-locations/</a:t>
            </a:r>
            <a:r>
              <a:rPr lang="en-US" sz="1800" b="1" dirty="0">
                <a:effectLst/>
                <a:latin typeface="+mn-lt"/>
                <a:ea typeface="Calibri" panose="020F0502020204030204" pitchFamily="34" charset="0"/>
              </a:rPr>
              <a:t>).</a:t>
            </a:r>
          </a:p>
          <a:p>
            <a:pPr marL="0" marR="0" indent="0">
              <a:spcBef>
                <a:spcPts val="0"/>
              </a:spcBef>
              <a:spcAft>
                <a:spcPts val="0"/>
              </a:spcAft>
              <a:buNone/>
            </a:pPr>
            <a:endParaRPr lang="en-US" sz="1800" b="1" dirty="0">
              <a:latin typeface="+mn-lt"/>
              <a:ea typeface="Calibri" panose="020F0502020204030204" pitchFamily="34" charset="0"/>
            </a:endParaRPr>
          </a:p>
          <a:p>
            <a:pPr marL="0" marR="0" indent="0">
              <a:spcBef>
                <a:spcPts val="0"/>
              </a:spcBef>
              <a:spcAft>
                <a:spcPts val="0"/>
              </a:spcAft>
              <a:buNone/>
            </a:pPr>
            <a:r>
              <a:rPr lang="en-US" sz="1800" b="1" dirty="0">
                <a:effectLst/>
                <a:latin typeface="+mn-lt"/>
                <a:ea typeface="Calibri" panose="020F0502020204030204" pitchFamily="34" charset="0"/>
              </a:rPr>
              <a:t>The Separation Health Assessment documents and assesses your:</a:t>
            </a:r>
            <a:endParaRPr lang="en-US" sz="1800" dirty="0">
              <a:effectLst/>
              <a:latin typeface="+mn-lt"/>
              <a:ea typeface="Calibri" panose="020F0502020204030204" pitchFamily="34" charset="0"/>
            </a:endParaRPr>
          </a:p>
          <a:p>
            <a:pPr marL="742950" lvl="1" indent="-342900">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Medical history</a:t>
            </a:r>
            <a:endParaRPr lang="en-US" sz="1800" dirty="0">
              <a:effectLst/>
              <a:latin typeface="+mn-lt"/>
              <a:ea typeface="Calibri" panose="020F0502020204030204" pitchFamily="34" charset="0"/>
            </a:endParaRPr>
          </a:p>
          <a:p>
            <a:pPr marL="742950" lvl="1" indent="-342900">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Medical concerns identified during your military career</a:t>
            </a:r>
            <a:endParaRPr lang="en-US" sz="1800" dirty="0">
              <a:effectLst/>
              <a:latin typeface="+mn-lt"/>
              <a:ea typeface="Calibri" panose="020F0502020204030204" pitchFamily="34" charset="0"/>
            </a:endParaRPr>
          </a:p>
          <a:p>
            <a:pPr marL="742950" lvl="1" indent="-342900">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Current health status</a:t>
            </a:r>
            <a:endParaRPr lang="en-US" sz="1800" dirty="0">
              <a:latin typeface="+mn-lt"/>
            </a:endParaRPr>
          </a:p>
        </p:txBody>
      </p:sp>
    </p:spTree>
    <p:extLst>
      <p:ext uri="{BB962C8B-B14F-4D97-AF65-F5344CB8AC3E}">
        <p14:creationId xmlns:p14="http://schemas.microsoft.com/office/powerpoint/2010/main" val="156070086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0" y="0"/>
            <a:ext cx="9144000" cy="561640"/>
          </a:xfrm>
          <a:noFill/>
          <a:ln w="57150" cmpd="thinThick">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3200" b="1" i="1" dirty="0">
                <a:solidFill>
                  <a:schemeClr val="tx1"/>
                </a:solidFill>
                <a:latin typeface="+mj-lt"/>
              </a:rPr>
              <a:t>SHPE – How it Works</a:t>
            </a:r>
          </a:p>
        </p:txBody>
      </p:sp>
      <p:sp>
        <p:nvSpPr>
          <p:cNvPr id="29699" name="Rectangle 3"/>
          <p:cNvSpPr>
            <a:spLocks noGrp="1" noChangeArrowheads="1"/>
          </p:cNvSpPr>
          <p:nvPr>
            <p:ph type="subTitle" idx="4294967295"/>
          </p:nvPr>
        </p:nvSpPr>
        <p:spPr bwMode="auto">
          <a:xfrm>
            <a:off x="228600" y="1143000"/>
            <a:ext cx="8534400" cy="4800600"/>
          </a:xfrm>
          <a:prstGeom prst="rect">
            <a:avLst/>
          </a:prstGeom>
          <a:noFill/>
          <a:ln>
            <a:miter lim="800000"/>
            <a:headEnd/>
            <a:tailEnd/>
          </a:ln>
        </p:spPr>
        <p:txBody>
          <a:bodyPr>
            <a:noAutofit/>
          </a:bodyPr>
          <a:lstStyle/>
          <a:p>
            <a:pPr algn="l">
              <a:buFont typeface="Wingdings" panose="05000000000000000000" pitchFamily="2" charset="2"/>
              <a:buChar char="Ø"/>
            </a:pPr>
            <a:r>
              <a:rPr lang="en-US" sz="1900" b="0" i="0" dirty="0">
                <a:solidFill>
                  <a:srgbClr val="000000"/>
                </a:solidFill>
                <a:effectLst/>
                <a:latin typeface="+mn-lt"/>
              </a:rPr>
              <a:t>Schedule your exam at a military hospital or clinic or VA facility well in advance of your scheduled separation date. (see locator links on previous slide)</a:t>
            </a:r>
          </a:p>
          <a:p>
            <a:pPr marL="742950" lvl="1" indent="-285750" algn="l">
              <a:buFont typeface="Arial" panose="020B0604020202020204" pitchFamily="34" charset="0"/>
              <a:buChar char="•"/>
            </a:pPr>
            <a:r>
              <a:rPr lang="en-US" sz="1900" b="0" i="0" dirty="0">
                <a:solidFill>
                  <a:srgbClr val="000000"/>
                </a:solidFill>
                <a:effectLst/>
                <a:latin typeface="+mn-lt"/>
              </a:rPr>
              <a:t>If you’re filing a VA claim, schedule it no later than 90 days before your retirement date.</a:t>
            </a:r>
          </a:p>
          <a:p>
            <a:pPr marL="742950" lvl="1" indent="-285750" algn="l">
              <a:buFont typeface="Arial" panose="020B0604020202020204" pitchFamily="34" charset="0"/>
              <a:buChar char="•"/>
            </a:pPr>
            <a:r>
              <a:rPr lang="en-US" sz="1900" b="0" i="0" dirty="0">
                <a:solidFill>
                  <a:srgbClr val="000000"/>
                </a:solidFill>
                <a:effectLst/>
                <a:latin typeface="+mn-lt"/>
              </a:rPr>
              <a:t>If you’re taking extended terminal leave, it’s best that you schedule at a military hospital or clinic.</a:t>
            </a:r>
          </a:p>
          <a:p>
            <a:pPr marL="0" indent="0" algn="l">
              <a:buNone/>
            </a:pPr>
            <a:endParaRPr lang="en-US" sz="1900" dirty="0">
              <a:solidFill>
                <a:srgbClr val="000000"/>
              </a:solidFill>
              <a:latin typeface="+mn-lt"/>
            </a:endParaRPr>
          </a:p>
          <a:p>
            <a:pPr>
              <a:buFont typeface="Wingdings" panose="05000000000000000000" pitchFamily="2" charset="2"/>
              <a:buChar char="Ø"/>
            </a:pPr>
            <a:r>
              <a:rPr lang="en-US" sz="1900" b="0" i="0" dirty="0">
                <a:solidFill>
                  <a:srgbClr val="000000"/>
                </a:solidFill>
                <a:effectLst/>
                <a:latin typeface="+mn-lt"/>
              </a:rPr>
              <a:t>Before the exam, complete DD Form 2807-1 (</a:t>
            </a:r>
            <a:r>
              <a:rPr lang="en-US" sz="1900" b="0" i="0" dirty="0">
                <a:effectLst/>
                <a:latin typeface="+mn-lt"/>
              </a:rPr>
              <a:t>Report of Medical History) at </a:t>
            </a:r>
            <a:r>
              <a:rPr lang="en-US" sz="1900" b="0" i="0" dirty="0">
                <a:effectLst/>
                <a:latin typeface="+mn-lt"/>
                <a:hlinkClick r:id="rId3"/>
              </a:rPr>
              <a:t>https://www.esd.whs.mil/Portals/54/Documents/DD/forms/dd/dd2807-1.pdf</a:t>
            </a:r>
            <a:endParaRPr lang="en-US" sz="1900" b="0" i="0" dirty="0">
              <a:effectLst/>
              <a:latin typeface="+mn-lt"/>
            </a:endParaRPr>
          </a:p>
          <a:p>
            <a:pPr marL="0" indent="0" algn="l">
              <a:buNone/>
            </a:pPr>
            <a:endParaRPr lang="en-US" sz="1900" b="0" i="0" dirty="0">
              <a:solidFill>
                <a:srgbClr val="000000"/>
              </a:solidFill>
              <a:effectLst/>
              <a:latin typeface="+mn-lt"/>
            </a:endParaRPr>
          </a:p>
          <a:p>
            <a:pPr algn="l">
              <a:buFont typeface="Wingdings" panose="05000000000000000000" pitchFamily="2" charset="2"/>
              <a:buChar char="Ø"/>
            </a:pPr>
            <a:r>
              <a:rPr lang="en-US" sz="1900" b="0" i="0" dirty="0">
                <a:solidFill>
                  <a:srgbClr val="000000"/>
                </a:solidFill>
                <a:effectLst/>
                <a:latin typeface="+mn-lt"/>
              </a:rPr>
              <a:t>The assessment results are then accessible by both the DOD and VA. You can also access them by using the Blue Button at </a:t>
            </a:r>
            <a:r>
              <a:rPr lang="en-US" sz="1900" b="0" i="0" dirty="0">
                <a:solidFill>
                  <a:srgbClr val="000000"/>
                </a:solidFill>
                <a:effectLst/>
                <a:latin typeface="+mn-lt"/>
                <a:hlinkClick r:id="rId4"/>
              </a:rPr>
              <a:t>http://www.tricareonline.com/</a:t>
            </a:r>
            <a:r>
              <a:rPr lang="en-US" sz="1900" dirty="0">
                <a:solidFill>
                  <a:srgbClr val="000000"/>
                </a:solidFill>
                <a:latin typeface="+mn-lt"/>
              </a:rPr>
              <a:t>.</a:t>
            </a:r>
            <a:r>
              <a:rPr lang="en-US" sz="1900" b="0" i="0" dirty="0">
                <a:solidFill>
                  <a:srgbClr val="000000"/>
                </a:solidFill>
                <a:effectLst/>
                <a:latin typeface="+mn-lt"/>
              </a:rPr>
              <a:t> You won’t need another exam if you decide to file a VA claim.</a:t>
            </a:r>
            <a:endParaRPr lang="en-US" sz="1900" dirty="0">
              <a:latin typeface="+mn-lt"/>
            </a:endParaRPr>
          </a:p>
        </p:txBody>
      </p:sp>
    </p:spTree>
    <p:extLst>
      <p:ext uri="{BB962C8B-B14F-4D97-AF65-F5344CB8AC3E}">
        <p14:creationId xmlns:p14="http://schemas.microsoft.com/office/powerpoint/2010/main" val="8924194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4675" y="1242095"/>
            <a:ext cx="7597140" cy="4952638"/>
          </a:xfrm>
          <a:prstGeom prst="rect">
            <a:avLst/>
          </a:prstGeom>
        </p:spPr>
        <p:txBody>
          <a:bodyPr vert="horz" wrap="square" lIns="0" tIns="167640" rIns="0" bIns="0" rtlCol="0">
            <a:spAutoFit/>
          </a:bodyPr>
          <a:lstStyle/>
          <a:p>
            <a:pPr marL="177800">
              <a:lnSpc>
                <a:spcPct val="100000"/>
              </a:lnSpc>
              <a:spcBef>
                <a:spcPts val="1320"/>
              </a:spcBef>
            </a:pPr>
            <a:r>
              <a:rPr sz="2000" b="1" i="1" spc="-70" dirty="0">
                <a:cs typeface="Arial"/>
              </a:rPr>
              <a:t>VA </a:t>
            </a:r>
            <a:r>
              <a:rPr sz="2000" b="1" i="1" spc="-5" dirty="0">
                <a:cs typeface="Arial"/>
              </a:rPr>
              <a:t>rates disabilities </a:t>
            </a:r>
            <a:r>
              <a:rPr sz="2000" b="1" i="1" dirty="0">
                <a:cs typeface="Arial"/>
              </a:rPr>
              <a:t>0% -</a:t>
            </a:r>
            <a:r>
              <a:rPr sz="2000" b="1" i="1" spc="-120" dirty="0">
                <a:cs typeface="Arial"/>
              </a:rPr>
              <a:t> </a:t>
            </a:r>
            <a:r>
              <a:rPr sz="2000" b="1" i="1" dirty="0">
                <a:cs typeface="Arial"/>
              </a:rPr>
              <a:t>100%</a:t>
            </a:r>
            <a:endParaRPr sz="2000" dirty="0">
              <a:cs typeface="Arial"/>
            </a:endParaRPr>
          </a:p>
          <a:p>
            <a:pPr marL="706120" indent="-236220">
              <a:lnSpc>
                <a:spcPct val="100000"/>
              </a:lnSpc>
              <a:spcBef>
                <a:spcPts val="1100"/>
              </a:spcBef>
              <a:buChar char="–"/>
              <a:tabLst>
                <a:tab pos="706120" algn="l"/>
              </a:tabLst>
            </a:pPr>
            <a:r>
              <a:rPr sz="2000" spc="-5" dirty="0">
                <a:cs typeface="Arial"/>
              </a:rPr>
              <a:t>Each % has an assigned dollar</a:t>
            </a:r>
            <a:r>
              <a:rPr sz="2000" spc="5" dirty="0">
                <a:cs typeface="Arial"/>
              </a:rPr>
              <a:t> </a:t>
            </a:r>
            <a:r>
              <a:rPr sz="2000" spc="-5" dirty="0">
                <a:cs typeface="Arial"/>
              </a:rPr>
              <a:t>amount</a:t>
            </a:r>
            <a:endParaRPr sz="2000" dirty="0">
              <a:cs typeface="Arial"/>
            </a:endParaRPr>
          </a:p>
          <a:p>
            <a:pPr marL="641985" marR="5080" indent="-172720">
              <a:lnSpc>
                <a:spcPct val="100000"/>
              </a:lnSpc>
              <a:spcBef>
                <a:spcPts val="1019"/>
              </a:spcBef>
              <a:buFont typeface="Arial"/>
              <a:buChar char="–"/>
              <a:tabLst>
                <a:tab pos="706120" algn="l"/>
              </a:tabLst>
            </a:pPr>
            <a:r>
              <a:rPr sz="2000" dirty="0"/>
              <a:t>	</a:t>
            </a:r>
            <a:r>
              <a:rPr lang="en-US" sz="2000" spc="-5" dirty="0">
                <a:cs typeface="Arial"/>
              </a:rPr>
              <a:t>Basic rates effective 1 December 2022 (Veteran only): from $165.92 (10%) to $3,621.95 (100%), (30% &amp; higher = Extra dependent allowance)</a:t>
            </a:r>
          </a:p>
          <a:p>
            <a:pPr marL="701040" indent="-231140">
              <a:lnSpc>
                <a:spcPct val="100000"/>
              </a:lnSpc>
              <a:spcBef>
                <a:spcPts val="1040"/>
              </a:spcBef>
              <a:buChar char="–"/>
              <a:tabLst>
                <a:tab pos="701040" algn="l"/>
              </a:tabLst>
            </a:pPr>
            <a:r>
              <a:rPr sz="2000" spc="-70" dirty="0">
                <a:cs typeface="Arial"/>
              </a:rPr>
              <a:t>Tax </a:t>
            </a:r>
            <a:r>
              <a:rPr sz="2000" dirty="0">
                <a:cs typeface="Arial"/>
              </a:rPr>
              <a:t>free</a:t>
            </a:r>
            <a:r>
              <a:rPr sz="2000" spc="35" dirty="0">
                <a:cs typeface="Arial"/>
              </a:rPr>
              <a:t> </a:t>
            </a:r>
            <a:r>
              <a:rPr sz="2000" spc="-10" dirty="0">
                <a:cs typeface="Arial"/>
              </a:rPr>
              <a:t>payments</a:t>
            </a:r>
            <a:endParaRPr sz="2000" dirty="0">
              <a:cs typeface="Arial"/>
            </a:endParaRPr>
          </a:p>
          <a:p>
            <a:pPr marL="642620" marR="323850" indent="-173355">
              <a:lnSpc>
                <a:spcPct val="100000"/>
              </a:lnSpc>
              <a:spcBef>
                <a:spcPts val="1019"/>
              </a:spcBef>
              <a:buFont typeface="Arial"/>
              <a:buChar char="–"/>
              <a:tabLst>
                <a:tab pos="706120" algn="l"/>
              </a:tabLst>
            </a:pPr>
            <a:r>
              <a:rPr sz="2000" dirty="0"/>
              <a:t>	</a:t>
            </a:r>
            <a:r>
              <a:rPr sz="2000" i="1" dirty="0">
                <a:solidFill>
                  <a:srgbClr val="FF0000"/>
                </a:solidFill>
                <a:cs typeface="Arial"/>
              </a:rPr>
              <a:t>For </a:t>
            </a:r>
            <a:r>
              <a:rPr sz="2000" i="1" spc="-5" dirty="0">
                <a:solidFill>
                  <a:srgbClr val="FF0000"/>
                </a:solidFill>
                <a:cs typeface="Arial"/>
              </a:rPr>
              <a:t>Retired Soldiers </a:t>
            </a:r>
            <a:r>
              <a:rPr sz="2000" i="1" u="heavy" spc="-5" dirty="0">
                <a:solidFill>
                  <a:srgbClr val="FF0000"/>
                </a:solidFill>
                <a:uFill>
                  <a:solidFill>
                    <a:srgbClr val="FF0000"/>
                  </a:solidFill>
                </a:uFill>
                <a:cs typeface="Arial"/>
              </a:rPr>
              <a:t>&lt;50%</a:t>
            </a:r>
            <a:r>
              <a:rPr sz="2000" i="1" spc="-5" dirty="0">
                <a:solidFill>
                  <a:srgbClr val="FF0000"/>
                </a:solidFill>
                <a:cs typeface="Arial"/>
              </a:rPr>
              <a:t> disabled</a:t>
            </a:r>
            <a:r>
              <a:rPr sz="2000" i="1" spc="-5" dirty="0">
                <a:cs typeface="Arial"/>
              </a:rPr>
              <a:t>, disability pay </a:t>
            </a:r>
            <a:r>
              <a:rPr sz="2000" spc="-5" dirty="0">
                <a:cs typeface="Arial"/>
              </a:rPr>
              <a:t>offsets </a:t>
            </a:r>
            <a:r>
              <a:rPr sz="2000" dirty="0">
                <a:cs typeface="Arial"/>
              </a:rPr>
              <a:t>military  </a:t>
            </a:r>
            <a:r>
              <a:rPr sz="2000" spc="-5" dirty="0">
                <a:cs typeface="Arial"/>
              </a:rPr>
              <a:t>retired pay dollar </a:t>
            </a:r>
            <a:r>
              <a:rPr sz="2000" dirty="0">
                <a:cs typeface="Arial"/>
              </a:rPr>
              <a:t>for</a:t>
            </a:r>
            <a:r>
              <a:rPr sz="2000" spc="-15" dirty="0">
                <a:cs typeface="Arial"/>
              </a:rPr>
              <a:t> </a:t>
            </a:r>
            <a:r>
              <a:rPr sz="2000" spc="-5" dirty="0">
                <a:cs typeface="Arial"/>
              </a:rPr>
              <a:t>dollar</a:t>
            </a:r>
            <a:endParaRPr sz="2000" dirty="0">
              <a:cs typeface="Arial"/>
            </a:endParaRPr>
          </a:p>
          <a:p>
            <a:pPr marL="706120" indent="-236220">
              <a:lnSpc>
                <a:spcPct val="100000"/>
              </a:lnSpc>
              <a:spcBef>
                <a:spcPts val="1040"/>
              </a:spcBef>
              <a:buChar char="–"/>
              <a:tabLst>
                <a:tab pos="706120" algn="l"/>
              </a:tabLst>
            </a:pPr>
            <a:r>
              <a:rPr sz="2000" dirty="0">
                <a:cs typeface="Arial"/>
              </a:rPr>
              <a:t>Free </a:t>
            </a:r>
            <a:r>
              <a:rPr sz="2000" spc="-75" dirty="0">
                <a:cs typeface="Arial"/>
              </a:rPr>
              <a:t>VA </a:t>
            </a:r>
            <a:r>
              <a:rPr sz="2000" dirty="0">
                <a:cs typeface="Arial"/>
              </a:rPr>
              <a:t>medical </a:t>
            </a:r>
            <a:r>
              <a:rPr sz="2000" spc="-5" dirty="0">
                <a:cs typeface="Arial"/>
              </a:rPr>
              <a:t>care </a:t>
            </a:r>
            <a:r>
              <a:rPr sz="2000" spc="5" dirty="0">
                <a:cs typeface="Arial"/>
              </a:rPr>
              <a:t>for </a:t>
            </a:r>
            <a:r>
              <a:rPr sz="2000" spc="-5" dirty="0">
                <a:cs typeface="Arial"/>
              </a:rPr>
              <a:t>service-connected</a:t>
            </a:r>
            <a:r>
              <a:rPr sz="2000" spc="-85" dirty="0">
                <a:cs typeface="Arial"/>
              </a:rPr>
              <a:t> </a:t>
            </a:r>
            <a:r>
              <a:rPr sz="2000" spc="-5" dirty="0">
                <a:cs typeface="Arial"/>
              </a:rPr>
              <a:t>conditions</a:t>
            </a:r>
            <a:endParaRPr sz="2000" dirty="0">
              <a:cs typeface="Arial"/>
            </a:endParaRPr>
          </a:p>
          <a:p>
            <a:pPr marL="641985" marR="1193800" indent="-172720">
              <a:lnSpc>
                <a:spcPct val="100000"/>
              </a:lnSpc>
              <a:spcBef>
                <a:spcPts val="1040"/>
              </a:spcBef>
              <a:buFont typeface="Arial"/>
              <a:buChar char="–"/>
              <a:tabLst>
                <a:tab pos="706120" algn="l"/>
              </a:tabLst>
            </a:pPr>
            <a:r>
              <a:rPr sz="2000" dirty="0"/>
              <a:t>	</a:t>
            </a:r>
            <a:r>
              <a:rPr sz="2000" spc="-5" dirty="0">
                <a:cs typeface="Arial"/>
              </a:rPr>
              <a:t>0% rating </a:t>
            </a:r>
            <a:r>
              <a:rPr sz="2000" dirty="0">
                <a:cs typeface="Arial"/>
              </a:rPr>
              <a:t>means </a:t>
            </a:r>
            <a:r>
              <a:rPr sz="2000" spc="-5" dirty="0">
                <a:cs typeface="Arial"/>
              </a:rPr>
              <a:t>a condition is service</a:t>
            </a:r>
            <a:r>
              <a:rPr lang="en-US" sz="2000" spc="-5" dirty="0">
                <a:cs typeface="Arial"/>
              </a:rPr>
              <a:t>-</a:t>
            </a:r>
            <a:r>
              <a:rPr sz="2000" spc="-5" dirty="0">
                <a:cs typeface="Arial"/>
              </a:rPr>
              <a:t>connected, but is not severe enough to </a:t>
            </a:r>
            <a:r>
              <a:rPr sz="2000" dirty="0">
                <a:cs typeface="Arial"/>
              </a:rPr>
              <a:t>merit </a:t>
            </a:r>
            <a:r>
              <a:rPr sz="2000" spc="-5" dirty="0">
                <a:cs typeface="Arial"/>
              </a:rPr>
              <a:t>disability</a:t>
            </a:r>
            <a:r>
              <a:rPr sz="2000" spc="-35" dirty="0">
                <a:cs typeface="Arial"/>
              </a:rPr>
              <a:t> </a:t>
            </a:r>
            <a:r>
              <a:rPr sz="2000" spc="-10" dirty="0">
                <a:cs typeface="Arial"/>
              </a:rPr>
              <a:t>pay</a:t>
            </a:r>
            <a:endParaRPr sz="2000" dirty="0">
              <a:cs typeface="Arial"/>
            </a:endParaRPr>
          </a:p>
          <a:p>
            <a:pPr>
              <a:lnSpc>
                <a:spcPct val="100000"/>
              </a:lnSpc>
              <a:spcBef>
                <a:spcPts val="30"/>
              </a:spcBef>
            </a:pPr>
            <a:endParaRPr sz="2000" dirty="0">
              <a:cs typeface="Arial"/>
            </a:endParaRPr>
          </a:p>
          <a:p>
            <a:pPr marL="12700">
              <a:lnSpc>
                <a:spcPct val="100000"/>
              </a:lnSpc>
            </a:pPr>
            <a:r>
              <a:rPr sz="2000" u="heavy" spc="-5" dirty="0">
                <a:solidFill>
                  <a:srgbClr val="0000FF"/>
                </a:solidFill>
                <a:uFill>
                  <a:solidFill>
                    <a:srgbClr val="0000FF"/>
                  </a:solidFill>
                </a:uFill>
                <a:cs typeface="Arial"/>
                <a:hlinkClick r:id="rId3"/>
              </a:rPr>
              <a:t>https://www.benefits.va.gov/compensation/types-compensation.asp</a:t>
            </a:r>
            <a:r>
              <a:rPr lang="en-US" sz="2000" u="heavy" spc="-5" dirty="0">
                <a:solidFill>
                  <a:srgbClr val="0000FF"/>
                </a:solidFill>
                <a:uFill>
                  <a:solidFill>
                    <a:srgbClr val="0000FF"/>
                  </a:solidFill>
                </a:uFill>
                <a:cs typeface="Arial"/>
              </a:rPr>
              <a:t> </a:t>
            </a:r>
            <a:endParaRPr sz="2000" dirty="0">
              <a:cs typeface="Arial"/>
            </a:endParaRPr>
          </a:p>
        </p:txBody>
      </p:sp>
      <p:sp>
        <p:nvSpPr>
          <p:cNvPr id="3" name="object 3"/>
          <p:cNvSpPr txBox="1">
            <a:spLocks noGrp="1"/>
          </p:cNvSpPr>
          <p:nvPr>
            <p:ph type="title"/>
          </p:nvPr>
        </p:nvSpPr>
        <p:spPr>
          <a:xfrm>
            <a:off x="0" y="28133"/>
            <a:ext cx="9131587" cy="505267"/>
          </a:xfrm>
          <a:prstGeom prst="rect">
            <a:avLst/>
          </a:prstGeom>
        </p:spPr>
        <p:txBody>
          <a:bodyPr vert="horz" wrap="square" lIns="0" tIns="12700" rIns="0" bIns="0" rtlCol="0">
            <a:spAutoFit/>
          </a:bodyPr>
          <a:lstStyle/>
          <a:p>
            <a:pPr marL="12700">
              <a:lnSpc>
                <a:spcPct val="100000"/>
              </a:lnSpc>
              <a:spcBef>
                <a:spcPts val="100"/>
              </a:spcBef>
            </a:pPr>
            <a:r>
              <a:rPr sz="3200" b="1" i="1" dirty="0">
                <a:solidFill>
                  <a:schemeClr val="tx1"/>
                </a:solidFill>
                <a:latin typeface="+mj-lt"/>
              </a:rPr>
              <a:t>VA </a:t>
            </a:r>
            <a:r>
              <a:rPr sz="3200" b="1" i="1" spc="-5" dirty="0">
                <a:solidFill>
                  <a:schemeClr val="tx1"/>
                </a:solidFill>
                <a:latin typeface="+mj-lt"/>
              </a:rPr>
              <a:t>Compensation</a:t>
            </a:r>
            <a:r>
              <a:rPr sz="3200" b="1" i="1" spc="-90" dirty="0">
                <a:solidFill>
                  <a:schemeClr val="tx1"/>
                </a:solidFill>
                <a:latin typeface="+mj-lt"/>
              </a:rPr>
              <a:t> </a:t>
            </a:r>
            <a:r>
              <a:rPr sz="3200" b="1" i="1" spc="-5" dirty="0">
                <a:solidFill>
                  <a:schemeClr val="tx1"/>
                </a:solidFill>
                <a:latin typeface="+mj-lt"/>
              </a:rPr>
              <a:t>for</a:t>
            </a:r>
          </a:p>
        </p:txBody>
      </p:sp>
      <p:sp>
        <p:nvSpPr>
          <p:cNvPr id="4" name="object 4"/>
          <p:cNvSpPr txBox="1"/>
          <p:nvPr/>
        </p:nvSpPr>
        <p:spPr>
          <a:xfrm>
            <a:off x="0" y="533400"/>
            <a:ext cx="9131587" cy="513080"/>
          </a:xfrm>
          <a:prstGeom prst="rect">
            <a:avLst/>
          </a:prstGeom>
        </p:spPr>
        <p:txBody>
          <a:bodyPr vert="horz" wrap="square" lIns="0" tIns="12700" rIns="0" bIns="0" rtlCol="0">
            <a:spAutoFit/>
          </a:bodyPr>
          <a:lstStyle/>
          <a:p>
            <a:pPr marL="12700" algn="ctr">
              <a:lnSpc>
                <a:spcPct val="100000"/>
              </a:lnSpc>
              <a:spcBef>
                <a:spcPts val="100"/>
              </a:spcBef>
            </a:pPr>
            <a:r>
              <a:rPr sz="3200" b="1" i="1" spc="-5" dirty="0">
                <a:latin typeface="+mj-lt"/>
                <a:cs typeface="Arial"/>
              </a:rPr>
              <a:t>Service-Connected</a:t>
            </a:r>
            <a:r>
              <a:rPr sz="3200" b="1" i="1" spc="-100" dirty="0">
                <a:latin typeface="+mj-lt"/>
                <a:cs typeface="Arial"/>
              </a:rPr>
              <a:t> </a:t>
            </a:r>
            <a:r>
              <a:rPr sz="3200" b="1" i="1" spc="-5" dirty="0">
                <a:latin typeface="+mj-lt"/>
                <a:cs typeface="Arial"/>
              </a:rPr>
              <a:t>Disability</a:t>
            </a:r>
            <a:endParaRPr sz="3200" i="1" dirty="0">
              <a:latin typeface="+mj-lt"/>
              <a:cs typeface="Arial"/>
            </a:endParaRPr>
          </a:p>
        </p:txBody>
      </p:sp>
      <p:sp>
        <p:nvSpPr>
          <p:cNvPr id="5" name="object 5"/>
          <p:cNvSpPr/>
          <p:nvPr/>
        </p:nvSpPr>
        <p:spPr>
          <a:xfrm>
            <a:off x="7772400" y="2971800"/>
            <a:ext cx="1193892" cy="2206319"/>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72483210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0" y="0"/>
            <a:ext cx="9144000" cy="990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Applying to the VA</a:t>
            </a:r>
            <a:br>
              <a:rPr lang="en-US" sz="3200" b="1" i="1" dirty="0">
                <a:solidFill>
                  <a:schemeClr val="tx1"/>
                </a:solidFill>
                <a:latin typeface="+mj-lt"/>
              </a:rPr>
            </a:br>
            <a:r>
              <a:rPr lang="en-US" sz="3200" b="1" i="1" dirty="0">
                <a:solidFill>
                  <a:schemeClr val="tx1"/>
                </a:solidFill>
                <a:latin typeface="+mj-lt"/>
              </a:rPr>
              <a:t>for Service-Connected Disability</a:t>
            </a:r>
          </a:p>
        </p:txBody>
      </p:sp>
      <p:sp>
        <p:nvSpPr>
          <p:cNvPr id="41987" name="Rectangle 3"/>
          <p:cNvSpPr>
            <a:spLocks noGrp="1" noChangeArrowheads="1"/>
          </p:cNvSpPr>
          <p:nvPr>
            <p:ph type="body" sz="half" idx="1"/>
          </p:nvPr>
        </p:nvSpPr>
        <p:spPr bwMode="auto">
          <a:xfrm>
            <a:off x="457200" y="1371600"/>
            <a:ext cx="8001000" cy="4343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spcBef>
                <a:spcPts val="200"/>
              </a:spcBef>
              <a:buClr>
                <a:schemeClr val="tx1"/>
              </a:buClr>
            </a:pPr>
            <a:r>
              <a:rPr lang="en-US" sz="2200" i="1" dirty="0"/>
              <a:t>Lifetime </a:t>
            </a:r>
            <a:r>
              <a:rPr lang="en-US" sz="2200" dirty="0"/>
              <a:t>reevaluations and appeals available from VA</a:t>
            </a:r>
          </a:p>
          <a:p>
            <a:pPr eaLnBrk="1" hangingPunct="1">
              <a:lnSpc>
                <a:spcPct val="80000"/>
              </a:lnSpc>
              <a:spcBef>
                <a:spcPts val="200"/>
              </a:spcBef>
              <a:buClr>
                <a:schemeClr val="tx1"/>
              </a:buClr>
            </a:pPr>
            <a:endParaRPr lang="en-US" sz="2200" dirty="0"/>
          </a:p>
          <a:p>
            <a:pPr eaLnBrk="1" hangingPunct="1">
              <a:lnSpc>
                <a:spcPct val="80000"/>
              </a:lnSpc>
              <a:spcBef>
                <a:spcPts val="200"/>
              </a:spcBef>
              <a:buClr>
                <a:schemeClr val="tx1"/>
              </a:buClr>
            </a:pPr>
            <a:r>
              <a:rPr lang="en-US" sz="2200" dirty="0"/>
              <a:t>VA ID card expedites future VA care</a:t>
            </a:r>
          </a:p>
          <a:p>
            <a:pPr eaLnBrk="1" hangingPunct="1">
              <a:lnSpc>
                <a:spcPct val="80000"/>
              </a:lnSpc>
              <a:spcBef>
                <a:spcPts val="200"/>
              </a:spcBef>
              <a:buClr>
                <a:schemeClr val="tx1"/>
              </a:buClr>
            </a:pPr>
            <a:endParaRPr lang="en-US" sz="2200" dirty="0"/>
          </a:p>
          <a:p>
            <a:pPr eaLnBrk="1" hangingPunct="1">
              <a:lnSpc>
                <a:spcPct val="80000"/>
              </a:lnSpc>
              <a:spcBef>
                <a:spcPts val="200"/>
              </a:spcBef>
              <a:buClr>
                <a:schemeClr val="tx1"/>
              </a:buClr>
            </a:pPr>
            <a:r>
              <a:rPr lang="en-US" sz="2200" dirty="0"/>
              <a:t>Survivor annuity, Dependency and Indemnity Compensation (DIC) payable </a:t>
            </a:r>
            <a:r>
              <a:rPr lang="en-US" sz="2200" u="sng" dirty="0"/>
              <a:t>if</a:t>
            </a:r>
            <a:r>
              <a:rPr lang="en-US" sz="2200" dirty="0"/>
              <a:t> your death is service-connected</a:t>
            </a:r>
          </a:p>
          <a:p>
            <a:pPr eaLnBrk="1" hangingPunct="1">
              <a:lnSpc>
                <a:spcPct val="80000"/>
              </a:lnSpc>
              <a:spcBef>
                <a:spcPts val="200"/>
              </a:spcBef>
              <a:buClr>
                <a:schemeClr val="tx1"/>
              </a:buClr>
            </a:pPr>
            <a:endParaRPr lang="en-US" sz="2200" dirty="0"/>
          </a:p>
          <a:p>
            <a:pPr eaLnBrk="1" hangingPunct="1">
              <a:lnSpc>
                <a:spcPct val="80000"/>
              </a:lnSpc>
              <a:spcBef>
                <a:spcPts val="200"/>
              </a:spcBef>
              <a:buClr>
                <a:schemeClr val="tx1"/>
              </a:buClr>
            </a:pPr>
            <a:r>
              <a:rPr lang="en-US" sz="2200" dirty="0"/>
              <a:t>$10K (or $30K) Service-Disabled Veterans Insurance       (S-DVI) policy available to disabled</a:t>
            </a:r>
          </a:p>
          <a:p>
            <a:pPr eaLnBrk="1" hangingPunct="1">
              <a:lnSpc>
                <a:spcPct val="80000"/>
              </a:lnSpc>
              <a:spcBef>
                <a:spcPts val="200"/>
              </a:spcBef>
            </a:pPr>
            <a:endParaRPr lang="en-US" sz="2200" u="sng" dirty="0"/>
          </a:p>
          <a:p>
            <a:pPr eaLnBrk="1" hangingPunct="1">
              <a:lnSpc>
                <a:spcPct val="80000"/>
              </a:lnSpc>
              <a:spcBef>
                <a:spcPts val="200"/>
              </a:spcBef>
            </a:pPr>
            <a:r>
              <a:rPr lang="en-US" sz="2200" u="sng" dirty="0"/>
              <a:t>At retirement</a:t>
            </a:r>
            <a:r>
              <a:rPr lang="en-US" sz="2200" dirty="0"/>
              <a:t>, you have easiest access to your medical records to support your claim (</a:t>
            </a:r>
            <a:r>
              <a:rPr lang="en-US" sz="2200" u="sng" dirty="0"/>
              <a:t>can</a:t>
            </a:r>
            <a:r>
              <a:rPr lang="en-US" sz="2200" dirty="0"/>
              <a:t> apply at any time)</a:t>
            </a:r>
          </a:p>
          <a:p>
            <a:pPr marL="0" indent="0" eaLnBrk="1" hangingPunct="1">
              <a:lnSpc>
                <a:spcPct val="80000"/>
              </a:lnSpc>
              <a:buNone/>
            </a:pPr>
            <a:endParaRPr lang="en-US" sz="2200" b="1" dirty="0">
              <a:hlinkClick r:id="" action="ppaction://noaction"/>
            </a:endParaRPr>
          </a:p>
          <a:p>
            <a:pPr marL="0" indent="0" algn="ctr" eaLnBrk="1" hangingPunct="1">
              <a:lnSpc>
                <a:spcPct val="80000"/>
              </a:lnSpc>
              <a:buNone/>
            </a:pPr>
            <a:r>
              <a:rPr lang="en-US" sz="2200" b="1" dirty="0">
                <a:hlinkClick r:id="rId3"/>
              </a:rPr>
              <a:t>https://www.va.gov/disability/</a:t>
            </a:r>
            <a:r>
              <a:rPr lang="en-US" sz="2200" b="1" dirty="0"/>
              <a:t> </a:t>
            </a:r>
          </a:p>
        </p:txBody>
      </p:sp>
    </p:spTree>
    <p:extLst>
      <p:ext uri="{BB962C8B-B14F-4D97-AF65-F5344CB8AC3E}">
        <p14:creationId xmlns:p14="http://schemas.microsoft.com/office/powerpoint/2010/main" val="3941049868"/>
      </p:ext>
    </p:extLst>
  </p:cSld>
  <p:clrMapOvr>
    <a:masterClrMapping/>
  </p:clrMapOvr>
  <p:transition>
    <p:sndAc>
      <p:end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3048000" y="2819400"/>
          <a:ext cx="2720975" cy="5170488"/>
        </p:xfrm>
        <a:graphic>
          <a:graphicData uri="http://schemas.openxmlformats.org/presentationml/2006/ole">
            <mc:AlternateContent xmlns:mc="http://schemas.openxmlformats.org/markup-compatibility/2006">
              <mc:Choice xmlns:v="urn:schemas-microsoft-com:vml" Requires="v">
                <p:oleObj name="Document" r:id="rId3" imgW="2691720" imgH="5169600" progId="Word.Document.8">
                  <p:embed/>
                </p:oleObj>
              </mc:Choice>
              <mc:Fallback>
                <p:oleObj name="Document" r:id="rId3" imgW="2691720" imgH="5169600" progId="Word.Document.8">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819400"/>
                        <a:ext cx="2720975" cy="5170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extLst>
              <p:ext uri="{D42A27DB-BD31-4B8C-83A1-F6EECF244321}">
                <p14:modId xmlns:p14="http://schemas.microsoft.com/office/powerpoint/2010/main" val="297073086"/>
              </p:ext>
            </p:extLst>
          </p:nvPr>
        </p:nvGraphicFramePr>
        <p:xfrm>
          <a:off x="1122363" y="1143000"/>
          <a:ext cx="7343775" cy="5062538"/>
        </p:xfrm>
        <a:graphic>
          <a:graphicData uri="http://schemas.openxmlformats.org/presentationml/2006/ole">
            <mc:AlternateContent xmlns:mc="http://schemas.openxmlformats.org/markup-compatibility/2006">
              <mc:Choice xmlns:v="urn:schemas-microsoft-com:vml" Requires="v">
                <p:oleObj name="Document" r:id="rId5" imgW="6534330" imgH="4520848" progId="Word.Document.8">
                  <p:embed/>
                </p:oleObj>
              </mc:Choice>
              <mc:Fallback>
                <p:oleObj name="Document" r:id="rId5" imgW="6534330" imgH="4520848" progId="Word.Document.8">
                  <p:embed/>
                  <p:pic>
                    <p:nvPicPr>
                      <p:cNvPr id="3075" name="Object 3"/>
                      <p:cNvPicPr>
                        <a:picLocks noChangeAspect="1" noChangeArrowheads="1"/>
                      </p:cNvPicPr>
                      <p:nvPr/>
                    </p:nvPicPr>
                    <p:blipFill>
                      <a:blip r:embed="rId6"/>
                      <a:srcRect/>
                      <a:stretch>
                        <a:fillRect/>
                      </a:stretch>
                    </p:blipFill>
                    <p:spPr bwMode="auto">
                      <a:xfrm>
                        <a:off x="1122363" y="1143000"/>
                        <a:ext cx="7343775" cy="5062538"/>
                      </a:xfrm>
                      <a:prstGeom prst="rect">
                        <a:avLst/>
                      </a:prstGeom>
                      <a:solidFill>
                        <a:schemeClr val="bg1"/>
                      </a:solidFill>
                      <a:ln>
                        <a:noFill/>
                      </a:ln>
                    </p:spPr>
                  </p:pic>
                </p:oleObj>
              </mc:Fallback>
            </mc:AlternateContent>
          </a:graphicData>
        </a:graphic>
      </p:graphicFrame>
      <p:sp>
        <p:nvSpPr>
          <p:cNvPr id="3076" name="Text Box 4"/>
          <p:cNvSpPr txBox="1">
            <a:spLocks noChangeArrowheads="1"/>
          </p:cNvSpPr>
          <p:nvPr/>
        </p:nvSpPr>
        <p:spPr bwMode="auto">
          <a:xfrm>
            <a:off x="0" y="0"/>
            <a:ext cx="9144000" cy="1077218"/>
          </a:xfrm>
          <a:prstGeom prst="rect">
            <a:avLst/>
          </a:prstGeom>
          <a:noFill/>
          <a:ln w="57150" cmpd="thinThick">
            <a:noFill/>
            <a:miter lim="800000"/>
            <a:headEnd type="none" w="sm" len="sm"/>
            <a:tailEnd type="none" w="sm" len="sm"/>
          </a:ln>
        </p:spPr>
        <p:txBody>
          <a:bodyPr wrap="square">
            <a:spAutoFit/>
          </a:bodyPr>
          <a:lstStyle/>
          <a:p>
            <a:pPr algn="ctr" eaLnBrk="0" hangingPunct="0"/>
            <a:r>
              <a:rPr lang="en-US" sz="3200" b="1" i="1" dirty="0">
                <a:latin typeface="+mj-lt"/>
              </a:rPr>
              <a:t>VA Service-Connected Disability Compensation Rates as of 1 Dec 22  </a:t>
            </a:r>
          </a:p>
        </p:txBody>
      </p:sp>
      <p:sp>
        <p:nvSpPr>
          <p:cNvPr id="4102" name="TextBox 7"/>
          <p:cNvSpPr txBox="1">
            <a:spLocks noChangeArrowheads="1"/>
          </p:cNvSpPr>
          <p:nvPr/>
        </p:nvSpPr>
        <p:spPr bwMode="auto">
          <a:xfrm>
            <a:off x="0" y="6086654"/>
            <a:ext cx="9144000" cy="369332"/>
          </a:xfrm>
          <a:prstGeom prst="rect">
            <a:avLst/>
          </a:prstGeom>
          <a:noFill/>
          <a:ln w="9525">
            <a:noFill/>
            <a:miter lim="800000"/>
            <a:headEnd/>
            <a:tailEnd/>
          </a:ln>
        </p:spPr>
        <p:txBody>
          <a:bodyPr wrap="square">
            <a:spAutoFit/>
          </a:bodyPr>
          <a:lstStyle/>
          <a:p>
            <a:pPr algn="ctr">
              <a:defRPr/>
            </a:pPr>
            <a:r>
              <a:rPr lang="en-US" dirty="0">
                <a:solidFill>
                  <a:srgbClr val="7030A0"/>
                </a:solidFill>
                <a:latin typeface="Arial" charset="0"/>
                <a:hlinkClick r:id="rId7"/>
              </a:rPr>
              <a:t>https://www.va.gov/disability/compensation-rates/veteran-rates/</a:t>
            </a:r>
            <a:r>
              <a:rPr lang="en-US" dirty="0">
                <a:solidFill>
                  <a:srgbClr val="7030A0"/>
                </a:solidFill>
                <a:latin typeface="Arial" charset="0"/>
              </a:rPr>
              <a:t>   </a:t>
            </a:r>
          </a:p>
        </p:txBody>
      </p:sp>
    </p:spTree>
    <p:extLst>
      <p:ext uri="{BB962C8B-B14F-4D97-AF65-F5344CB8AC3E}">
        <p14:creationId xmlns:p14="http://schemas.microsoft.com/office/powerpoint/2010/main" val="174608550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63562"/>
          </a:xfrm>
        </p:spPr>
        <p:txBody>
          <a:bodyPr/>
          <a:lstStyle/>
          <a:p>
            <a:r>
              <a:rPr lang="en-US" sz="3200" b="1" i="1" dirty="0">
                <a:solidFill>
                  <a:schemeClr val="tx1"/>
                </a:solidFill>
                <a:latin typeface="+mj-lt"/>
              </a:rPr>
              <a:t>CRSC &amp; CRDP Comparison</a:t>
            </a:r>
          </a:p>
        </p:txBody>
      </p:sp>
      <p:graphicFrame>
        <p:nvGraphicFramePr>
          <p:cNvPr id="22" name="Content Placeholder 4"/>
          <p:cNvGraphicFramePr>
            <a:graphicFrameLocks noGrp="1"/>
          </p:cNvGraphicFramePr>
          <p:nvPr>
            <p:ph sz="half" idx="2"/>
            <p:extLst>
              <p:ext uri="{D42A27DB-BD31-4B8C-83A1-F6EECF244321}">
                <p14:modId xmlns:p14="http://schemas.microsoft.com/office/powerpoint/2010/main" val="2543308442"/>
              </p:ext>
            </p:extLst>
          </p:nvPr>
        </p:nvGraphicFramePr>
        <p:xfrm>
          <a:off x="152400" y="967594"/>
          <a:ext cx="8839200" cy="5052206"/>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419819">
                <a:tc>
                  <a:txBody>
                    <a:bodyPr/>
                    <a:lstStyle/>
                    <a:p>
                      <a:pPr algn="ctr"/>
                      <a:r>
                        <a:rPr lang="en-US" sz="1600" dirty="0">
                          <a:solidFill>
                            <a:schemeClr val="bg1"/>
                          </a:solidFill>
                          <a:latin typeface="+mj-lt"/>
                        </a:rPr>
                        <a:t>Combat-Related</a:t>
                      </a:r>
                      <a:r>
                        <a:rPr lang="en-US" sz="1600" baseline="0" dirty="0">
                          <a:solidFill>
                            <a:schemeClr val="bg1"/>
                          </a:solidFill>
                          <a:latin typeface="+mj-lt"/>
                        </a:rPr>
                        <a:t> Special Compensation</a:t>
                      </a:r>
                      <a:endParaRPr lang="en-US" sz="1600" dirty="0">
                        <a:solidFill>
                          <a:schemeClr val="bg1"/>
                        </a:solidFill>
                        <a:latin typeface="+mj-lt"/>
                      </a:endParaRPr>
                    </a:p>
                  </a:txBody>
                  <a:tcPr>
                    <a:solidFill>
                      <a:schemeClr val="tx1"/>
                    </a:solidFill>
                  </a:tcPr>
                </a:tc>
                <a:tc>
                  <a:txBody>
                    <a:bodyPr/>
                    <a:lstStyle/>
                    <a:p>
                      <a:pPr algn="ctr"/>
                      <a:r>
                        <a:rPr lang="en-US" sz="1600" dirty="0">
                          <a:solidFill>
                            <a:schemeClr val="bg1"/>
                          </a:solidFill>
                          <a:latin typeface="+mj-lt"/>
                        </a:rPr>
                        <a:t>Concurrent Retirement and Disability Pay</a:t>
                      </a:r>
                    </a:p>
                  </a:txBody>
                  <a:tcPr>
                    <a:solidFill>
                      <a:schemeClr val="tx1"/>
                    </a:solidFill>
                  </a:tcPr>
                </a:tc>
                <a:extLst>
                  <a:ext uri="{0D108BD9-81ED-4DB2-BD59-A6C34878D82A}">
                    <a16:rowId xmlns:a16="http://schemas.microsoft.com/office/drawing/2014/main" val="10000"/>
                  </a:ext>
                </a:extLst>
              </a:tr>
              <a:tr h="419819">
                <a:tc>
                  <a:txBody>
                    <a:bodyPr/>
                    <a:lstStyle/>
                    <a:p>
                      <a:r>
                        <a:rPr lang="en-US" sz="1600" dirty="0">
                          <a:solidFill>
                            <a:srgbClr val="FF0000"/>
                          </a:solidFill>
                          <a:latin typeface="+mj-lt"/>
                        </a:rPr>
                        <a:t>Combat</a:t>
                      </a:r>
                      <a:r>
                        <a:rPr lang="en-US" sz="1600" baseline="0" dirty="0">
                          <a:solidFill>
                            <a:srgbClr val="FF0000"/>
                          </a:solidFill>
                          <a:latin typeface="+mj-lt"/>
                        </a:rPr>
                        <a:t>-</a:t>
                      </a:r>
                      <a:r>
                        <a:rPr lang="en-US" sz="1600" dirty="0">
                          <a:solidFill>
                            <a:srgbClr val="FF0000"/>
                          </a:solidFill>
                          <a:latin typeface="+mj-lt"/>
                        </a:rPr>
                        <a:t>related disabilities</a:t>
                      </a:r>
                    </a:p>
                  </a:txBody>
                  <a:tcPr>
                    <a:solidFill>
                      <a:schemeClr val="bg1"/>
                    </a:solidFill>
                  </a:tcPr>
                </a:tc>
                <a:tc>
                  <a:txBody>
                    <a:bodyPr/>
                    <a:lstStyle/>
                    <a:p>
                      <a:r>
                        <a:rPr lang="en-US" sz="1600" dirty="0">
                          <a:solidFill>
                            <a:srgbClr val="FF0000"/>
                          </a:solidFill>
                          <a:latin typeface="+mj-lt"/>
                        </a:rPr>
                        <a:t>Service-connected disabilities</a:t>
                      </a:r>
                    </a:p>
                  </a:txBody>
                  <a:tcPr>
                    <a:solidFill>
                      <a:schemeClr val="bg1"/>
                    </a:solidFill>
                  </a:tcPr>
                </a:tc>
                <a:extLst>
                  <a:ext uri="{0D108BD9-81ED-4DB2-BD59-A6C34878D82A}">
                    <a16:rowId xmlns:a16="http://schemas.microsoft.com/office/drawing/2014/main" val="10001"/>
                  </a:ext>
                </a:extLst>
              </a:tr>
              <a:tr h="961846">
                <a:tc>
                  <a:txBody>
                    <a:bodyPr/>
                    <a:lstStyle/>
                    <a:p>
                      <a:pPr marL="0" marR="0" lvl="1" indent="0" algn="l" defTabSz="615391" rtl="0" eaLnBrk="1" fontAlgn="auto" latinLnBrk="0" hangingPunct="1">
                        <a:lnSpc>
                          <a:spcPct val="100000"/>
                        </a:lnSpc>
                        <a:spcBef>
                          <a:spcPts val="0"/>
                        </a:spcBef>
                        <a:spcAft>
                          <a:spcPts val="0"/>
                        </a:spcAft>
                        <a:buClrTx/>
                        <a:buSzTx/>
                        <a:buFont typeface="Arial" pitchFamily="34" charset="0"/>
                        <a:buChar char="•"/>
                        <a:tabLst/>
                        <a:defRPr/>
                      </a:pPr>
                      <a:r>
                        <a:rPr lang="en-US" sz="1550" dirty="0">
                          <a:latin typeface="+mj-lt"/>
                        </a:rPr>
                        <a:t> Armed conflict (e.g. wounds)</a:t>
                      </a:r>
                    </a:p>
                    <a:p>
                      <a:pPr marL="0" marR="0" lvl="1" indent="0" algn="l" defTabSz="615391" rtl="0" eaLnBrk="1" fontAlgn="auto" latinLnBrk="0" hangingPunct="1">
                        <a:lnSpc>
                          <a:spcPct val="100000"/>
                        </a:lnSpc>
                        <a:spcBef>
                          <a:spcPts val="0"/>
                        </a:spcBef>
                        <a:spcAft>
                          <a:spcPts val="0"/>
                        </a:spcAft>
                        <a:buClrTx/>
                        <a:buSzTx/>
                        <a:buFont typeface="Arial" pitchFamily="34" charset="0"/>
                        <a:buNone/>
                        <a:tabLst/>
                        <a:defRPr/>
                      </a:pPr>
                      <a:endParaRPr lang="en-US" sz="1550" kern="1200" dirty="0">
                        <a:solidFill>
                          <a:schemeClr val="dk1"/>
                        </a:solidFill>
                        <a:latin typeface="+mn-lt"/>
                        <a:ea typeface="+mn-ea"/>
                        <a:cs typeface="+mn-cs"/>
                      </a:endParaRPr>
                    </a:p>
                    <a:p>
                      <a:pPr marL="0" marR="0" lvl="1" indent="0" algn="l" defTabSz="615391" rtl="0" eaLnBrk="1" fontAlgn="auto" latinLnBrk="0" hangingPunct="1">
                        <a:lnSpc>
                          <a:spcPct val="100000"/>
                        </a:lnSpc>
                        <a:spcBef>
                          <a:spcPts val="0"/>
                        </a:spcBef>
                        <a:spcAft>
                          <a:spcPts val="0"/>
                        </a:spcAft>
                        <a:buClrTx/>
                        <a:buSzTx/>
                        <a:buFont typeface="Arial" pitchFamily="34" charset="0"/>
                        <a:buChar char="•"/>
                        <a:tabLst/>
                        <a:defRPr/>
                      </a:pPr>
                      <a:r>
                        <a:rPr lang="en-US" sz="1550" kern="1200" dirty="0">
                          <a:solidFill>
                            <a:schemeClr val="dk1"/>
                          </a:solidFill>
                          <a:latin typeface="+mn-lt"/>
                          <a:ea typeface="+mn-ea"/>
                          <a:cs typeface="+mn-cs"/>
                        </a:rPr>
                        <a:t> Simulated</a:t>
                      </a:r>
                      <a:r>
                        <a:rPr lang="en-US" sz="1550" kern="1200" baseline="0" dirty="0">
                          <a:solidFill>
                            <a:schemeClr val="dk1"/>
                          </a:solidFill>
                          <a:latin typeface="+mn-lt"/>
                          <a:ea typeface="+mn-ea"/>
                          <a:cs typeface="+mn-cs"/>
                        </a:rPr>
                        <a:t> combat (e.g. FTX)</a:t>
                      </a:r>
                      <a:endParaRPr lang="en-US" sz="1550" dirty="0">
                        <a:latin typeface="+mj-lt"/>
                      </a:endParaRPr>
                    </a:p>
                  </a:txBody>
                  <a:tcPr>
                    <a:solidFill>
                      <a:schemeClr val="bg1"/>
                    </a:solidFill>
                  </a:tcPr>
                </a:tc>
                <a:tc>
                  <a:txBody>
                    <a:bodyPr/>
                    <a:lstStyle/>
                    <a:p>
                      <a:r>
                        <a:rPr lang="en-US" sz="1600" dirty="0">
                          <a:latin typeface="+mj-lt"/>
                        </a:rPr>
                        <a:t>Retired pay that would have been waived</a:t>
                      </a:r>
                      <a:r>
                        <a:rPr lang="en-US" sz="1600" baseline="0" dirty="0">
                          <a:latin typeface="+mj-lt"/>
                        </a:rPr>
                        <a:t> by the Soldier in order to receive disability pay </a:t>
                      </a:r>
                      <a:r>
                        <a:rPr lang="en-US" sz="1600" dirty="0">
                          <a:latin typeface="+mj-lt"/>
                        </a:rPr>
                        <a:t>is restored (i.e., no $</a:t>
                      </a:r>
                      <a:r>
                        <a:rPr lang="en-US" sz="1600" baseline="0" dirty="0">
                          <a:latin typeface="+mj-lt"/>
                        </a:rPr>
                        <a:t> for $ </a:t>
                      </a:r>
                      <a:r>
                        <a:rPr lang="en-US" sz="1600" dirty="0">
                          <a:latin typeface="+mj-lt"/>
                        </a:rPr>
                        <a:t>off-set of retired pay)</a:t>
                      </a:r>
                    </a:p>
                  </a:txBody>
                  <a:tcPr>
                    <a:solidFill>
                      <a:schemeClr val="bg1"/>
                    </a:solidFill>
                  </a:tcPr>
                </a:tc>
                <a:extLst>
                  <a:ext uri="{0D108BD9-81ED-4DB2-BD59-A6C34878D82A}">
                    <a16:rowId xmlns:a16="http://schemas.microsoft.com/office/drawing/2014/main" val="10002"/>
                  </a:ext>
                </a:extLst>
              </a:tr>
              <a:tr h="457200">
                <a:tc>
                  <a:txBody>
                    <a:bodyPr/>
                    <a:lstStyle/>
                    <a:p>
                      <a:pPr marL="0" lvl="1">
                        <a:buFont typeface="Arial" pitchFamily="34" charset="0"/>
                        <a:buChar char="•"/>
                      </a:pPr>
                      <a:r>
                        <a:rPr lang="en-US" sz="1550" dirty="0">
                          <a:latin typeface="+mj-lt"/>
                        </a:rPr>
                        <a:t> Hazardous service (e.g. parachute</a:t>
                      </a:r>
                      <a:r>
                        <a:rPr lang="en-US" sz="1550" baseline="0" dirty="0">
                          <a:latin typeface="+mj-lt"/>
                        </a:rPr>
                        <a:t> duty)</a:t>
                      </a:r>
                      <a:endParaRPr lang="en-US" sz="1550" dirty="0">
                        <a:latin typeface="+mj-lt"/>
                      </a:endParaRPr>
                    </a:p>
                  </a:txBody>
                  <a:tcPr>
                    <a:solidFill>
                      <a:schemeClr val="bg1"/>
                    </a:solidFill>
                  </a:tcPr>
                </a:tc>
                <a:tc>
                  <a:txBody>
                    <a:bodyPr/>
                    <a:lstStyle/>
                    <a:p>
                      <a:endParaRPr lang="en-US" sz="1600" dirty="0">
                        <a:latin typeface="+mj-lt"/>
                      </a:endParaRPr>
                    </a:p>
                  </a:txBody>
                  <a:tcPr>
                    <a:solidFill>
                      <a:schemeClr val="bg1"/>
                    </a:solidFill>
                  </a:tcPr>
                </a:tc>
                <a:extLst>
                  <a:ext uri="{0D108BD9-81ED-4DB2-BD59-A6C34878D82A}">
                    <a16:rowId xmlns:a16="http://schemas.microsoft.com/office/drawing/2014/main" val="10003"/>
                  </a:ext>
                </a:extLst>
              </a:tr>
              <a:tr h="458638">
                <a:tc>
                  <a:txBody>
                    <a:bodyPr/>
                    <a:lstStyle/>
                    <a:p>
                      <a:pPr marL="0" lvl="1">
                        <a:buFont typeface="Arial" pitchFamily="34" charset="0"/>
                        <a:buChar char="•"/>
                      </a:pPr>
                      <a:r>
                        <a:rPr lang="en-US" sz="1550" dirty="0">
                          <a:latin typeface="+mj-lt"/>
                        </a:rPr>
                        <a:t> Instrumentalities</a:t>
                      </a:r>
                      <a:r>
                        <a:rPr lang="en-US" sz="1550" baseline="0" dirty="0">
                          <a:latin typeface="+mj-lt"/>
                        </a:rPr>
                        <a:t> of war (e.g. combat vehicles)</a:t>
                      </a:r>
                    </a:p>
                  </a:txBody>
                  <a:tcPr>
                    <a:solidFill>
                      <a:schemeClr val="bg1"/>
                    </a:solidFill>
                  </a:tcPr>
                </a:tc>
                <a:tc>
                  <a:txBody>
                    <a:bodyPr/>
                    <a:lstStyle/>
                    <a:p>
                      <a:endParaRPr lang="en-US" sz="1600" dirty="0">
                        <a:latin typeface="+mj-lt"/>
                      </a:endParaRPr>
                    </a:p>
                  </a:txBody>
                  <a:tcPr>
                    <a:solidFill>
                      <a:schemeClr val="bg1"/>
                    </a:solidFill>
                  </a:tcPr>
                </a:tc>
                <a:extLst>
                  <a:ext uri="{0D108BD9-81ED-4DB2-BD59-A6C34878D82A}">
                    <a16:rowId xmlns:a16="http://schemas.microsoft.com/office/drawing/2014/main" val="10004"/>
                  </a:ext>
                </a:extLst>
              </a:tr>
              <a:tr h="419819">
                <a:tc>
                  <a:txBody>
                    <a:bodyPr/>
                    <a:lstStyle/>
                    <a:p>
                      <a:r>
                        <a:rPr lang="en-US" sz="1600" dirty="0">
                          <a:latin typeface="+mj-lt"/>
                        </a:rPr>
                        <a:t>10%-100% disability</a:t>
                      </a:r>
                      <a:r>
                        <a:rPr lang="en-US" sz="1600" baseline="0" dirty="0">
                          <a:latin typeface="+mj-lt"/>
                        </a:rPr>
                        <a:t> rating (combat-related)</a:t>
                      </a:r>
                      <a:endParaRPr lang="en-US" sz="1600" dirty="0">
                        <a:latin typeface="+mj-lt"/>
                      </a:endParaRPr>
                    </a:p>
                  </a:txBody>
                  <a:tcPr anchor="ctr">
                    <a:solidFill>
                      <a:schemeClr val="bg1">
                        <a:lumMod val="75000"/>
                      </a:schemeClr>
                    </a:solidFill>
                  </a:tcPr>
                </a:tc>
                <a:tc>
                  <a:txBody>
                    <a:bodyPr/>
                    <a:lstStyle/>
                    <a:p>
                      <a:r>
                        <a:rPr lang="en-US" sz="1600" dirty="0">
                          <a:latin typeface="+mj-lt"/>
                        </a:rPr>
                        <a:t>50%-100% disability rating (service-connected)</a:t>
                      </a:r>
                    </a:p>
                  </a:txBody>
                  <a:tcPr anchor="ctr">
                    <a:solidFill>
                      <a:schemeClr val="bg1">
                        <a:lumMod val="75000"/>
                      </a:schemeClr>
                    </a:solidFill>
                  </a:tcPr>
                </a:tc>
                <a:extLst>
                  <a:ext uri="{0D108BD9-81ED-4DB2-BD59-A6C34878D82A}">
                    <a16:rowId xmlns:a16="http://schemas.microsoft.com/office/drawing/2014/main" val="10005"/>
                  </a:ext>
                </a:extLst>
              </a:tr>
              <a:tr h="419819">
                <a:tc>
                  <a:txBody>
                    <a:bodyPr/>
                    <a:lstStyle/>
                    <a:p>
                      <a:r>
                        <a:rPr lang="en-US" sz="1600" dirty="0">
                          <a:latin typeface="+mj-lt"/>
                        </a:rPr>
                        <a:t>Not taxable; not divisible in divorce</a:t>
                      </a:r>
                    </a:p>
                  </a:txBody>
                  <a:tcPr anchor="ctr">
                    <a:noFill/>
                  </a:tcPr>
                </a:tc>
                <a:tc>
                  <a:txBody>
                    <a:bodyPr/>
                    <a:lstStyle/>
                    <a:p>
                      <a:r>
                        <a:rPr lang="en-US" sz="1600" dirty="0">
                          <a:latin typeface="+mj-lt"/>
                        </a:rPr>
                        <a:t>Taxable; divisible in divorce</a:t>
                      </a:r>
                    </a:p>
                  </a:txBody>
                  <a:tcPr anchor="ctr">
                    <a:noFill/>
                  </a:tcPr>
                </a:tc>
                <a:extLst>
                  <a:ext uri="{0D108BD9-81ED-4DB2-BD59-A6C34878D82A}">
                    <a16:rowId xmlns:a16="http://schemas.microsoft.com/office/drawing/2014/main" val="10006"/>
                  </a:ext>
                </a:extLst>
              </a:tr>
              <a:tr h="419819">
                <a:tc>
                  <a:txBody>
                    <a:bodyPr/>
                    <a:lstStyle/>
                    <a:p>
                      <a:r>
                        <a:rPr lang="en-US" sz="1600" dirty="0">
                          <a:latin typeface="+mj-lt"/>
                        </a:rPr>
                        <a:t>Receiving</a:t>
                      </a:r>
                      <a:r>
                        <a:rPr lang="en-US" sz="1600" baseline="0" dirty="0">
                          <a:latin typeface="+mj-lt"/>
                        </a:rPr>
                        <a:t> retired pay</a:t>
                      </a:r>
                      <a:endParaRPr lang="en-US" sz="1600" dirty="0">
                        <a:latin typeface="+mj-lt"/>
                      </a:endParaRPr>
                    </a:p>
                  </a:txBody>
                  <a:tcPr anchor="ctr">
                    <a:solidFill>
                      <a:schemeClr val="bg1">
                        <a:lumMod val="75000"/>
                      </a:schemeClr>
                    </a:solidFill>
                  </a:tcPr>
                </a:tc>
                <a:tc>
                  <a:txBody>
                    <a:bodyPr/>
                    <a:lstStyle/>
                    <a:p>
                      <a:r>
                        <a:rPr lang="en-US" sz="1600" baseline="0" dirty="0">
                          <a:latin typeface="+mj-lt"/>
                        </a:rPr>
                        <a:t>Qualified retiree </a:t>
                      </a:r>
                      <a:r>
                        <a:rPr lang="en-US" sz="1600" baseline="0">
                          <a:latin typeface="+mj-lt"/>
                        </a:rPr>
                        <a:t>receiving retired pay*</a:t>
                      </a:r>
                      <a:endParaRPr lang="en-US" sz="1600" dirty="0">
                        <a:latin typeface="+mj-lt"/>
                      </a:endParaRPr>
                    </a:p>
                  </a:txBody>
                  <a:tcPr anchor="ctr">
                    <a:solidFill>
                      <a:schemeClr val="bg1">
                        <a:lumMod val="75000"/>
                      </a:schemeClr>
                    </a:solidFill>
                  </a:tcPr>
                </a:tc>
                <a:extLst>
                  <a:ext uri="{0D108BD9-81ED-4DB2-BD59-A6C34878D82A}">
                    <a16:rowId xmlns:a16="http://schemas.microsoft.com/office/drawing/2014/main" val="10007"/>
                  </a:ext>
                </a:extLst>
              </a:tr>
              <a:tr h="419819">
                <a:tc>
                  <a:txBody>
                    <a:bodyPr/>
                    <a:lstStyle/>
                    <a:p>
                      <a:r>
                        <a:rPr lang="en-US" sz="1600" dirty="0">
                          <a:latin typeface="+mj-lt"/>
                        </a:rPr>
                        <a:t>Must apply</a:t>
                      </a:r>
                      <a:r>
                        <a:rPr lang="en-US" sz="1600" baseline="0" dirty="0">
                          <a:latin typeface="+mj-lt"/>
                        </a:rPr>
                        <a:t> to HRC</a:t>
                      </a:r>
                      <a:endParaRPr lang="en-US" sz="1600" dirty="0">
                        <a:latin typeface="+mj-lt"/>
                      </a:endParaRPr>
                    </a:p>
                  </a:txBody>
                  <a:tcPr anchor="ctr">
                    <a:noFill/>
                  </a:tcPr>
                </a:tc>
                <a:tc>
                  <a:txBody>
                    <a:bodyPr/>
                    <a:lstStyle/>
                    <a:p>
                      <a:r>
                        <a:rPr lang="en-US" sz="1600" dirty="0">
                          <a:latin typeface="+mj-lt"/>
                        </a:rPr>
                        <a:t>Automatic; no application required</a:t>
                      </a:r>
                    </a:p>
                  </a:txBody>
                  <a:tcPr anchor="ctr">
                    <a:noFill/>
                  </a:tcPr>
                </a:tc>
                <a:extLst>
                  <a:ext uri="{0D108BD9-81ED-4DB2-BD59-A6C34878D82A}">
                    <a16:rowId xmlns:a16="http://schemas.microsoft.com/office/drawing/2014/main" val="10008"/>
                  </a:ext>
                </a:extLst>
              </a:tr>
              <a:tr h="655608">
                <a:tc>
                  <a:txBody>
                    <a:bodyPr/>
                    <a:lstStyle/>
                    <a:p>
                      <a:r>
                        <a:rPr lang="en-US" sz="1600" dirty="0">
                          <a:hlinkClick r:id="rId3"/>
                        </a:rPr>
                        <a:t>https://www.hrc.army.mil/TAGD/Apply%20for%20CRSC</a:t>
                      </a:r>
                      <a:endParaRPr lang="en-US" sz="1600" dirty="0">
                        <a:latin typeface="+mj-lt"/>
                      </a:endParaRPr>
                    </a:p>
                  </a:txBody>
                  <a:tcPr anchor="ctr">
                    <a:solidFill>
                      <a:schemeClr val="bg1">
                        <a:lumMod val="75000"/>
                      </a:schemeClr>
                    </a:solidFill>
                  </a:tcPr>
                </a:tc>
                <a:tc>
                  <a:txBody>
                    <a:bodyPr/>
                    <a:lstStyle/>
                    <a:p>
                      <a:r>
                        <a:rPr lang="en-US" sz="1600" dirty="0">
                          <a:latin typeface="+mj-lt"/>
                          <a:hlinkClick r:id="rId4"/>
                        </a:rPr>
                        <a:t>https://www.dfas.mil/retiredmilitary/disability/crdp.html</a:t>
                      </a:r>
                      <a:r>
                        <a:rPr lang="en-US" sz="1600" dirty="0">
                          <a:latin typeface="+mj-lt"/>
                        </a:rPr>
                        <a:t>  </a:t>
                      </a:r>
                    </a:p>
                  </a:txBody>
                  <a:tcPr anchor="ctr">
                    <a:solidFill>
                      <a:schemeClr val="bg1">
                        <a:lumMod val="75000"/>
                      </a:schemeClr>
                    </a:solidFill>
                  </a:tcPr>
                </a:tc>
                <a:extLst>
                  <a:ext uri="{0D108BD9-81ED-4DB2-BD59-A6C34878D82A}">
                    <a16:rowId xmlns:a16="http://schemas.microsoft.com/office/drawing/2014/main" val="10009"/>
                  </a:ext>
                </a:extLst>
              </a:tr>
            </a:tbl>
          </a:graphicData>
        </a:graphic>
      </p:graphicFrame>
      <p:sp>
        <p:nvSpPr>
          <p:cNvPr id="23" name="Rectangle 22"/>
          <p:cNvSpPr/>
          <p:nvPr/>
        </p:nvSpPr>
        <p:spPr bwMode="auto">
          <a:xfrm>
            <a:off x="152400" y="990840"/>
            <a:ext cx="4425144" cy="5028960"/>
          </a:xfrm>
          <a:prstGeom prst="rect">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p:txBody>
      </p:sp>
      <p:sp>
        <p:nvSpPr>
          <p:cNvPr id="24" name="Rectangle 23"/>
          <p:cNvSpPr/>
          <p:nvPr/>
        </p:nvSpPr>
        <p:spPr bwMode="auto">
          <a:xfrm>
            <a:off x="4577544" y="990840"/>
            <a:ext cx="4408842" cy="5028960"/>
          </a:xfrm>
          <a:prstGeom prst="rect">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p:txBody>
      </p:sp>
      <p:cxnSp>
        <p:nvCxnSpPr>
          <p:cNvPr id="25" name="Straight Connector 24"/>
          <p:cNvCxnSpPr/>
          <p:nvPr/>
        </p:nvCxnSpPr>
        <p:spPr bwMode="auto">
          <a:xfrm>
            <a:off x="152400" y="4521678"/>
            <a:ext cx="8833986" cy="0"/>
          </a:xfrm>
          <a:prstGeom prst="line">
            <a:avLst/>
          </a:prstGeom>
          <a:solidFill>
            <a:schemeClr val="accent1"/>
          </a:solidFill>
          <a:ln w="6350" cap="sq" cmpd="sng" algn="ctr">
            <a:solidFill>
              <a:schemeClr val="tx1"/>
            </a:solidFill>
            <a:prstDash val="solid"/>
            <a:round/>
            <a:headEnd type="none" w="sm" len="sm"/>
            <a:tailEnd type="none" w="sm" len="sm"/>
          </a:ln>
          <a:effectLst/>
        </p:spPr>
      </p:cxnSp>
      <p:cxnSp>
        <p:nvCxnSpPr>
          <p:cNvPr id="26" name="Straight Connector 25"/>
          <p:cNvCxnSpPr/>
          <p:nvPr/>
        </p:nvCxnSpPr>
        <p:spPr bwMode="auto">
          <a:xfrm>
            <a:off x="152400" y="4934482"/>
            <a:ext cx="8833986" cy="0"/>
          </a:xfrm>
          <a:prstGeom prst="line">
            <a:avLst/>
          </a:prstGeom>
          <a:solidFill>
            <a:schemeClr val="accent1"/>
          </a:solidFill>
          <a:ln w="6350" cap="sq" cmpd="sng" algn="ctr">
            <a:solidFill>
              <a:schemeClr val="tx1"/>
            </a:solidFill>
            <a:prstDash val="solid"/>
            <a:round/>
            <a:headEnd type="none" w="sm" len="sm"/>
            <a:tailEnd type="none" w="sm" len="sm"/>
          </a:ln>
          <a:effectLst/>
        </p:spPr>
      </p:cxnSp>
      <p:cxnSp>
        <p:nvCxnSpPr>
          <p:cNvPr id="27" name="Straight Connector 26"/>
          <p:cNvCxnSpPr/>
          <p:nvPr/>
        </p:nvCxnSpPr>
        <p:spPr bwMode="auto">
          <a:xfrm>
            <a:off x="152400" y="4088331"/>
            <a:ext cx="8833986" cy="0"/>
          </a:xfrm>
          <a:prstGeom prst="line">
            <a:avLst/>
          </a:prstGeom>
          <a:solidFill>
            <a:schemeClr val="accent1"/>
          </a:solidFill>
          <a:ln w="6350" cap="sq" cmpd="sng" algn="ctr">
            <a:solidFill>
              <a:schemeClr val="tx1"/>
            </a:solidFill>
            <a:prstDash val="solid"/>
            <a:round/>
            <a:headEnd type="none" w="sm" len="sm"/>
            <a:tailEnd type="none" w="sm" len="sm"/>
          </a:ln>
          <a:effectLst/>
        </p:spPr>
      </p:cxnSp>
      <p:cxnSp>
        <p:nvCxnSpPr>
          <p:cNvPr id="28" name="Straight Connector 27"/>
          <p:cNvCxnSpPr/>
          <p:nvPr/>
        </p:nvCxnSpPr>
        <p:spPr bwMode="auto">
          <a:xfrm>
            <a:off x="152400" y="3683478"/>
            <a:ext cx="8833986" cy="0"/>
          </a:xfrm>
          <a:prstGeom prst="line">
            <a:avLst/>
          </a:prstGeom>
          <a:solidFill>
            <a:schemeClr val="accent1"/>
          </a:solidFill>
          <a:ln w="6350" cap="sq" cmpd="sng" algn="ctr">
            <a:solidFill>
              <a:schemeClr val="tx1"/>
            </a:solidFill>
            <a:prstDash val="solid"/>
            <a:round/>
            <a:headEnd type="none" w="sm" len="sm"/>
            <a:tailEnd type="none" w="sm" len="sm"/>
          </a:ln>
          <a:effectLst/>
        </p:spPr>
      </p:cxnSp>
      <p:cxnSp>
        <p:nvCxnSpPr>
          <p:cNvPr id="29" name="Straight Connector 28"/>
          <p:cNvCxnSpPr/>
          <p:nvPr/>
        </p:nvCxnSpPr>
        <p:spPr bwMode="auto">
          <a:xfrm>
            <a:off x="152400" y="5359878"/>
            <a:ext cx="8833986" cy="0"/>
          </a:xfrm>
          <a:prstGeom prst="line">
            <a:avLst/>
          </a:prstGeom>
          <a:solidFill>
            <a:schemeClr val="accent1"/>
          </a:solidFill>
          <a:ln w="6350" cap="sq" cmpd="sng" algn="ctr">
            <a:solidFill>
              <a:schemeClr val="tx1"/>
            </a:solidFill>
            <a:prstDash val="solid"/>
            <a:round/>
            <a:headEnd type="none" w="sm" len="sm"/>
            <a:tailEnd type="none" w="sm" len="sm"/>
          </a:ln>
          <a:effectLst/>
        </p:spPr>
      </p:cxnSp>
      <p:sp>
        <p:nvSpPr>
          <p:cNvPr id="3" name="Rectangle 2"/>
          <p:cNvSpPr/>
          <p:nvPr/>
        </p:nvSpPr>
        <p:spPr>
          <a:xfrm>
            <a:off x="152400" y="5983069"/>
            <a:ext cx="8839200" cy="646331"/>
          </a:xfrm>
          <a:prstGeom prst="rect">
            <a:avLst/>
          </a:prstGeom>
        </p:spPr>
        <p:txBody>
          <a:bodyPr wrap="square">
            <a:spAutoFit/>
          </a:bodyPr>
          <a:lstStyle/>
          <a:p>
            <a:r>
              <a:rPr lang="en-US" dirty="0"/>
              <a:t>*A member or former member of the uniformed services who is entitled for any month  to retired pay is a qualified retiree. (Special Rules for Chapter 61 Disability Retirees)</a:t>
            </a:r>
          </a:p>
        </p:txBody>
      </p:sp>
    </p:spTree>
  </p:cSld>
  <p:clrMapOvr>
    <a:masterClrMapping/>
  </p:clrMapOvr>
  <p:transition>
    <p:sndAc>
      <p:end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own Arrow 26"/>
          <p:cNvSpPr/>
          <p:nvPr/>
        </p:nvSpPr>
        <p:spPr bwMode="auto">
          <a:xfrm>
            <a:off x="5375698" y="762000"/>
            <a:ext cx="3158702" cy="5486400"/>
          </a:xfrm>
          <a:prstGeom prst="down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sp>
        <p:nvSpPr>
          <p:cNvPr id="26" name="Down Arrow 25"/>
          <p:cNvSpPr/>
          <p:nvPr/>
        </p:nvSpPr>
        <p:spPr bwMode="auto">
          <a:xfrm>
            <a:off x="815163" y="762000"/>
            <a:ext cx="3158702" cy="5486400"/>
          </a:xfrm>
          <a:prstGeom prst="down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43116" y="2133600"/>
            <a:ext cx="1330216" cy="1717679"/>
          </a:xfrm>
          <a:prstGeom prst="rect">
            <a:avLst/>
          </a:prstGeom>
          <a:ln>
            <a:solidFill>
              <a:schemeClr val="tx1"/>
            </a:solidFill>
          </a:ln>
          <a:effectLst>
            <a:outerShdw blurRad="50800" dist="38100" dir="10800000" algn="r" rotWithShape="0">
              <a:prstClr val="black">
                <a:alpha val="40000"/>
              </a:prstClr>
            </a:outerShdw>
          </a:effectLst>
        </p:spPr>
      </p:pic>
      <p:graphicFrame>
        <p:nvGraphicFramePr>
          <p:cNvPr id="25" name="Group 37"/>
          <p:cNvGraphicFramePr>
            <a:graphicFrameLocks noGrp="1"/>
          </p:cNvGraphicFramePr>
          <p:nvPr>
            <p:ph sz="half" idx="2"/>
            <p:extLst>
              <p:ext uri="{D42A27DB-BD31-4B8C-83A1-F6EECF244321}">
                <p14:modId xmlns:p14="http://schemas.microsoft.com/office/powerpoint/2010/main" val="3962487789"/>
              </p:ext>
            </p:extLst>
          </p:nvPr>
        </p:nvGraphicFramePr>
        <p:xfrm>
          <a:off x="699971" y="4511040"/>
          <a:ext cx="7910631" cy="1280160"/>
        </p:xfrm>
        <a:graphic>
          <a:graphicData uri="http://schemas.openxmlformats.org/drawingml/2006/table">
            <a:tbl>
              <a:tblPr/>
              <a:tblGrid>
                <a:gridCol w="1113302">
                  <a:extLst>
                    <a:ext uri="{9D8B030D-6E8A-4147-A177-3AD203B41FA5}">
                      <a16:colId xmlns:a16="http://schemas.microsoft.com/office/drawing/2014/main" val="20000"/>
                    </a:ext>
                  </a:extLst>
                </a:gridCol>
                <a:gridCol w="1160330">
                  <a:extLst>
                    <a:ext uri="{9D8B030D-6E8A-4147-A177-3AD203B41FA5}">
                      <a16:colId xmlns:a16="http://schemas.microsoft.com/office/drawing/2014/main" val="20001"/>
                    </a:ext>
                  </a:extLst>
                </a:gridCol>
                <a:gridCol w="1071425">
                  <a:extLst>
                    <a:ext uri="{9D8B030D-6E8A-4147-A177-3AD203B41FA5}">
                      <a16:colId xmlns:a16="http://schemas.microsoft.com/office/drawing/2014/main" val="20002"/>
                    </a:ext>
                  </a:extLst>
                </a:gridCol>
                <a:gridCol w="1315505">
                  <a:extLst>
                    <a:ext uri="{9D8B030D-6E8A-4147-A177-3AD203B41FA5}">
                      <a16:colId xmlns:a16="http://schemas.microsoft.com/office/drawing/2014/main" val="20003"/>
                    </a:ext>
                  </a:extLst>
                </a:gridCol>
                <a:gridCol w="1470270">
                  <a:extLst>
                    <a:ext uri="{9D8B030D-6E8A-4147-A177-3AD203B41FA5}">
                      <a16:colId xmlns:a16="http://schemas.microsoft.com/office/drawing/2014/main" val="3506337097"/>
                    </a:ext>
                  </a:extLst>
                </a:gridCol>
                <a:gridCol w="1779799">
                  <a:extLst>
                    <a:ext uri="{9D8B030D-6E8A-4147-A177-3AD203B41FA5}">
                      <a16:colId xmlns:a16="http://schemas.microsoft.com/office/drawing/2014/main" val="20004"/>
                    </a:ext>
                  </a:extLst>
                </a:gridCol>
              </a:tblGrid>
              <a:tr h="5566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   Regular</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  </a:t>
                      </a:r>
                      <a:r>
                        <a:rPr kumimoji="0" lang="en-US" sz="1800" b="1" i="0" u="sng" strike="noStrike" cap="none" normalizeH="0" baseline="0" dirty="0">
                          <a:ln>
                            <a:noFill/>
                          </a:ln>
                          <a:solidFill>
                            <a:schemeClr val="tx1"/>
                          </a:solidFill>
                          <a:effectLst/>
                          <a:latin typeface="Arial" charset="0"/>
                          <a:cs typeface="Arial" charset="0"/>
                        </a:rPr>
                        <a:t>Army </a:t>
                      </a:r>
                      <a:endParaRPr kumimoji="0" lang="en-US" sz="1800" b="1" i="0" u="sng" strike="noStrike" cap="none" normalizeH="0" baseline="0" dirty="0">
                        <a:ln>
                          <a:noFill/>
                        </a:ln>
                        <a:solidFill>
                          <a:schemeClr val="tx1"/>
                        </a:solidFill>
                        <a:effectLst/>
                        <a:latin typeface="Times New Roman" pitchFamily="18"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cs typeface="Arial" charset="0"/>
                        </a:rPr>
                        <a:t>ARNG</a:t>
                      </a:r>
                      <a:endParaRPr kumimoji="0" lang="en-US" sz="1800" b="1" i="0" u="none" strike="noStrike" cap="none" normalizeH="0" baseline="0" dirty="0">
                        <a:ln>
                          <a:noFill/>
                        </a:ln>
                        <a:solidFill>
                          <a:schemeClr val="tx1"/>
                        </a:solidFill>
                        <a:effectLst/>
                        <a:latin typeface="Times New Roman" pitchFamily="18"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pitchFamily="34" charset="0"/>
                          <a:cs typeface="Arial" pitchFamily="34" charset="0"/>
                        </a:rPr>
                        <a:t>USAR</a:t>
                      </a:r>
                    </a:p>
                  </a:txBody>
                  <a:tcPr anchor="b" horzOverflow="overflow">
                    <a:lnL>
                      <a:noFill/>
                    </a:lnL>
                    <a:lnR>
                      <a:noFill/>
                    </a:lnR>
                    <a:lnT>
                      <a:noFill/>
                    </a:lnT>
                    <a:lnB>
                      <a:noFill/>
                    </a:lnB>
                    <a:lnTlToBr>
                      <a:noFill/>
                    </a:lnTlToBr>
                    <a:lnBlToTr>
                      <a:noFill/>
                    </a:lnBlToTr>
                    <a:noFill/>
                  </a:tcPr>
                </a:tc>
                <a:tc>
                  <a:txBody>
                    <a:bodyPr/>
                    <a:lstStyle/>
                    <a:p>
                      <a:pPr algn="ctr"/>
                      <a:endParaRPr lang="en-US" b="1" dirty="0"/>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  Retired</a:t>
                      </a:r>
                      <a:r>
                        <a:rPr kumimoji="0" lang="en-US" sz="1800" b="1" i="0" u="sng" strike="noStrike" cap="none" normalizeH="0" baseline="0" dirty="0">
                          <a:ln>
                            <a:noFill/>
                          </a:ln>
                          <a:solidFill>
                            <a:schemeClr val="tx1"/>
                          </a:solidFill>
                          <a:effectLst/>
                          <a:latin typeface="Arial" charset="0"/>
                          <a:cs typeface="Arial" charset="0"/>
                        </a:rPr>
                        <a:t>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   </a:t>
                      </a:r>
                      <a:r>
                        <a:rPr kumimoji="0" lang="en-US" sz="1800" b="1" i="0" u="sng" strike="noStrike" cap="none" normalizeH="0" baseline="0" dirty="0">
                          <a:ln>
                            <a:noFill/>
                          </a:ln>
                          <a:solidFill>
                            <a:schemeClr val="tx1"/>
                          </a:solidFill>
                          <a:effectLst/>
                          <a:latin typeface="Arial" charset="0"/>
                          <a:cs typeface="Arial" charset="0"/>
                        </a:rPr>
                        <a:t>Soldiers</a:t>
                      </a:r>
                      <a:endParaRPr kumimoji="0" lang="en-US" sz="1800" b="1" i="0" u="none" strike="noStrike" cap="none" normalizeH="0" baseline="0" dirty="0">
                        <a:ln>
                          <a:noFill/>
                        </a:ln>
                        <a:solidFill>
                          <a:schemeClr val="tx1"/>
                        </a:solidFill>
                        <a:effectLst/>
                        <a:latin typeface="Times New Roman" pitchFamily="18"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j-lt"/>
                        </a:rPr>
                        <a:t>Surviving </a:t>
                      </a:r>
                      <a:r>
                        <a:rPr kumimoji="0" lang="en-US" sz="1800" b="1" i="0" u="sng" strike="noStrike" cap="none" normalizeH="0" baseline="0" dirty="0">
                          <a:ln>
                            <a:noFill/>
                          </a:ln>
                          <a:solidFill>
                            <a:schemeClr val="tx1"/>
                          </a:solidFill>
                          <a:effectLst/>
                          <a:latin typeface="+mj-lt"/>
                        </a:rPr>
                        <a:t>Spouses</a:t>
                      </a: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810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93,098</a:t>
                      </a:r>
                      <a:endParaRPr kumimoji="0" lang="en-US" sz="1800" b="1" i="0" u="none" strike="noStrike" cap="none" normalizeH="0" baseline="0" dirty="0">
                        <a:ln>
                          <a:noFill/>
                        </a:ln>
                        <a:solidFill>
                          <a:schemeClr val="tx1"/>
                        </a:solidFill>
                        <a:effectLst/>
                        <a:latin typeface="Times New Roman" pitchFamily="18"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45,096</a:t>
                      </a:r>
                      <a:endParaRPr kumimoji="0" lang="en-US" sz="1800" b="1" i="0" u="none" strike="noStrike" cap="none" normalizeH="0" baseline="0" dirty="0">
                        <a:ln>
                          <a:noFill/>
                        </a:ln>
                        <a:solidFill>
                          <a:schemeClr val="tx1"/>
                        </a:solidFill>
                        <a:effectLst/>
                        <a:latin typeface="Times New Roman" pitchFamily="18"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39,217</a:t>
                      </a: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algn="ctr"/>
                      <a:endParaRPr lang="en-US" b="1" dirty="0"/>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   1,015,433</a:t>
                      </a:r>
                      <a:endParaRPr kumimoji="0" lang="en-US" sz="1800" b="1" i="0" u="none" strike="noStrike" cap="none" normalizeH="0" baseline="0" dirty="0">
                        <a:ln>
                          <a:noFill/>
                        </a:ln>
                        <a:solidFill>
                          <a:schemeClr val="tx1"/>
                        </a:solidFill>
                        <a:effectLst/>
                        <a:latin typeface="Times New Roman" pitchFamily="18"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j-lt"/>
                        </a:rPr>
                        <a:t>249,054</a:t>
                      </a: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Rectangle 5"/>
          <p:cNvSpPr>
            <a:spLocks noChangeArrowheads="1"/>
          </p:cNvSpPr>
          <p:nvPr/>
        </p:nvSpPr>
        <p:spPr bwMode="auto">
          <a:xfrm>
            <a:off x="0" y="0"/>
            <a:ext cx="9144000" cy="584775"/>
          </a:xfrm>
          <a:prstGeom prst="rect">
            <a:avLst/>
          </a:prstGeom>
          <a:noFill/>
          <a:ln w="12700" cap="sq">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Arial"/>
                <a:ea typeface="+mn-ea"/>
                <a:cs typeface="Arial" panose="020B0604020202020204" pitchFamily="34" charset="0"/>
              </a:rPr>
              <a:t>Army Retirement Services</a:t>
            </a:r>
          </a:p>
        </p:txBody>
      </p:sp>
      <p:sp>
        <p:nvSpPr>
          <p:cNvPr id="17" name="Rectangle 16"/>
          <p:cNvSpPr/>
          <p:nvPr/>
        </p:nvSpPr>
        <p:spPr>
          <a:xfrm>
            <a:off x="699971" y="968514"/>
            <a:ext cx="337313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rPr>
              <a:t>Retirement is a </a:t>
            </a:r>
            <a:r>
              <a:rPr kumimoji="0" lang="en-US" sz="2000" b="1" i="0" u="sng" strike="noStrike" kern="1200" cap="none" spc="0" normalizeH="0" baseline="0" noProof="0" dirty="0">
                <a:ln>
                  <a:noFill/>
                </a:ln>
                <a:solidFill>
                  <a:srgbClr val="C00000"/>
                </a:solidFill>
                <a:effectLst/>
                <a:uLnTx/>
                <a:uFillTx/>
                <a:latin typeface="Arial"/>
                <a:ea typeface="+mn-ea"/>
                <a:cs typeface="Arial" panose="020B0604020202020204" pitchFamily="34" charset="0"/>
              </a:rPr>
              <a:t>process</a:t>
            </a:r>
            <a:r>
              <a:rPr kumimoji="0" lang="en-US" sz="20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rPr>
              <a:t>not an </a:t>
            </a:r>
            <a:r>
              <a:rPr kumimoji="0" lang="en-US" sz="2000" b="1" i="0" u="sng" strike="noStrike" kern="1200" cap="none" spc="0" normalizeH="0" baseline="0" noProof="0" dirty="0">
                <a:ln>
                  <a:noFill/>
                </a:ln>
                <a:solidFill>
                  <a:srgbClr val="C00000"/>
                </a:solidFill>
                <a:effectLst/>
                <a:uLnTx/>
                <a:uFillTx/>
                <a:latin typeface="Arial"/>
                <a:ea typeface="+mn-ea"/>
                <a:cs typeface="Arial" panose="020B0604020202020204" pitchFamily="34" charset="0"/>
              </a:rPr>
              <a:t>event</a:t>
            </a:r>
            <a:r>
              <a:rPr kumimoji="0" lang="en-US" sz="20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rPr>
              <a:t>!</a:t>
            </a:r>
          </a:p>
        </p:txBody>
      </p:sp>
      <p:sp>
        <p:nvSpPr>
          <p:cNvPr id="13" name="Rectangle 5"/>
          <p:cNvSpPr>
            <a:spLocks noChangeArrowheads="1"/>
          </p:cNvSpPr>
          <p:nvPr/>
        </p:nvSpPr>
        <p:spPr bwMode="auto">
          <a:xfrm>
            <a:off x="5468278" y="1752600"/>
            <a:ext cx="2989922" cy="400110"/>
          </a:xfrm>
          <a:prstGeom prst="rect">
            <a:avLst/>
          </a:prstGeom>
          <a:noFill/>
          <a:ln w="12700" cap="sq">
            <a:noFill/>
            <a:miter lim="800000"/>
            <a:headEnd type="none" w="sm" len="sm"/>
            <a:tailEnd type="none" w="sm" len="sm"/>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Post-Retirement Policy</a:t>
            </a:r>
          </a:p>
        </p:txBody>
      </p:sp>
      <p:sp>
        <p:nvSpPr>
          <p:cNvPr id="18" name="Rectangle 17"/>
          <p:cNvSpPr/>
          <p:nvPr/>
        </p:nvSpPr>
        <p:spPr>
          <a:xfrm>
            <a:off x="5181600" y="962758"/>
            <a:ext cx="353474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rPr>
              <a:t>Your </a:t>
            </a:r>
            <a:r>
              <a:rPr kumimoji="0" lang="en-US" sz="2000" b="1" i="0" u="sng" strike="noStrike" kern="1200" cap="none" spc="0" normalizeH="0" baseline="0" noProof="0" dirty="0">
                <a:ln>
                  <a:noFill/>
                </a:ln>
                <a:solidFill>
                  <a:srgbClr val="C00000"/>
                </a:solidFill>
                <a:effectLst/>
                <a:uLnTx/>
                <a:uFillTx/>
                <a:latin typeface="Arial"/>
                <a:ea typeface="+mn-ea"/>
                <a:cs typeface="Arial" panose="020B0604020202020204" pitchFamily="34" charset="0"/>
              </a:rPr>
              <a:t>mission</a:t>
            </a:r>
            <a:r>
              <a:rPr kumimoji="0" lang="en-US" sz="20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rPr>
              <a:t> has changed,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rPr>
              <a:t>but your </a:t>
            </a:r>
            <a:r>
              <a:rPr kumimoji="0" lang="en-US" sz="2000" b="1" i="0" u="sng" strike="noStrike" kern="1200" cap="none" spc="0" normalizeH="0" baseline="0" noProof="0" dirty="0">
                <a:ln>
                  <a:noFill/>
                </a:ln>
                <a:solidFill>
                  <a:srgbClr val="C00000"/>
                </a:solidFill>
                <a:effectLst/>
                <a:uLnTx/>
                <a:uFillTx/>
                <a:latin typeface="Arial"/>
                <a:ea typeface="+mn-ea"/>
                <a:cs typeface="Arial" panose="020B0604020202020204" pitchFamily="34" charset="0"/>
              </a:rPr>
              <a:t>duty</a:t>
            </a:r>
            <a:r>
              <a:rPr kumimoji="0" lang="en-US" sz="20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rPr>
              <a:t> has not!</a:t>
            </a:r>
          </a:p>
        </p:txBody>
      </p:sp>
      <p:sp>
        <p:nvSpPr>
          <p:cNvPr id="12" name="Rectangle 5"/>
          <p:cNvSpPr>
            <a:spLocks noChangeArrowheads="1"/>
          </p:cNvSpPr>
          <p:nvPr/>
        </p:nvSpPr>
        <p:spPr bwMode="auto">
          <a:xfrm>
            <a:off x="415502" y="1752600"/>
            <a:ext cx="3927898" cy="400110"/>
          </a:xfrm>
          <a:prstGeom prst="rect">
            <a:avLst/>
          </a:prstGeom>
          <a:noFill/>
          <a:ln w="12700" cap="sq">
            <a:noFill/>
            <a:miter lim="800000"/>
            <a:headEnd type="none" w="sm" len="sm"/>
            <a:tailEnd type="none" w="sm" len="sm"/>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Retirement Planning Policy</a:t>
            </a:r>
          </a:p>
        </p:txBody>
      </p:sp>
      <p:sp>
        <p:nvSpPr>
          <p:cNvPr id="33" name="Rounded Rectangle 32"/>
          <p:cNvSpPr/>
          <p:nvPr/>
        </p:nvSpPr>
        <p:spPr bwMode="auto">
          <a:xfrm>
            <a:off x="5268684" y="6269335"/>
            <a:ext cx="3216828" cy="252976"/>
          </a:xfrm>
          <a:prstGeom prst="roundRect">
            <a:avLst/>
          </a:prstGeom>
          <a:solidFill>
            <a:srgbClr val="EABD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FY21: $22.9B in retired and annuitant pay </a:t>
            </a:r>
          </a:p>
        </p:txBody>
      </p:sp>
      <p:sp>
        <p:nvSpPr>
          <p:cNvPr id="35" name="Rounded Rectangle 34"/>
          <p:cNvSpPr/>
          <p:nvPr/>
        </p:nvSpPr>
        <p:spPr bwMode="auto">
          <a:xfrm>
            <a:off x="803110" y="6275507"/>
            <a:ext cx="3216828" cy="252976"/>
          </a:xfrm>
          <a:prstGeom prst="roundRect">
            <a:avLst/>
          </a:prstGeom>
          <a:solidFill>
            <a:srgbClr val="EABD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FY22: 30,874 Soldiers retired</a:t>
            </a:r>
          </a:p>
        </p:txBody>
      </p:sp>
      <p:pic>
        <p:nvPicPr>
          <p:cNvPr id="20" name="Picture 19">
            <a:extLst>
              <a:ext uri="{FF2B5EF4-FFF2-40B4-BE49-F238E27FC236}">
                <a16:creationId xmlns:a16="http://schemas.microsoft.com/office/drawing/2014/main" id="{02EC86F5-02FB-4C3A-9BC4-157B4A0FE8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96604" y="2177318"/>
            <a:ext cx="1928195" cy="2013682"/>
          </a:xfrm>
          <a:prstGeom prst="rect">
            <a:avLst/>
          </a:prstGeom>
        </p:spPr>
      </p:pic>
      <p:pic>
        <p:nvPicPr>
          <p:cNvPr id="4" name="Picture 3">
            <a:extLst>
              <a:ext uri="{FF2B5EF4-FFF2-40B4-BE49-F238E27FC236}">
                <a16:creationId xmlns:a16="http://schemas.microsoft.com/office/drawing/2014/main" id="{E1FF5BC7-A994-43E7-B550-56FFC1718D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44847" y="2491068"/>
            <a:ext cx="1222953" cy="1573062"/>
          </a:xfrm>
          <a:prstGeom prst="rect">
            <a:avLst/>
          </a:prstGeom>
        </p:spPr>
      </p:pic>
      <p:pic>
        <p:nvPicPr>
          <p:cNvPr id="16" name="Picture 15">
            <a:extLst>
              <a:ext uri="{FF2B5EF4-FFF2-40B4-BE49-F238E27FC236}">
                <a16:creationId xmlns:a16="http://schemas.microsoft.com/office/drawing/2014/main" id="{2B322A22-9BBA-487E-AD65-01F9A35EB6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71600" y="2209800"/>
            <a:ext cx="1985915" cy="2073961"/>
          </a:xfrm>
          <a:prstGeom prst="rect">
            <a:avLst/>
          </a:prstGeom>
        </p:spPr>
      </p:pic>
      <p:pic>
        <p:nvPicPr>
          <p:cNvPr id="28" name="Picture 27"/>
          <p:cNvPicPr>
            <a:picLocks noChangeAspect="1"/>
          </p:cNvPicPr>
          <p:nvPr/>
        </p:nvPicPr>
        <p:blipFill rotWithShape="1">
          <a:blip r:embed="rId7"/>
          <a:srcRect l="69583" t="7474" r="10738" b="41946"/>
          <a:stretch/>
        </p:blipFill>
        <p:spPr>
          <a:xfrm>
            <a:off x="105976" y="2579331"/>
            <a:ext cx="1746024" cy="1758002"/>
          </a:xfrm>
          <a:prstGeom prst="rect">
            <a:avLst/>
          </a:prstGeom>
          <a:ln>
            <a:solidFill>
              <a:schemeClr val="tx1"/>
            </a:solidFill>
          </a:ln>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398" b="398"/>
          <a:stretch/>
        </p:blipFill>
        <p:spPr>
          <a:xfrm>
            <a:off x="399801" y="3055641"/>
            <a:ext cx="1200399" cy="1557262"/>
          </a:xfrm>
          <a:prstGeom prst="rect">
            <a:avLst/>
          </a:prstGeom>
          <a:ln>
            <a:solidFill>
              <a:schemeClr val="tx1"/>
            </a:solidFill>
          </a:ln>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329" r="329"/>
          <a:stretch/>
        </p:blipFill>
        <p:spPr>
          <a:xfrm>
            <a:off x="1524000" y="3351510"/>
            <a:ext cx="1521130" cy="1140848"/>
          </a:xfrm>
          <a:prstGeom prst="rect">
            <a:avLst/>
          </a:prstGeom>
          <a:ln>
            <a:solidFill>
              <a:schemeClr val="tx1"/>
            </a:solidFill>
          </a:ln>
        </p:spPr>
      </p:pic>
      <p:pic>
        <p:nvPicPr>
          <p:cNvPr id="6" name="Picture 5">
            <a:extLst>
              <a:ext uri="{FF2B5EF4-FFF2-40B4-BE49-F238E27FC236}">
                <a16:creationId xmlns:a16="http://schemas.microsoft.com/office/drawing/2014/main" id="{DC221D92-CA43-46DF-B529-092C8093B27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817438" y="2846696"/>
            <a:ext cx="1228902" cy="1572904"/>
          </a:xfrm>
          <a:prstGeom prst="rect">
            <a:avLst/>
          </a:prstGeom>
        </p:spPr>
      </p:pic>
      <p:pic>
        <p:nvPicPr>
          <p:cNvPr id="29" name="Picture 28"/>
          <p:cNvPicPr>
            <a:picLocks noChangeAspect="1"/>
          </p:cNvPicPr>
          <p:nvPr/>
        </p:nvPicPr>
        <p:blipFill rotWithShape="1">
          <a:blip r:embed="rId7"/>
          <a:srcRect l="69583" t="7474" r="10738" b="41946"/>
          <a:stretch/>
        </p:blipFill>
        <p:spPr>
          <a:xfrm>
            <a:off x="5340576" y="2509198"/>
            <a:ext cx="1746024" cy="1758002"/>
          </a:xfrm>
          <a:prstGeom prst="rect">
            <a:avLst/>
          </a:prstGeom>
          <a:ln>
            <a:solidFill>
              <a:schemeClr val="tx1"/>
            </a:solidFill>
          </a:ln>
        </p:spPr>
      </p:pic>
      <p:pic>
        <p:nvPicPr>
          <p:cNvPr id="2" name="Picture 1">
            <a:extLst>
              <a:ext uri="{FF2B5EF4-FFF2-40B4-BE49-F238E27FC236}">
                <a16:creationId xmlns:a16="http://schemas.microsoft.com/office/drawing/2014/main" id="{977BA5C7-766F-4E46-A4BD-8628A810F9C6}"/>
              </a:ext>
            </a:extLst>
          </p:cNvPr>
          <p:cNvPicPr>
            <a:picLocks noChangeAspect="1"/>
          </p:cNvPicPr>
          <p:nvPr/>
        </p:nvPicPr>
        <p:blipFill>
          <a:blip r:embed="rId11"/>
          <a:stretch>
            <a:fillRect/>
          </a:stretch>
        </p:blipFill>
        <p:spPr>
          <a:xfrm>
            <a:off x="4800600" y="2971800"/>
            <a:ext cx="1202463" cy="1564015"/>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rcRect/>
          <a:stretch/>
        </p:blipFill>
        <p:spPr>
          <a:xfrm>
            <a:off x="5714293" y="3714927"/>
            <a:ext cx="2377830" cy="728170"/>
          </a:xfrm>
          <a:prstGeom prst="rect">
            <a:avLst/>
          </a:prstGeom>
        </p:spPr>
      </p:pic>
      <p:sp>
        <p:nvSpPr>
          <p:cNvPr id="10" name="TextBox 9"/>
          <p:cNvSpPr txBox="1"/>
          <p:nvPr/>
        </p:nvSpPr>
        <p:spPr>
          <a:xfrm>
            <a:off x="7996975" y="4248835"/>
            <a:ext cx="951671" cy="323165"/>
          </a:xfrm>
          <a:prstGeom prst="rect">
            <a:avLst/>
          </a:prstGeom>
          <a:solidFill>
            <a:schemeClr val="bg1">
              <a:lumMod val="8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The Blog</a:t>
            </a:r>
          </a:p>
        </p:txBody>
      </p: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4800" y="3810000"/>
            <a:ext cx="1080199" cy="468086"/>
          </a:xfrm>
          <a:prstGeom prst="rect">
            <a:avLst/>
          </a:prstGeom>
        </p:spPr>
      </p:pic>
      <p:pic>
        <p:nvPicPr>
          <p:cNvPr id="8" name="Picture 7">
            <a:extLst>
              <a:ext uri="{FF2B5EF4-FFF2-40B4-BE49-F238E27FC236}">
                <a16:creationId xmlns:a16="http://schemas.microsoft.com/office/drawing/2014/main" id="{FC79A3C4-A056-44DA-B574-9F25F1CD0D77}"/>
              </a:ext>
            </a:extLst>
          </p:cNvPr>
          <p:cNvPicPr>
            <a:picLocks noChangeAspect="1"/>
          </p:cNvPicPr>
          <p:nvPr/>
        </p:nvPicPr>
        <p:blipFill>
          <a:blip r:embed="rId14"/>
          <a:stretch>
            <a:fillRect/>
          </a:stretch>
        </p:blipFill>
        <p:spPr>
          <a:xfrm>
            <a:off x="3966479" y="3599859"/>
            <a:ext cx="994973" cy="1121201"/>
          </a:xfrm>
          <a:prstGeom prst="rect">
            <a:avLst/>
          </a:prstGeom>
        </p:spPr>
      </p:pic>
    </p:spTree>
    <p:extLst>
      <p:ext uri="{BB962C8B-B14F-4D97-AF65-F5344CB8AC3E}">
        <p14:creationId xmlns:p14="http://schemas.microsoft.com/office/powerpoint/2010/main" val="3733014658"/>
      </p:ext>
    </p:extLst>
  </p:cSld>
  <p:clrMapOvr>
    <a:masterClrMapping/>
  </p:clrMapOvr>
  <mc:AlternateContent xmlns:mc="http://schemas.openxmlformats.org/markup-compatibility/2006">
    <mc:Choice xmlns:p14="http://schemas.microsoft.com/office/powerpoint/2010/main" Requires="p14">
      <p:transition p14:dur="0">
        <p:sndAc>
          <p:endSnd/>
        </p:sndAc>
      </p:transition>
    </mc:Choice>
    <mc:Fallback>
      <p:transition>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458200" cy="639762"/>
          </a:xfrm>
        </p:spPr>
        <p:txBody>
          <a:bodyPr/>
          <a:lstStyle/>
          <a:p>
            <a:r>
              <a:rPr lang="en-US" sz="3200" b="1" i="1" dirty="0">
                <a:solidFill>
                  <a:schemeClr val="tx1"/>
                </a:solidFill>
                <a:latin typeface="+mj-lt"/>
              </a:rPr>
              <a:t>Retirement and Disability Payments</a:t>
            </a:r>
          </a:p>
        </p:txBody>
      </p:sp>
      <p:sp>
        <p:nvSpPr>
          <p:cNvPr id="3" name="Content Placeholder 2"/>
          <p:cNvSpPr>
            <a:spLocks noGrp="1"/>
          </p:cNvSpPr>
          <p:nvPr>
            <p:ph idx="1"/>
          </p:nvPr>
        </p:nvSpPr>
        <p:spPr>
          <a:xfrm>
            <a:off x="228600" y="1376065"/>
            <a:ext cx="8458200" cy="4525963"/>
          </a:xfrm>
        </p:spPr>
        <p:txBody>
          <a:bodyPr/>
          <a:lstStyle/>
          <a:p>
            <a:pPr algn="ctr">
              <a:buNone/>
            </a:pPr>
            <a:r>
              <a:rPr lang="en-US" sz="2000" dirty="0">
                <a:latin typeface="+mj-lt"/>
              </a:rPr>
              <a:t>     </a:t>
            </a:r>
            <a:r>
              <a:rPr lang="en-US" sz="1800" dirty="0">
                <a:latin typeface="+mj-lt"/>
              </a:rPr>
              <a:t>Retired pay is reduced dollar-for-dollar by VA Disability Pay unless the   Soldier qualifies for Concurrent Retirement and Disability Pay (CRDP) </a:t>
            </a:r>
            <a:endParaRPr lang="en-US" sz="2000" dirty="0">
              <a:latin typeface="+mj-lt"/>
            </a:endParaRPr>
          </a:p>
        </p:txBody>
      </p:sp>
      <p:graphicFrame>
        <p:nvGraphicFramePr>
          <p:cNvPr id="4" name="Chart 3"/>
          <p:cNvGraphicFramePr/>
          <p:nvPr/>
        </p:nvGraphicFramePr>
        <p:xfrm>
          <a:off x="1524000" y="2133600"/>
          <a:ext cx="6096000"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5" name="Explosion 2 4"/>
          <p:cNvSpPr/>
          <p:nvPr/>
        </p:nvSpPr>
        <p:spPr bwMode="auto">
          <a:xfrm rot="20515955">
            <a:off x="501815" y="4941356"/>
            <a:ext cx="1536065" cy="861489"/>
          </a:xfrm>
          <a:prstGeom prst="irregularSeal2">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j-lt"/>
              </a:rPr>
              <a:t>Example</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latin typeface="+mj-lt"/>
              </a:rPr>
              <a:t>Only</a:t>
            </a:r>
            <a:endParaRPr kumimoji="0" lang="en-US" sz="1400" b="0" i="0" u="none" strike="noStrike" cap="none" normalizeH="0" baseline="0" dirty="0">
              <a:ln>
                <a:noFill/>
              </a:ln>
              <a:solidFill>
                <a:schemeClr val="tx1"/>
              </a:solidFill>
              <a:effectLst/>
              <a:latin typeface="+mj-lt"/>
            </a:endParaRPr>
          </a:p>
        </p:txBody>
      </p:sp>
      <p:sp>
        <p:nvSpPr>
          <p:cNvPr id="6" name="TextBox 5"/>
          <p:cNvSpPr txBox="1"/>
          <p:nvPr/>
        </p:nvSpPr>
        <p:spPr>
          <a:xfrm>
            <a:off x="152400" y="6248400"/>
            <a:ext cx="8374408" cy="338554"/>
          </a:xfrm>
          <a:prstGeom prst="rect">
            <a:avLst/>
          </a:prstGeom>
          <a:noFill/>
          <a:ln>
            <a:noFill/>
          </a:ln>
        </p:spPr>
        <p:txBody>
          <a:bodyPr wrap="none" rtlCol="0">
            <a:spAutoFit/>
          </a:bodyPr>
          <a:lstStyle/>
          <a:p>
            <a:r>
              <a:rPr lang="en-US" sz="1600" dirty="0">
                <a:latin typeface="Arial" pitchFamily="34" charset="0"/>
                <a:cs typeface="Arial" pitchFamily="34" charset="0"/>
              </a:rPr>
              <a:t>NOTE: Example depicts four Soldiers retired at the same pay grade and years of service</a:t>
            </a:r>
          </a:p>
        </p:txBody>
      </p:sp>
      <p:sp>
        <p:nvSpPr>
          <p:cNvPr id="7" name="Rectangle 6"/>
          <p:cNvSpPr/>
          <p:nvPr/>
        </p:nvSpPr>
        <p:spPr>
          <a:xfrm>
            <a:off x="0" y="838200"/>
            <a:ext cx="9144000" cy="461665"/>
          </a:xfrm>
          <a:prstGeom prst="rect">
            <a:avLst/>
          </a:prstGeom>
        </p:spPr>
        <p:txBody>
          <a:bodyPr wrap="square">
            <a:spAutoFit/>
          </a:bodyPr>
          <a:lstStyle/>
          <a:p>
            <a:pPr algn="ctr"/>
            <a:r>
              <a:rPr lang="en-US" sz="2400" b="1" dirty="0">
                <a:latin typeface="+mj-lt"/>
              </a:rPr>
              <a:t>Tying It All Together</a:t>
            </a:r>
          </a:p>
        </p:txBody>
      </p:sp>
      <p:sp>
        <p:nvSpPr>
          <p:cNvPr id="8" name="TextBox 7"/>
          <p:cNvSpPr txBox="1"/>
          <p:nvPr/>
        </p:nvSpPr>
        <p:spPr>
          <a:xfrm>
            <a:off x="2468113" y="4923020"/>
            <a:ext cx="962122" cy="523220"/>
          </a:xfrm>
          <a:prstGeom prst="rect">
            <a:avLst/>
          </a:prstGeom>
          <a:noFill/>
        </p:spPr>
        <p:txBody>
          <a:bodyPr wrap="none" rtlCol="0">
            <a:spAutoFit/>
          </a:bodyPr>
          <a:lstStyle/>
          <a:p>
            <a:pPr algn="ctr"/>
            <a:r>
              <a:rPr lang="en-US" sz="1400" dirty="0">
                <a:latin typeface="+mj-lt"/>
              </a:rPr>
              <a:t>(0% VA </a:t>
            </a:r>
          </a:p>
          <a:p>
            <a:pPr algn="ctr"/>
            <a:r>
              <a:rPr lang="en-US" sz="1400" dirty="0">
                <a:latin typeface="+mj-lt"/>
              </a:rPr>
              <a:t>Disability)</a:t>
            </a:r>
          </a:p>
        </p:txBody>
      </p:sp>
      <p:sp>
        <p:nvSpPr>
          <p:cNvPr id="9" name="TextBox 8"/>
          <p:cNvSpPr txBox="1"/>
          <p:nvPr/>
        </p:nvSpPr>
        <p:spPr>
          <a:xfrm>
            <a:off x="3655696" y="4923020"/>
            <a:ext cx="1177758" cy="523220"/>
          </a:xfrm>
          <a:prstGeom prst="rect">
            <a:avLst/>
          </a:prstGeom>
          <a:noFill/>
        </p:spPr>
        <p:txBody>
          <a:bodyPr wrap="none" rtlCol="0">
            <a:spAutoFit/>
          </a:bodyPr>
          <a:lstStyle/>
          <a:p>
            <a:pPr algn="ctr"/>
            <a:r>
              <a:rPr lang="en-US" sz="1400" dirty="0">
                <a:latin typeface="+mj-lt"/>
              </a:rPr>
              <a:t>(10-40% VA </a:t>
            </a:r>
          </a:p>
          <a:p>
            <a:pPr algn="ctr"/>
            <a:r>
              <a:rPr lang="en-US" sz="1400" dirty="0">
                <a:latin typeface="+mj-lt"/>
              </a:rPr>
              <a:t>Disability)</a:t>
            </a:r>
          </a:p>
        </p:txBody>
      </p:sp>
      <p:sp>
        <p:nvSpPr>
          <p:cNvPr id="10" name="TextBox 9"/>
          <p:cNvSpPr txBox="1"/>
          <p:nvPr/>
        </p:nvSpPr>
        <p:spPr>
          <a:xfrm>
            <a:off x="4963553" y="5162145"/>
            <a:ext cx="1177759" cy="523220"/>
          </a:xfrm>
          <a:prstGeom prst="rect">
            <a:avLst/>
          </a:prstGeom>
          <a:noFill/>
        </p:spPr>
        <p:txBody>
          <a:bodyPr wrap="none" rtlCol="0">
            <a:spAutoFit/>
          </a:bodyPr>
          <a:lstStyle/>
          <a:p>
            <a:pPr algn="ctr"/>
            <a:r>
              <a:rPr lang="en-US" sz="1400" dirty="0">
                <a:latin typeface="+mj-lt"/>
              </a:rPr>
              <a:t>(10-40% VA </a:t>
            </a:r>
          </a:p>
          <a:p>
            <a:pPr algn="ctr"/>
            <a:r>
              <a:rPr lang="en-US" sz="1400" dirty="0">
                <a:latin typeface="+mj-lt"/>
              </a:rPr>
              <a:t>Disability)</a:t>
            </a:r>
          </a:p>
        </p:txBody>
      </p:sp>
      <p:sp>
        <p:nvSpPr>
          <p:cNvPr id="11" name="TextBox 10"/>
          <p:cNvSpPr txBox="1"/>
          <p:nvPr/>
        </p:nvSpPr>
        <p:spPr>
          <a:xfrm>
            <a:off x="6223772" y="4751165"/>
            <a:ext cx="1277146" cy="523220"/>
          </a:xfrm>
          <a:prstGeom prst="rect">
            <a:avLst/>
          </a:prstGeom>
          <a:noFill/>
        </p:spPr>
        <p:txBody>
          <a:bodyPr wrap="none" rtlCol="0">
            <a:spAutoFit/>
          </a:bodyPr>
          <a:lstStyle/>
          <a:p>
            <a:pPr algn="ctr"/>
            <a:r>
              <a:rPr lang="en-US" sz="1400" dirty="0">
                <a:latin typeface="+mj-lt"/>
              </a:rPr>
              <a:t>(50-100% VA </a:t>
            </a:r>
          </a:p>
          <a:p>
            <a:pPr algn="ctr"/>
            <a:r>
              <a:rPr lang="en-US" sz="1400" dirty="0">
                <a:latin typeface="+mj-lt"/>
              </a:rPr>
              <a:t>Disability)</a:t>
            </a:r>
          </a:p>
        </p:txBody>
      </p:sp>
      <p:sp>
        <p:nvSpPr>
          <p:cNvPr id="16" name="Rectangle 15"/>
          <p:cNvSpPr/>
          <p:nvPr/>
        </p:nvSpPr>
        <p:spPr bwMode="auto">
          <a:xfrm>
            <a:off x="2532633" y="5822982"/>
            <a:ext cx="152400" cy="166914"/>
          </a:xfrm>
          <a:prstGeom prst="rect">
            <a:avLst/>
          </a:prstGeom>
          <a:solidFill>
            <a:srgbClr val="336600"/>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p:txBody>
      </p:sp>
      <p:sp>
        <p:nvSpPr>
          <p:cNvPr id="18" name="TextBox 17"/>
          <p:cNvSpPr txBox="1"/>
          <p:nvPr/>
        </p:nvSpPr>
        <p:spPr>
          <a:xfrm>
            <a:off x="2685033" y="5726668"/>
            <a:ext cx="1390124" cy="369332"/>
          </a:xfrm>
          <a:prstGeom prst="rect">
            <a:avLst/>
          </a:prstGeom>
          <a:noFill/>
        </p:spPr>
        <p:txBody>
          <a:bodyPr wrap="none" rtlCol="0">
            <a:spAutoFit/>
          </a:bodyPr>
          <a:lstStyle/>
          <a:p>
            <a:r>
              <a:rPr lang="en-US" sz="1800" dirty="0">
                <a:latin typeface="+mj-lt"/>
              </a:rPr>
              <a:t>Retired Pay</a:t>
            </a:r>
          </a:p>
        </p:txBody>
      </p:sp>
      <p:sp>
        <p:nvSpPr>
          <p:cNvPr id="19" name="Rectangle 18"/>
          <p:cNvSpPr/>
          <p:nvPr/>
        </p:nvSpPr>
        <p:spPr bwMode="auto">
          <a:xfrm>
            <a:off x="4190509" y="5822982"/>
            <a:ext cx="152400" cy="166914"/>
          </a:xfrm>
          <a:prstGeom prst="rect">
            <a:avLst/>
          </a:prstGeom>
          <a:solidFill>
            <a:schemeClr val="tx2">
              <a:lumMod val="60000"/>
              <a:lumOff val="40000"/>
            </a:schemeClr>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p:txBody>
      </p:sp>
      <p:sp>
        <p:nvSpPr>
          <p:cNvPr id="20" name="TextBox 19"/>
          <p:cNvSpPr txBox="1"/>
          <p:nvPr/>
        </p:nvSpPr>
        <p:spPr>
          <a:xfrm>
            <a:off x="4342909" y="5726668"/>
            <a:ext cx="1569660" cy="369332"/>
          </a:xfrm>
          <a:prstGeom prst="rect">
            <a:avLst/>
          </a:prstGeom>
          <a:noFill/>
        </p:spPr>
        <p:txBody>
          <a:bodyPr wrap="none" rtlCol="0">
            <a:spAutoFit/>
          </a:bodyPr>
          <a:lstStyle/>
          <a:p>
            <a:r>
              <a:rPr lang="en-US" sz="1800" dirty="0">
                <a:latin typeface="+mj-lt"/>
              </a:rPr>
              <a:t>Disability Pay</a:t>
            </a:r>
          </a:p>
        </p:txBody>
      </p:sp>
      <p:sp>
        <p:nvSpPr>
          <p:cNvPr id="21" name="Rectangle 20"/>
          <p:cNvSpPr/>
          <p:nvPr/>
        </p:nvSpPr>
        <p:spPr bwMode="auto">
          <a:xfrm>
            <a:off x="6019309" y="5822982"/>
            <a:ext cx="152400" cy="166914"/>
          </a:xfrm>
          <a:prstGeom prst="rect">
            <a:avLst/>
          </a:prstGeom>
          <a:solidFill>
            <a:srgbClr val="C00000"/>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p:txBody>
      </p:sp>
      <p:sp>
        <p:nvSpPr>
          <p:cNvPr id="22" name="TextBox 21"/>
          <p:cNvSpPr txBox="1"/>
          <p:nvPr/>
        </p:nvSpPr>
        <p:spPr>
          <a:xfrm>
            <a:off x="6171709" y="5726668"/>
            <a:ext cx="838691" cy="369332"/>
          </a:xfrm>
          <a:prstGeom prst="rect">
            <a:avLst/>
          </a:prstGeom>
          <a:noFill/>
        </p:spPr>
        <p:txBody>
          <a:bodyPr wrap="none" rtlCol="0">
            <a:spAutoFit/>
          </a:bodyPr>
          <a:lstStyle/>
          <a:p>
            <a:r>
              <a:rPr lang="en-US" sz="1800" dirty="0">
                <a:latin typeface="+mj-lt"/>
              </a:rPr>
              <a:t>CRSC</a:t>
            </a:r>
          </a:p>
        </p:txBody>
      </p:sp>
    </p:spTree>
    <p:extLst>
      <p:ext uri="{BB962C8B-B14F-4D97-AF65-F5344CB8AC3E}">
        <p14:creationId xmlns:p14="http://schemas.microsoft.com/office/powerpoint/2010/main" val="389656463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0" y="0"/>
            <a:ext cx="9144000" cy="617538"/>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Medical Records</a:t>
            </a:r>
          </a:p>
        </p:txBody>
      </p:sp>
      <p:sp>
        <p:nvSpPr>
          <p:cNvPr id="40963" name="Rectangle 3"/>
          <p:cNvSpPr>
            <a:spLocks noGrp="1" noChangeArrowheads="1"/>
          </p:cNvSpPr>
          <p:nvPr>
            <p:ph type="subTitle" idx="4294967295"/>
          </p:nvPr>
        </p:nvSpPr>
        <p:spPr bwMode="auto">
          <a:xfrm>
            <a:off x="457200" y="1371600"/>
            <a:ext cx="8077200" cy="4114800"/>
          </a:xfrm>
          <a:prstGeom prst="rect">
            <a:avLst/>
          </a:prstGeom>
          <a:noFill/>
          <a:ln>
            <a:miter lim="800000"/>
            <a:headEnd/>
            <a:tailEnd/>
          </a:ln>
        </p:spPr>
        <p:txBody>
          <a:bodyPr/>
          <a:lstStyle/>
          <a:p>
            <a:pPr marL="0" indent="0" eaLnBrk="1" hangingPunct="1">
              <a:spcBef>
                <a:spcPts val="400"/>
              </a:spcBef>
              <a:spcAft>
                <a:spcPts val="800"/>
              </a:spcAft>
              <a:buClr>
                <a:schemeClr val="tx1"/>
              </a:buClr>
            </a:pPr>
            <a:r>
              <a:rPr lang="en-US" sz="2400" dirty="0"/>
              <a:t>  Belong to the Government per AR 40-66</a:t>
            </a:r>
          </a:p>
          <a:p>
            <a:pPr marL="0" indent="0" eaLnBrk="1" hangingPunct="1">
              <a:spcBef>
                <a:spcPts val="400"/>
              </a:spcBef>
              <a:spcAft>
                <a:spcPts val="800"/>
              </a:spcAft>
              <a:buClr>
                <a:schemeClr val="tx1"/>
              </a:buClr>
            </a:pPr>
            <a:r>
              <a:rPr lang="en-US" sz="2400" dirty="0"/>
              <a:t>  Make a copy of your records</a:t>
            </a:r>
          </a:p>
          <a:p>
            <a:pPr marL="0" indent="0" eaLnBrk="1" hangingPunct="1">
              <a:spcBef>
                <a:spcPts val="400"/>
              </a:spcBef>
              <a:spcAft>
                <a:spcPts val="800"/>
              </a:spcAft>
              <a:buClr>
                <a:schemeClr val="tx1"/>
              </a:buClr>
            </a:pPr>
            <a:r>
              <a:rPr lang="en-US" sz="2400" dirty="0"/>
              <a:t>  Make a copy of Family member records</a:t>
            </a:r>
          </a:p>
          <a:p>
            <a:pPr marL="0" indent="0" eaLnBrk="1" hangingPunct="1">
              <a:spcBef>
                <a:spcPts val="400"/>
              </a:spcBef>
              <a:spcAft>
                <a:spcPts val="800"/>
              </a:spcAft>
              <a:buClr>
                <a:schemeClr val="tx1"/>
              </a:buClr>
            </a:pPr>
            <a:r>
              <a:rPr lang="en-US" sz="2400" dirty="0"/>
              <a:t>  May be difficult to obtain copies after retirement</a:t>
            </a:r>
          </a:p>
          <a:p>
            <a:pPr marL="0" indent="0" eaLnBrk="1" hangingPunct="1">
              <a:spcBef>
                <a:spcPts val="400"/>
              </a:spcBef>
              <a:spcAft>
                <a:spcPts val="800"/>
              </a:spcAft>
              <a:buClr>
                <a:schemeClr val="tx1"/>
              </a:buClr>
            </a:pPr>
            <a:r>
              <a:rPr lang="en-US" sz="2400" dirty="0"/>
              <a:t>  Can be placed on CD or emailed (Varies by record type)</a:t>
            </a:r>
          </a:p>
        </p:txBody>
      </p:sp>
      <p:sp>
        <p:nvSpPr>
          <p:cNvPr id="40966" name="TextBox 5"/>
          <p:cNvSpPr txBox="1">
            <a:spLocks noChangeArrowheads="1"/>
          </p:cNvSpPr>
          <p:nvPr/>
        </p:nvSpPr>
        <p:spPr bwMode="auto">
          <a:xfrm>
            <a:off x="5867400" y="1828800"/>
            <a:ext cx="2743200" cy="400050"/>
          </a:xfrm>
          <a:prstGeom prst="rect">
            <a:avLst/>
          </a:prstGeom>
          <a:noFill/>
          <a:ln w="9525">
            <a:noFill/>
            <a:miter lim="800000"/>
            <a:headEnd/>
            <a:tailEnd/>
          </a:ln>
        </p:spPr>
        <p:txBody>
          <a:bodyPr>
            <a:spAutoFit/>
          </a:bodyPr>
          <a:lstStyle/>
          <a:p>
            <a:endParaRPr lang="en-US" dirty="0"/>
          </a:p>
        </p:txBody>
      </p:sp>
      <p:sp>
        <p:nvSpPr>
          <p:cNvPr id="80898" name="AutoShape 2" descr="http://ts4.mm.bing.net/th?id=H.4832041340701789&amp;w=229&amp;h=175&amp;c=7&amp;rs=1&amp;pid=1.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0900" name="AutoShape 4" descr="http://www.providersedge.com/images/medical_records_iStock_000000156601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8850" name="Picture 2" descr="http://sr.photos2.fotosearch.com/bthumb/CSP/CSP995/k16494626.jpg"/>
          <p:cNvPicPr>
            <a:picLocks noChangeAspect="1" noChangeArrowheads="1"/>
          </p:cNvPicPr>
          <p:nvPr/>
        </p:nvPicPr>
        <p:blipFill>
          <a:blip r:embed="rId3" cstate="print"/>
          <a:srcRect/>
          <a:stretch>
            <a:fillRect/>
          </a:stretch>
        </p:blipFill>
        <p:spPr bwMode="auto">
          <a:xfrm rot="21321050">
            <a:off x="679990" y="4101560"/>
            <a:ext cx="1619250" cy="1619251"/>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57600" y="4339686"/>
            <a:ext cx="1295400" cy="1295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5486">
            <a:off x="6452806" y="4312816"/>
            <a:ext cx="1647825" cy="1304925"/>
          </a:xfrm>
          <a:prstGeom prst="rect">
            <a:avLst/>
          </a:prstGeom>
        </p:spPr>
      </p:pic>
    </p:spTree>
    <p:extLst>
      <p:ext uri="{BB962C8B-B14F-4D97-AF65-F5344CB8AC3E}">
        <p14:creationId xmlns:p14="http://schemas.microsoft.com/office/powerpoint/2010/main" val="3961954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0" y="0"/>
            <a:ext cx="9144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Gulf War Veterans</a:t>
            </a:r>
          </a:p>
        </p:txBody>
      </p:sp>
      <p:sp>
        <p:nvSpPr>
          <p:cNvPr id="44035" name="Rectangle 3"/>
          <p:cNvSpPr>
            <a:spLocks noGrp="1" noChangeArrowheads="1"/>
          </p:cNvSpPr>
          <p:nvPr>
            <p:ph type="body" sz="half" idx="1"/>
          </p:nvPr>
        </p:nvSpPr>
        <p:spPr bwMode="auto">
          <a:xfrm>
            <a:off x="457200" y="838200"/>
            <a:ext cx="8534400" cy="5410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70000"/>
              </a:lnSpc>
              <a:spcBef>
                <a:spcPts val="400"/>
              </a:spcBef>
              <a:buClr>
                <a:schemeClr val="tx1"/>
              </a:buClr>
            </a:pPr>
            <a:endParaRPr lang="en-US" sz="2400" dirty="0"/>
          </a:p>
          <a:p>
            <a:pPr eaLnBrk="1" hangingPunct="1">
              <a:lnSpc>
                <a:spcPct val="70000"/>
              </a:lnSpc>
              <a:spcBef>
                <a:spcPts val="400"/>
              </a:spcBef>
              <a:buClr>
                <a:schemeClr val="tx1"/>
              </a:buClr>
            </a:pPr>
            <a:r>
              <a:rPr lang="en-US" sz="2400" dirty="0"/>
              <a:t>DOD and VA offer a free Gulf War Registry Health Exam for eligible Veterans </a:t>
            </a:r>
          </a:p>
          <a:p>
            <a:pPr lvl="1" eaLnBrk="1" hangingPunct="1">
              <a:lnSpc>
                <a:spcPct val="70000"/>
              </a:lnSpc>
              <a:spcBef>
                <a:spcPts val="400"/>
              </a:spcBef>
              <a:buClr>
                <a:schemeClr val="tx1"/>
              </a:buClr>
            </a:pPr>
            <a:r>
              <a:rPr lang="en-US" sz="2000" b="1" dirty="0"/>
              <a:t>DoD:  Comprehensive Clinical Evaluation Program (CCEP)</a:t>
            </a:r>
          </a:p>
          <a:p>
            <a:pPr lvl="1" eaLnBrk="1" hangingPunct="1">
              <a:lnSpc>
                <a:spcPct val="70000"/>
              </a:lnSpc>
              <a:spcBef>
                <a:spcPts val="400"/>
              </a:spcBef>
              <a:buClr>
                <a:schemeClr val="tx1"/>
              </a:buClr>
            </a:pPr>
            <a:r>
              <a:rPr lang="en-US" sz="2000" b="1" dirty="0"/>
              <a:t>VA:  Gulf War Registry Program</a:t>
            </a:r>
          </a:p>
          <a:p>
            <a:pPr lvl="1" eaLnBrk="1" hangingPunct="1">
              <a:lnSpc>
                <a:spcPct val="70000"/>
              </a:lnSpc>
              <a:spcBef>
                <a:spcPts val="400"/>
              </a:spcBef>
              <a:buClr>
                <a:schemeClr val="tx1"/>
              </a:buClr>
              <a:buFontTx/>
              <a:buChar char="•"/>
            </a:pPr>
            <a:endParaRPr lang="en-US" sz="2000" dirty="0"/>
          </a:p>
          <a:p>
            <a:pPr eaLnBrk="1" hangingPunct="1">
              <a:lnSpc>
                <a:spcPct val="70000"/>
              </a:lnSpc>
              <a:spcBef>
                <a:spcPts val="400"/>
              </a:spcBef>
              <a:buClr>
                <a:schemeClr val="tx1"/>
              </a:buClr>
            </a:pPr>
            <a:r>
              <a:rPr lang="en-US" sz="2400" dirty="0"/>
              <a:t>Exam results entered into central registry</a:t>
            </a:r>
          </a:p>
          <a:p>
            <a:pPr eaLnBrk="1" hangingPunct="1">
              <a:lnSpc>
                <a:spcPct val="70000"/>
              </a:lnSpc>
              <a:spcBef>
                <a:spcPts val="400"/>
              </a:spcBef>
              <a:buClr>
                <a:schemeClr val="tx1"/>
              </a:buClr>
            </a:pPr>
            <a:endParaRPr lang="en-US" sz="2000" dirty="0"/>
          </a:p>
          <a:p>
            <a:pPr eaLnBrk="1" hangingPunct="1">
              <a:lnSpc>
                <a:spcPct val="70000"/>
              </a:lnSpc>
              <a:spcBef>
                <a:spcPts val="400"/>
              </a:spcBef>
              <a:buClr>
                <a:schemeClr val="tx1"/>
              </a:buClr>
            </a:pPr>
            <a:r>
              <a:rPr lang="en-US" sz="2400" dirty="0"/>
              <a:t>Family members and survivors may also be eligible for benefits</a:t>
            </a:r>
          </a:p>
          <a:p>
            <a:pPr eaLnBrk="1" hangingPunct="1">
              <a:lnSpc>
                <a:spcPct val="70000"/>
              </a:lnSpc>
              <a:spcBef>
                <a:spcPts val="400"/>
              </a:spcBef>
              <a:buClr>
                <a:schemeClr val="tx1"/>
              </a:buClr>
            </a:pPr>
            <a:endParaRPr lang="en-US" sz="2000" dirty="0"/>
          </a:p>
          <a:p>
            <a:pPr eaLnBrk="1" hangingPunct="1">
              <a:lnSpc>
                <a:spcPct val="70000"/>
              </a:lnSpc>
              <a:spcBef>
                <a:spcPts val="400"/>
              </a:spcBef>
              <a:buClr>
                <a:schemeClr val="tx1"/>
              </a:buClr>
            </a:pPr>
            <a:r>
              <a:rPr lang="en-US" sz="2400" dirty="0"/>
              <a:t>Receive newsletter</a:t>
            </a:r>
          </a:p>
          <a:p>
            <a:pPr eaLnBrk="1" hangingPunct="1">
              <a:lnSpc>
                <a:spcPct val="70000"/>
              </a:lnSpc>
              <a:spcBef>
                <a:spcPts val="400"/>
              </a:spcBef>
              <a:buClr>
                <a:schemeClr val="tx1"/>
              </a:buClr>
            </a:pPr>
            <a:endParaRPr lang="en-US" sz="2000" dirty="0"/>
          </a:p>
          <a:p>
            <a:pPr eaLnBrk="1" hangingPunct="1">
              <a:lnSpc>
                <a:spcPct val="70000"/>
              </a:lnSpc>
              <a:spcBef>
                <a:spcPts val="400"/>
              </a:spcBef>
              <a:buClr>
                <a:schemeClr val="tx1"/>
              </a:buClr>
            </a:pPr>
            <a:r>
              <a:rPr lang="en-US" sz="2400" dirty="0"/>
              <a:t>Applies to any Veteran who served on active military service for any period from August 2, 1990, to the present and meets the wartime service requirement.</a:t>
            </a:r>
          </a:p>
          <a:p>
            <a:pPr eaLnBrk="1" hangingPunct="1">
              <a:lnSpc>
                <a:spcPct val="70000"/>
              </a:lnSpc>
              <a:buFontTx/>
              <a:buNone/>
            </a:pPr>
            <a:r>
              <a:rPr lang="en-US" sz="2400" b="1" dirty="0"/>
              <a:t>  </a:t>
            </a:r>
          </a:p>
          <a:p>
            <a:pPr eaLnBrk="1" hangingPunct="1">
              <a:lnSpc>
                <a:spcPct val="80000"/>
              </a:lnSpc>
              <a:buFontTx/>
              <a:buNone/>
            </a:pPr>
            <a:r>
              <a:rPr lang="en-US" sz="2300" b="1" u="sng" dirty="0">
                <a:hlinkClick r:id="rId3"/>
              </a:rPr>
              <a:t>https://www.publichealth.va.gov/exposures/gulfwar</a:t>
            </a:r>
            <a:r>
              <a:rPr lang="en-US" sz="2300" b="1" dirty="0">
                <a:hlinkClick r:id="rId3"/>
              </a:rPr>
              <a:t>/</a:t>
            </a:r>
            <a:endParaRPr lang="en-US" sz="2400" b="1" u="sng" dirty="0"/>
          </a:p>
        </p:txBody>
      </p:sp>
      <p:sp>
        <p:nvSpPr>
          <p:cNvPr id="44036" name="Rectangle 4"/>
          <p:cNvSpPr>
            <a:spLocks noChangeArrowheads="1"/>
          </p:cNvSpPr>
          <p:nvPr/>
        </p:nvSpPr>
        <p:spPr bwMode="auto">
          <a:xfrm>
            <a:off x="457200" y="5327577"/>
            <a:ext cx="7696200" cy="1066800"/>
          </a:xfrm>
          <a:prstGeom prst="rect">
            <a:avLst/>
          </a:prstGeom>
          <a:noFill/>
          <a:ln w="57150" cmpd="thinThick">
            <a:noFill/>
            <a:miter lim="800000"/>
            <a:headEnd type="none" w="sm" len="sm"/>
            <a:tailEnd type="none" w="sm" len="sm"/>
          </a:ln>
        </p:spPr>
        <p:txBody>
          <a:bodyPr wrap="none" anchor="ctr"/>
          <a:lstStyle/>
          <a:p>
            <a:pPr algn="ctr"/>
            <a:endParaRPr lang="en-US" dirty="0"/>
          </a:p>
        </p:txBody>
      </p:sp>
    </p:spTree>
    <p:extLst>
      <p:ext uri="{BB962C8B-B14F-4D97-AF65-F5344CB8AC3E}">
        <p14:creationId xmlns:p14="http://schemas.microsoft.com/office/powerpoint/2010/main" val="3002819782"/>
      </p:ext>
    </p:extLst>
  </p:cSld>
  <p:clrMapOvr>
    <a:masterClrMapping/>
  </p:clrMapOvr>
  <p:transition>
    <p:sndAc>
      <p:end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0" y="0"/>
            <a:ext cx="9144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SGLI &amp; VGLI</a:t>
            </a:r>
          </a:p>
        </p:txBody>
      </p:sp>
      <p:sp>
        <p:nvSpPr>
          <p:cNvPr id="45059" name="Rectangle 3"/>
          <p:cNvSpPr>
            <a:spLocks noGrp="1" noChangeArrowheads="1"/>
          </p:cNvSpPr>
          <p:nvPr>
            <p:ph type="subTitle" idx="4294967295"/>
          </p:nvPr>
        </p:nvSpPr>
        <p:spPr bwMode="auto">
          <a:xfrm>
            <a:off x="228600" y="914400"/>
            <a:ext cx="8686800" cy="5791200"/>
          </a:xfrm>
          <a:prstGeom prst="rect">
            <a:avLst/>
          </a:prstGeom>
          <a:noFill/>
          <a:ln>
            <a:miter lim="800000"/>
            <a:headEnd/>
            <a:tailEnd/>
          </a:ln>
        </p:spPr>
        <p:txBody>
          <a:bodyPr/>
          <a:lstStyle/>
          <a:p>
            <a:pPr marL="0" indent="0" eaLnBrk="1" hangingPunct="1">
              <a:lnSpc>
                <a:spcPct val="80000"/>
              </a:lnSpc>
              <a:spcBef>
                <a:spcPts val="0"/>
              </a:spcBef>
              <a:buClr>
                <a:schemeClr val="tx1"/>
              </a:buClr>
            </a:pPr>
            <a:r>
              <a:rPr lang="en-US" sz="1800" dirty="0"/>
              <a:t>  You must </a:t>
            </a:r>
            <a:r>
              <a:rPr lang="en-US" sz="1800" b="1" u="sng" dirty="0"/>
              <a:t>apply</a:t>
            </a:r>
            <a:r>
              <a:rPr lang="en-US" sz="1800" dirty="0"/>
              <a:t> to convert SGLI to VGLI within one year and 120 days from discharge. </a:t>
            </a:r>
          </a:p>
          <a:p>
            <a:pPr marL="0" indent="0" eaLnBrk="1" hangingPunct="1">
              <a:lnSpc>
                <a:spcPct val="80000"/>
              </a:lnSpc>
              <a:spcBef>
                <a:spcPts val="0"/>
              </a:spcBef>
              <a:buClr>
                <a:schemeClr val="tx1"/>
              </a:buClr>
            </a:pPr>
            <a:endParaRPr lang="en-US" sz="1400" dirty="0"/>
          </a:p>
          <a:p>
            <a:pPr marL="0" indent="0" eaLnBrk="1" hangingPunct="1">
              <a:lnSpc>
                <a:spcPct val="80000"/>
              </a:lnSpc>
              <a:spcBef>
                <a:spcPts val="0"/>
              </a:spcBef>
              <a:buClr>
                <a:schemeClr val="tx1"/>
              </a:buClr>
            </a:pPr>
            <a:r>
              <a:rPr lang="en-US" sz="1800" dirty="0"/>
              <a:t>  If you submit a VGLI application within 240 days after discharge, you can obtain coverage regardless of health. </a:t>
            </a:r>
          </a:p>
          <a:p>
            <a:pPr marL="0" indent="0" eaLnBrk="1" hangingPunct="1">
              <a:lnSpc>
                <a:spcPct val="80000"/>
              </a:lnSpc>
              <a:spcBef>
                <a:spcPts val="0"/>
              </a:spcBef>
              <a:buClr>
                <a:schemeClr val="tx1"/>
              </a:buClr>
            </a:pPr>
            <a:endParaRPr lang="en-US" sz="1400" dirty="0"/>
          </a:p>
          <a:p>
            <a:pPr marL="0" indent="0" eaLnBrk="1" hangingPunct="1">
              <a:lnSpc>
                <a:spcPct val="80000"/>
              </a:lnSpc>
              <a:spcBef>
                <a:spcPts val="0"/>
              </a:spcBef>
              <a:buClr>
                <a:schemeClr val="tx1"/>
              </a:buClr>
            </a:pPr>
            <a:r>
              <a:rPr lang="en-US" sz="1800" dirty="0"/>
              <a:t>  You can retain VGLI for as long as you pay the premiums.</a:t>
            </a:r>
          </a:p>
          <a:p>
            <a:pPr marL="0" indent="0" eaLnBrk="1" hangingPunct="1">
              <a:lnSpc>
                <a:spcPct val="80000"/>
              </a:lnSpc>
              <a:spcBef>
                <a:spcPts val="0"/>
              </a:spcBef>
              <a:buClr>
                <a:schemeClr val="tx1"/>
              </a:buClr>
              <a:buFontTx/>
              <a:buNone/>
            </a:pPr>
            <a:endParaRPr lang="en-US" sz="1400" dirty="0"/>
          </a:p>
          <a:p>
            <a:pPr marL="0" indent="0" eaLnBrk="1" hangingPunct="1">
              <a:lnSpc>
                <a:spcPct val="80000"/>
              </a:lnSpc>
              <a:spcBef>
                <a:spcPts val="0"/>
              </a:spcBef>
              <a:buClr>
                <a:schemeClr val="tx1"/>
              </a:buClr>
            </a:pPr>
            <a:r>
              <a:rPr lang="en-US" sz="1800" dirty="0"/>
              <a:t>  Premiums may be paid by allotment, check, or money order, if paid monthly</a:t>
            </a:r>
          </a:p>
          <a:p>
            <a:pPr marL="0" indent="0" eaLnBrk="1" hangingPunct="1">
              <a:lnSpc>
                <a:spcPct val="80000"/>
              </a:lnSpc>
              <a:spcBef>
                <a:spcPts val="0"/>
              </a:spcBef>
              <a:buClr>
                <a:schemeClr val="tx1"/>
              </a:buClr>
            </a:pPr>
            <a:endParaRPr lang="en-US" sz="1400" dirty="0"/>
          </a:p>
          <a:p>
            <a:pPr marL="0" indent="0" eaLnBrk="1" hangingPunct="1">
              <a:lnSpc>
                <a:spcPct val="80000"/>
              </a:lnSpc>
              <a:spcBef>
                <a:spcPts val="0"/>
              </a:spcBef>
              <a:buClr>
                <a:schemeClr val="tx1"/>
              </a:buClr>
            </a:pPr>
            <a:r>
              <a:rPr lang="en-US" sz="1800" dirty="0"/>
              <a:t>  Discounts are offered for the following pay schedules:  </a:t>
            </a:r>
          </a:p>
          <a:p>
            <a:pPr marL="457200" lvl="1" indent="0" eaLnBrk="1" hangingPunct="1">
              <a:lnSpc>
                <a:spcPct val="80000"/>
              </a:lnSpc>
              <a:spcBef>
                <a:spcPts val="0"/>
              </a:spcBef>
              <a:buClr>
                <a:schemeClr val="tx1"/>
              </a:buClr>
            </a:pPr>
            <a:r>
              <a:rPr lang="en-US" sz="1800" dirty="0"/>
              <a:t> quarterly (2.5%)</a:t>
            </a:r>
          </a:p>
          <a:p>
            <a:pPr marL="457200" lvl="1" indent="0" eaLnBrk="1" hangingPunct="1">
              <a:lnSpc>
                <a:spcPct val="80000"/>
              </a:lnSpc>
              <a:spcBef>
                <a:spcPts val="0"/>
              </a:spcBef>
              <a:buClr>
                <a:schemeClr val="tx1"/>
              </a:buClr>
            </a:pPr>
            <a:r>
              <a:rPr lang="en-US" sz="1800" dirty="0"/>
              <a:t> semi-annually (3.75%)</a:t>
            </a:r>
          </a:p>
          <a:p>
            <a:pPr marL="457200" lvl="1" indent="0" eaLnBrk="1" hangingPunct="1">
              <a:lnSpc>
                <a:spcPct val="80000"/>
              </a:lnSpc>
              <a:spcBef>
                <a:spcPts val="0"/>
              </a:spcBef>
              <a:buClr>
                <a:schemeClr val="tx1"/>
              </a:buClr>
            </a:pPr>
            <a:r>
              <a:rPr lang="en-US" sz="1800" dirty="0"/>
              <a:t> annually (5%) </a:t>
            </a:r>
          </a:p>
          <a:p>
            <a:pPr marL="0" indent="0" eaLnBrk="1" hangingPunct="1">
              <a:lnSpc>
                <a:spcPct val="80000"/>
              </a:lnSpc>
              <a:spcBef>
                <a:spcPts val="0"/>
              </a:spcBef>
              <a:buClr>
                <a:schemeClr val="tx1"/>
              </a:buClr>
              <a:buNone/>
            </a:pPr>
            <a:endParaRPr lang="en-US" sz="1400" dirty="0"/>
          </a:p>
          <a:p>
            <a:pPr marL="0" indent="0" eaLnBrk="1" hangingPunct="1">
              <a:lnSpc>
                <a:spcPct val="80000"/>
              </a:lnSpc>
              <a:spcBef>
                <a:spcPts val="0"/>
              </a:spcBef>
              <a:buClr>
                <a:schemeClr val="tx1"/>
              </a:buClr>
            </a:pPr>
            <a:r>
              <a:rPr lang="en-US" sz="1800" dirty="0"/>
              <a:t>  All terminally ill policyholders with less than 9 months to live will be eligible to take up to 50% of their SGLI or VGLI coverage in a lump sum.</a:t>
            </a:r>
          </a:p>
          <a:p>
            <a:pPr marL="0" indent="0" eaLnBrk="1" hangingPunct="1">
              <a:lnSpc>
                <a:spcPct val="80000"/>
              </a:lnSpc>
              <a:spcBef>
                <a:spcPts val="0"/>
              </a:spcBef>
              <a:buClr>
                <a:schemeClr val="tx1"/>
              </a:buClr>
            </a:pPr>
            <a:endParaRPr lang="en-US" sz="1400" dirty="0"/>
          </a:p>
          <a:p>
            <a:pPr marL="0" indent="0" eaLnBrk="1" hangingPunct="1">
              <a:lnSpc>
                <a:spcPct val="80000"/>
              </a:lnSpc>
              <a:spcBef>
                <a:spcPts val="0"/>
              </a:spcBef>
              <a:buClr>
                <a:schemeClr val="tx1"/>
              </a:buClr>
            </a:pPr>
            <a:r>
              <a:rPr lang="en-US" sz="1800" dirty="0"/>
              <a:t>  Applying for VGLI is simple using one of the following methods:</a:t>
            </a:r>
          </a:p>
          <a:p>
            <a:pPr lvl="1">
              <a:spcBef>
                <a:spcPts val="0"/>
              </a:spcBef>
              <a:buFont typeface="Wingdings" panose="05000000000000000000" pitchFamily="2" charset="2"/>
              <a:buChar char="Ø"/>
            </a:pPr>
            <a:r>
              <a:rPr lang="en-US" sz="1800" dirty="0"/>
              <a:t>Apply through the Office of </a:t>
            </a:r>
            <a:r>
              <a:rPr lang="en-US" sz="1800" dirty="0" err="1"/>
              <a:t>Servicemembers</a:t>
            </a:r>
            <a:r>
              <a:rPr lang="en-US" sz="1800" dirty="0"/>
              <a:t>’ Group Life Insurance (OSGLI), </a:t>
            </a:r>
            <a:r>
              <a:rPr lang="en-US" sz="1800" dirty="0">
                <a:hlinkClick r:id="rId3"/>
              </a:rPr>
              <a:t>https://giosgli.prudential.com/osgli/OnlineFillableAppController/NBEnrollment</a:t>
            </a:r>
            <a:r>
              <a:rPr lang="en-US" sz="1800" dirty="0"/>
              <a:t> </a:t>
            </a:r>
          </a:p>
          <a:p>
            <a:pPr lvl="1">
              <a:spcBef>
                <a:spcPts val="0"/>
              </a:spcBef>
              <a:buFont typeface="Wingdings" panose="05000000000000000000" pitchFamily="2" charset="2"/>
              <a:buChar char="Ø"/>
            </a:pPr>
            <a:r>
              <a:rPr lang="en-US" sz="1800" dirty="0"/>
              <a:t>Download and complete SGLV 8714, Application for Veterans' Group       Life Insurance and Fax it to OSGLI at 800-236-6142, or mail it to: PO       Box 41618, Philadelphia, PA 19176-9913</a:t>
            </a:r>
            <a:endParaRPr lang="en-US" sz="1800" dirty="0">
              <a:solidFill>
                <a:schemeClr val="accent2"/>
              </a:solidFill>
            </a:endParaRPr>
          </a:p>
        </p:txBody>
      </p:sp>
      <p:pic>
        <p:nvPicPr>
          <p:cNvPr id="104450" name="Picture 2" descr="Official seal of the United States Department of Veterans Affairs"/>
          <p:cNvPicPr>
            <a:picLocks noChangeAspect="1" noChangeArrowheads="1"/>
          </p:cNvPicPr>
          <p:nvPr/>
        </p:nvPicPr>
        <p:blipFill>
          <a:blip r:embed="rId4" cstate="print"/>
          <a:srcRect/>
          <a:stretch>
            <a:fillRect/>
          </a:stretch>
        </p:blipFill>
        <p:spPr bwMode="auto">
          <a:xfrm>
            <a:off x="6172199" y="2927430"/>
            <a:ext cx="2514600" cy="838200"/>
          </a:xfrm>
          <a:prstGeom prst="rect">
            <a:avLst/>
          </a:prstGeom>
          <a:noFill/>
        </p:spPr>
      </p:pic>
      <p:sp>
        <p:nvSpPr>
          <p:cNvPr id="7" name="TextBox 6"/>
          <p:cNvSpPr txBox="1"/>
          <p:nvPr/>
        </p:nvSpPr>
        <p:spPr>
          <a:xfrm>
            <a:off x="0" y="6172200"/>
            <a:ext cx="9144000" cy="440121"/>
          </a:xfrm>
          <a:prstGeom prst="rect">
            <a:avLst/>
          </a:prstGeom>
          <a:noFill/>
        </p:spPr>
        <p:txBody>
          <a:bodyPr wrap="square" rtlCol="0">
            <a:spAutoFit/>
          </a:bodyPr>
          <a:lstStyle/>
          <a:p>
            <a:pPr algn="ctr"/>
            <a:r>
              <a:rPr lang="en-US" sz="2000" b="1" dirty="0">
                <a:hlinkClick r:id="rId5"/>
              </a:rPr>
              <a:t>https://www.benefits.va.gov/insurance/index.asp</a:t>
            </a:r>
            <a:endParaRPr lang="en-US" sz="2000" b="1" dirty="0"/>
          </a:p>
        </p:txBody>
      </p:sp>
    </p:spTree>
    <p:extLst>
      <p:ext uri="{BB962C8B-B14F-4D97-AF65-F5344CB8AC3E}">
        <p14:creationId xmlns:p14="http://schemas.microsoft.com/office/powerpoint/2010/main" val="22847191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09600" y="-1"/>
            <a:ext cx="8534400" cy="620751"/>
          </a:xfrm>
          <a:prstGeom prst="rect">
            <a:avLst/>
          </a:prstGeom>
          <a:noFill/>
          <a:ln w="57150" cmpd="thinThick">
            <a:noFill/>
            <a:miter lim="800000"/>
            <a:headEnd/>
            <a:tailEnd/>
          </a:ln>
        </p:spPr>
        <p:txBody>
          <a:bodyPr lIns="90488" tIns="44450" rIns="90488" bIns="44450" anchor="ctr"/>
          <a:lstStyle/>
          <a:p>
            <a:pPr algn="ctr" eaLnBrk="0" hangingPunct="0"/>
            <a:r>
              <a:rPr lang="en-US" sz="3200" b="1" i="1" dirty="0">
                <a:latin typeface="+mj-lt"/>
              </a:rPr>
              <a:t>VGLI Premium Schedule – Monthly Rates</a:t>
            </a:r>
          </a:p>
        </p:txBody>
      </p:sp>
      <p:sp>
        <p:nvSpPr>
          <p:cNvPr id="46085" name="TextBox 5"/>
          <p:cNvSpPr txBox="1">
            <a:spLocks noChangeArrowheads="1"/>
          </p:cNvSpPr>
          <p:nvPr/>
        </p:nvSpPr>
        <p:spPr bwMode="auto">
          <a:xfrm>
            <a:off x="609600" y="5791200"/>
            <a:ext cx="7391400" cy="400110"/>
          </a:xfrm>
          <a:prstGeom prst="rect">
            <a:avLst/>
          </a:prstGeom>
          <a:noFill/>
          <a:ln w="9525">
            <a:noFill/>
            <a:miter lim="800000"/>
            <a:headEnd/>
            <a:tailEnd/>
          </a:ln>
        </p:spPr>
        <p:txBody>
          <a:bodyPr wrap="square">
            <a:spAutoFit/>
          </a:bodyPr>
          <a:lstStyle/>
          <a:p>
            <a:pPr algn="ctr"/>
            <a:r>
              <a:rPr lang="en-US" sz="2000" b="1" u="sng" dirty="0">
                <a:hlinkClick r:id="rId3"/>
              </a:rPr>
              <a:t>https://www.benefits.va.gov/insurance/vgli_rates_new.asp</a:t>
            </a:r>
            <a:r>
              <a:rPr lang="en-US" sz="2000" b="1" u="sng" dirty="0"/>
              <a:t> </a:t>
            </a:r>
          </a:p>
        </p:txBody>
      </p:sp>
      <p:graphicFrame>
        <p:nvGraphicFramePr>
          <p:cNvPr id="4" name="Table 3"/>
          <p:cNvGraphicFramePr>
            <a:graphicFrameLocks noGrp="1"/>
          </p:cNvGraphicFramePr>
          <p:nvPr>
            <p:extLst>
              <p:ext uri="{D42A27DB-BD31-4B8C-83A1-F6EECF244321}">
                <p14:modId xmlns:p14="http://schemas.microsoft.com/office/powerpoint/2010/main" val="2142213326"/>
              </p:ext>
            </p:extLst>
          </p:nvPr>
        </p:nvGraphicFramePr>
        <p:xfrm>
          <a:off x="304798" y="990598"/>
          <a:ext cx="8534404" cy="4572000"/>
        </p:xfrm>
        <a:graphic>
          <a:graphicData uri="http://schemas.openxmlformats.org/drawingml/2006/table">
            <a:tbl>
              <a:tblPr/>
              <a:tblGrid>
                <a:gridCol w="963562">
                  <a:extLst>
                    <a:ext uri="{9D8B030D-6E8A-4147-A177-3AD203B41FA5}">
                      <a16:colId xmlns:a16="http://schemas.microsoft.com/office/drawing/2014/main" val="3346463769"/>
                    </a:ext>
                  </a:extLst>
                </a:gridCol>
                <a:gridCol w="825910">
                  <a:extLst>
                    <a:ext uri="{9D8B030D-6E8A-4147-A177-3AD203B41FA5}">
                      <a16:colId xmlns:a16="http://schemas.microsoft.com/office/drawing/2014/main" val="2480988700"/>
                    </a:ext>
                  </a:extLst>
                </a:gridCol>
                <a:gridCol w="825910">
                  <a:extLst>
                    <a:ext uri="{9D8B030D-6E8A-4147-A177-3AD203B41FA5}">
                      <a16:colId xmlns:a16="http://schemas.microsoft.com/office/drawing/2014/main" val="2577432779"/>
                    </a:ext>
                  </a:extLst>
                </a:gridCol>
                <a:gridCol w="825910">
                  <a:extLst>
                    <a:ext uri="{9D8B030D-6E8A-4147-A177-3AD203B41FA5}">
                      <a16:colId xmlns:a16="http://schemas.microsoft.com/office/drawing/2014/main" val="3929786410"/>
                    </a:ext>
                  </a:extLst>
                </a:gridCol>
                <a:gridCol w="825910">
                  <a:extLst>
                    <a:ext uri="{9D8B030D-6E8A-4147-A177-3AD203B41FA5}">
                      <a16:colId xmlns:a16="http://schemas.microsoft.com/office/drawing/2014/main" val="337337890"/>
                    </a:ext>
                  </a:extLst>
                </a:gridCol>
                <a:gridCol w="825910">
                  <a:extLst>
                    <a:ext uri="{9D8B030D-6E8A-4147-A177-3AD203B41FA5}">
                      <a16:colId xmlns:a16="http://schemas.microsoft.com/office/drawing/2014/main" val="3783503346"/>
                    </a:ext>
                  </a:extLst>
                </a:gridCol>
                <a:gridCol w="825910">
                  <a:extLst>
                    <a:ext uri="{9D8B030D-6E8A-4147-A177-3AD203B41FA5}">
                      <a16:colId xmlns:a16="http://schemas.microsoft.com/office/drawing/2014/main" val="3243427369"/>
                    </a:ext>
                  </a:extLst>
                </a:gridCol>
                <a:gridCol w="825910">
                  <a:extLst>
                    <a:ext uri="{9D8B030D-6E8A-4147-A177-3AD203B41FA5}">
                      <a16:colId xmlns:a16="http://schemas.microsoft.com/office/drawing/2014/main" val="669621807"/>
                    </a:ext>
                  </a:extLst>
                </a:gridCol>
                <a:gridCol w="894736">
                  <a:extLst>
                    <a:ext uri="{9D8B030D-6E8A-4147-A177-3AD203B41FA5}">
                      <a16:colId xmlns:a16="http://schemas.microsoft.com/office/drawing/2014/main" val="2894795982"/>
                    </a:ext>
                  </a:extLst>
                </a:gridCol>
                <a:gridCol w="894736">
                  <a:extLst>
                    <a:ext uri="{9D8B030D-6E8A-4147-A177-3AD203B41FA5}">
                      <a16:colId xmlns:a16="http://schemas.microsoft.com/office/drawing/2014/main" val="157221587"/>
                    </a:ext>
                  </a:extLst>
                </a:gridCol>
              </a:tblGrid>
              <a:tr h="1025657">
                <a:tc>
                  <a:txBody>
                    <a:bodyPr/>
                    <a:lstStyle/>
                    <a:p>
                      <a:pPr algn="ctr" fontAlgn="ctr"/>
                      <a:r>
                        <a:rPr lang="en-US" sz="1600" b="1" i="0" u="none" strike="noStrike">
                          <a:solidFill>
                            <a:srgbClr val="000000"/>
                          </a:solidFill>
                          <a:effectLst/>
                          <a:latin typeface="Calibri" panose="020F0502020204030204" pitchFamily="34" charset="0"/>
                        </a:rPr>
                        <a:t>Insurance Amount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40-45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45-49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50-54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55-59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60-64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65-69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70-74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75-79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Ages</a:t>
                      </a:r>
                    </a:p>
                    <a:p>
                      <a:pPr algn="ctr" fontAlgn="ctr"/>
                      <a:r>
                        <a:rPr lang="en-US" sz="1600" b="1" i="0" u="none" strike="noStrike" dirty="0">
                          <a:solidFill>
                            <a:srgbClr val="000000"/>
                          </a:solidFill>
                          <a:effectLst/>
                          <a:latin typeface="Calibri" panose="020F0502020204030204" pitchFamily="34" charset="0"/>
                        </a:rPr>
                        <a:t>80 &amp; Over</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961285"/>
                  </a:ext>
                </a:extLst>
              </a:tr>
              <a:tr h="504137">
                <a:tc>
                  <a:txBody>
                    <a:bodyPr/>
                    <a:lstStyle/>
                    <a:p>
                      <a:pPr algn="ctr" fontAlgn="ctr"/>
                      <a:r>
                        <a:rPr lang="en-US" sz="1600" b="1" i="0" u="none" strike="noStrike">
                          <a:solidFill>
                            <a:srgbClr val="000000"/>
                          </a:solidFill>
                          <a:effectLst/>
                          <a:latin typeface="Calibri" panose="020F0502020204030204" pitchFamily="34" charset="0"/>
                        </a:rPr>
                        <a:t>$400K</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$64.00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$84.00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$132.00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$240.00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$396.00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$588.00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$904.00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$1,712.00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$1,800.00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754616"/>
                  </a:ext>
                </a:extLst>
              </a:tr>
              <a:tr h="504137">
                <a:tc>
                  <a:txBody>
                    <a:bodyPr/>
                    <a:lstStyle/>
                    <a:p>
                      <a:pPr algn="ctr" fontAlgn="ctr"/>
                      <a:r>
                        <a:rPr lang="en-US" sz="1600" b="1" i="0" u="none" strike="noStrike">
                          <a:solidFill>
                            <a:srgbClr val="000000"/>
                          </a:solidFill>
                          <a:effectLst/>
                          <a:latin typeface="Calibri" panose="020F0502020204030204" pitchFamily="34" charset="0"/>
                        </a:rPr>
                        <a:t>$300K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$48.00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$63.00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$99.00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$180.00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$297.00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$441.00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$678.00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$1,284.00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$1,350.00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858015"/>
                  </a:ext>
                </a:extLst>
              </a:tr>
              <a:tr h="504137">
                <a:tc>
                  <a:txBody>
                    <a:bodyPr/>
                    <a:lstStyle/>
                    <a:p>
                      <a:pPr algn="ctr" fontAlgn="ctr"/>
                      <a:r>
                        <a:rPr lang="en-US" sz="1600" b="1" i="0" u="none" strike="noStrike">
                          <a:solidFill>
                            <a:srgbClr val="000000"/>
                          </a:solidFill>
                          <a:effectLst/>
                          <a:latin typeface="Calibri" panose="020F0502020204030204" pitchFamily="34" charset="0"/>
                        </a:rPr>
                        <a:t>$250K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$40.00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$52.50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$82.50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$150.00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$247.50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$367.50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$565.00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$1,070.00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$1,125.00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227147"/>
                  </a:ext>
                </a:extLst>
              </a:tr>
              <a:tr h="504137">
                <a:tc>
                  <a:txBody>
                    <a:bodyPr/>
                    <a:lstStyle/>
                    <a:p>
                      <a:pPr algn="ctr" fontAlgn="ctr"/>
                      <a:r>
                        <a:rPr lang="en-US" sz="1600" b="1" i="0" u="none" strike="noStrike">
                          <a:solidFill>
                            <a:srgbClr val="000000"/>
                          </a:solidFill>
                          <a:effectLst/>
                          <a:latin typeface="Calibri" panose="020F0502020204030204" pitchFamily="34" charset="0"/>
                        </a:rPr>
                        <a:t>$200K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$32.00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$42.00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$66.00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$198.00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$294.00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$452.00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$856.00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$900.00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5697908"/>
                  </a:ext>
                </a:extLst>
              </a:tr>
              <a:tr h="504137">
                <a:tc>
                  <a:txBody>
                    <a:bodyPr/>
                    <a:lstStyle/>
                    <a:p>
                      <a:pPr algn="ctr" fontAlgn="ctr"/>
                      <a:r>
                        <a:rPr lang="en-US" sz="1600" b="1" i="0" u="none" strike="noStrike">
                          <a:solidFill>
                            <a:srgbClr val="000000"/>
                          </a:solidFill>
                          <a:effectLst/>
                          <a:latin typeface="Calibri" panose="020F0502020204030204" pitchFamily="34" charset="0"/>
                        </a:rPr>
                        <a:t>$150K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$24.00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$31.50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$49.50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$148.50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$220.50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$339.00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$642.00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$675.00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930212"/>
                  </a:ext>
                </a:extLst>
              </a:tr>
              <a:tr h="504137">
                <a:tc>
                  <a:txBody>
                    <a:bodyPr/>
                    <a:lstStyle/>
                    <a:p>
                      <a:pPr algn="ctr" fontAlgn="ctr"/>
                      <a:r>
                        <a:rPr lang="en-US" sz="1600" b="1" i="0" u="none" strike="noStrike">
                          <a:solidFill>
                            <a:srgbClr val="000000"/>
                          </a:solidFill>
                          <a:effectLst/>
                          <a:latin typeface="Calibri" panose="020F0502020204030204" pitchFamily="34" charset="0"/>
                        </a:rPr>
                        <a:t>$100K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$16.00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$21.00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$33.00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$99.00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$147.00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$226.00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$428.00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$450.00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789171"/>
                  </a:ext>
                </a:extLst>
              </a:tr>
              <a:tr h="521521">
                <a:tc>
                  <a:txBody>
                    <a:bodyPr/>
                    <a:lstStyle/>
                    <a:p>
                      <a:pPr algn="ctr" fontAlgn="ctr"/>
                      <a:r>
                        <a:rPr lang="en-US" sz="1600" b="1" i="0" u="none" strike="noStrike">
                          <a:solidFill>
                            <a:srgbClr val="000000"/>
                          </a:solidFill>
                          <a:effectLst/>
                          <a:latin typeface="Calibri" panose="020F0502020204030204" pitchFamily="34" charset="0"/>
                        </a:rPr>
                        <a:t>$50K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$8.00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$16.50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$49.50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$73.50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$113.00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$214.00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$225.00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324123"/>
                  </a:ext>
                </a:extLst>
              </a:tr>
            </a:tbl>
          </a:graphicData>
        </a:graphic>
      </p:graphicFrame>
    </p:spTree>
    <p:extLst>
      <p:ext uri="{BB962C8B-B14F-4D97-AF65-F5344CB8AC3E}">
        <p14:creationId xmlns:p14="http://schemas.microsoft.com/office/powerpoint/2010/main" val="184066701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533400" y="0"/>
            <a:ext cx="86106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Veterans Affairs Life Insurance (VALife)</a:t>
            </a:r>
          </a:p>
        </p:txBody>
      </p:sp>
      <p:sp>
        <p:nvSpPr>
          <p:cNvPr id="45059" name="Rectangle 3"/>
          <p:cNvSpPr>
            <a:spLocks noGrp="1" noChangeArrowheads="1"/>
          </p:cNvSpPr>
          <p:nvPr>
            <p:ph type="subTitle" idx="4294967295"/>
          </p:nvPr>
        </p:nvSpPr>
        <p:spPr bwMode="auto">
          <a:xfrm>
            <a:off x="457200" y="1066800"/>
            <a:ext cx="8229600" cy="4724400"/>
          </a:xfrm>
          <a:prstGeom prst="rect">
            <a:avLst/>
          </a:prstGeom>
          <a:noFill/>
          <a:ln>
            <a:miter lim="800000"/>
            <a:headEnd/>
            <a:tailEnd/>
          </a:ln>
        </p:spPr>
        <p:txBody>
          <a:bodyPr/>
          <a:lstStyle/>
          <a:p>
            <a:pPr marL="0" indent="0" eaLnBrk="1" hangingPunct="1">
              <a:lnSpc>
                <a:spcPct val="80000"/>
              </a:lnSpc>
              <a:spcBef>
                <a:spcPts val="0"/>
              </a:spcBef>
              <a:spcAft>
                <a:spcPts val="200"/>
              </a:spcAft>
              <a:buClr>
                <a:schemeClr val="tx1"/>
              </a:buClr>
              <a:buNone/>
            </a:pPr>
            <a:r>
              <a:rPr lang="en-US" sz="2200" dirty="0"/>
              <a:t>Veterans Affairs Life Insurance (VALife) provides low-cost coverage to Veterans with service-connected disabilities. VALife is guaranteed acceptance whole life insurance.</a:t>
            </a:r>
          </a:p>
          <a:p>
            <a:pPr marL="0" indent="0" eaLnBrk="1" hangingPunct="1">
              <a:lnSpc>
                <a:spcPct val="80000"/>
              </a:lnSpc>
              <a:spcBef>
                <a:spcPts val="0"/>
              </a:spcBef>
              <a:spcAft>
                <a:spcPts val="200"/>
              </a:spcAft>
              <a:buClr>
                <a:schemeClr val="tx1"/>
              </a:buClr>
            </a:pPr>
            <a:endParaRPr lang="en-US" sz="2200" dirty="0"/>
          </a:p>
          <a:p>
            <a:pPr marL="0" indent="0" eaLnBrk="1" hangingPunct="1">
              <a:lnSpc>
                <a:spcPct val="80000"/>
              </a:lnSpc>
              <a:spcBef>
                <a:spcPts val="0"/>
              </a:spcBef>
              <a:spcAft>
                <a:spcPts val="200"/>
              </a:spcAft>
              <a:buClr>
                <a:schemeClr val="tx1"/>
              </a:buClr>
            </a:pPr>
            <a:r>
              <a:rPr lang="en-US" sz="2200" dirty="0"/>
              <a:t> </a:t>
            </a:r>
            <a:r>
              <a:rPr lang="en-US" sz="2200" b="1" dirty="0"/>
              <a:t>For age 80 or younger</a:t>
            </a:r>
            <a:r>
              <a:rPr lang="en-US" sz="2200" dirty="0"/>
              <a:t>: </a:t>
            </a:r>
          </a:p>
          <a:p>
            <a:pPr marL="400050" lvl="1" indent="0" eaLnBrk="1" hangingPunct="1">
              <a:lnSpc>
                <a:spcPct val="80000"/>
              </a:lnSpc>
              <a:spcBef>
                <a:spcPts val="0"/>
              </a:spcBef>
              <a:spcAft>
                <a:spcPts val="200"/>
              </a:spcAft>
              <a:buClr>
                <a:schemeClr val="tx1"/>
              </a:buClr>
            </a:pPr>
            <a:r>
              <a:rPr lang="en-US" sz="2200" dirty="0"/>
              <a:t> You’re eligible for VALife if you have a VA service-connected disability rating, even if your rating is 0%. </a:t>
            </a:r>
          </a:p>
          <a:p>
            <a:pPr marL="400050" lvl="1" indent="0" eaLnBrk="1" hangingPunct="1">
              <a:lnSpc>
                <a:spcPct val="80000"/>
              </a:lnSpc>
              <a:spcBef>
                <a:spcPts val="0"/>
              </a:spcBef>
              <a:spcAft>
                <a:spcPts val="200"/>
              </a:spcAft>
              <a:buClr>
                <a:schemeClr val="tx1"/>
              </a:buClr>
            </a:pPr>
            <a:r>
              <a:rPr lang="en-US" sz="2200" dirty="0"/>
              <a:t> There’s no time limit to apply after getting your disability rating.</a:t>
            </a:r>
          </a:p>
          <a:p>
            <a:pPr marL="400050" lvl="1" indent="0" eaLnBrk="1" hangingPunct="1">
              <a:lnSpc>
                <a:spcPct val="80000"/>
              </a:lnSpc>
              <a:spcBef>
                <a:spcPts val="0"/>
              </a:spcBef>
              <a:spcAft>
                <a:spcPts val="200"/>
              </a:spcAft>
              <a:buClr>
                <a:schemeClr val="tx1"/>
              </a:buClr>
            </a:pPr>
            <a:endParaRPr lang="en-US" sz="2200" dirty="0"/>
          </a:p>
          <a:p>
            <a:pPr marL="0" indent="0" eaLnBrk="1" hangingPunct="1">
              <a:lnSpc>
                <a:spcPct val="80000"/>
              </a:lnSpc>
              <a:spcBef>
                <a:spcPts val="0"/>
              </a:spcBef>
              <a:spcAft>
                <a:spcPts val="200"/>
              </a:spcAft>
              <a:buClr>
                <a:schemeClr val="tx1"/>
              </a:buClr>
              <a:buFont typeface="Arial" panose="020B0604020202020204" pitchFamily="34" charset="0"/>
              <a:buChar char="•"/>
            </a:pPr>
            <a:r>
              <a:rPr lang="en-US" sz="2200" dirty="0"/>
              <a:t> </a:t>
            </a:r>
            <a:r>
              <a:rPr lang="en-US" sz="2200" b="1" dirty="0"/>
              <a:t>You can get these benefits</a:t>
            </a:r>
            <a:r>
              <a:rPr lang="en-US" sz="2200" dirty="0"/>
              <a:t>:</a:t>
            </a:r>
          </a:p>
          <a:p>
            <a:pPr marL="400050" marR="0" lvl="1" indent="0" algn="l" defTabSz="912813" rtl="0" eaLnBrk="1" fontAlgn="base" latinLnBrk="0" hangingPunct="1">
              <a:lnSpc>
                <a:spcPct val="80000"/>
              </a:lnSpc>
              <a:spcBef>
                <a:spcPts val="0"/>
              </a:spcBef>
              <a:spcAft>
                <a:spcPts val="200"/>
              </a:spcAft>
              <a:buClr>
                <a:prstClr val="black"/>
              </a:buClr>
              <a:buSzTx/>
              <a:buFontTx/>
              <a:buChar char="–"/>
              <a:tabLst/>
              <a:defRPr/>
            </a:pPr>
            <a:r>
              <a:rPr lang="en-US" sz="2200" dirty="0"/>
              <a:t> Up to $40,000 in whole life insurance coverage (in $10,000 increments), and</a:t>
            </a:r>
          </a:p>
          <a:p>
            <a:pPr marL="400050" marR="0" lvl="1" indent="0" algn="l" defTabSz="912813" rtl="0" eaLnBrk="1" fontAlgn="base" latinLnBrk="0" hangingPunct="1">
              <a:lnSpc>
                <a:spcPct val="80000"/>
              </a:lnSpc>
              <a:spcBef>
                <a:spcPts val="0"/>
              </a:spcBef>
              <a:spcAft>
                <a:spcPts val="200"/>
              </a:spcAft>
              <a:buClr>
                <a:prstClr val="black"/>
              </a:buClr>
              <a:buSzTx/>
              <a:buFontTx/>
              <a:buChar char="–"/>
              <a:tabLst/>
              <a:defRPr/>
            </a:pPr>
            <a:r>
              <a:rPr lang="en-US" sz="2200" dirty="0"/>
              <a:t> Cash value that starts to add up 2 years after the VA approves your application</a:t>
            </a:r>
            <a:endParaRPr lang="en-US" sz="2200" b="1" dirty="0"/>
          </a:p>
        </p:txBody>
      </p:sp>
      <p:sp>
        <p:nvSpPr>
          <p:cNvPr id="2" name="TextBox 1">
            <a:extLst>
              <a:ext uri="{FF2B5EF4-FFF2-40B4-BE49-F238E27FC236}">
                <a16:creationId xmlns:a16="http://schemas.microsoft.com/office/drawing/2014/main" id="{0A6C22B3-7719-43CC-8835-208797212433}"/>
              </a:ext>
            </a:extLst>
          </p:cNvPr>
          <p:cNvSpPr txBox="1"/>
          <p:nvPr/>
        </p:nvSpPr>
        <p:spPr>
          <a:xfrm>
            <a:off x="1104900" y="5943600"/>
            <a:ext cx="6934200" cy="400110"/>
          </a:xfrm>
          <a:prstGeom prst="rect">
            <a:avLst/>
          </a:prstGeom>
          <a:noFill/>
          <a:ln w="19050">
            <a:solidFill>
              <a:srgbClr val="0033C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hlinkClick r:id="rId3"/>
              </a:rPr>
              <a:t>https://www.benefits.va.gov/insurance/VALife.asp</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86341969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6"/>
          <p:cNvSpPr>
            <a:spLocks noGrp="1" noChangeArrowheads="1"/>
          </p:cNvSpPr>
          <p:nvPr>
            <p:ph type="subTitle" idx="4294967295"/>
          </p:nvPr>
        </p:nvSpPr>
        <p:spPr bwMode="auto">
          <a:xfrm>
            <a:off x="304800" y="838200"/>
            <a:ext cx="8534400" cy="5867400"/>
          </a:xfrm>
          <a:prstGeom prst="rect">
            <a:avLst/>
          </a:prstGeom>
          <a:ln>
            <a:noFill/>
            <a:miter lim="800000"/>
            <a:headEnd/>
            <a:tailEnd/>
          </a:ln>
        </p:spPr>
        <p:txBody>
          <a:bodyPr/>
          <a:lstStyle/>
          <a:p>
            <a:pPr marL="381000" indent="-381000" eaLnBrk="1" hangingPunct="1">
              <a:lnSpc>
                <a:spcPct val="80000"/>
              </a:lnSpc>
              <a:buClr>
                <a:schemeClr val="tx1"/>
              </a:buClr>
              <a:defRPr/>
            </a:pPr>
            <a:r>
              <a:rPr lang="en-US" sz="2200" dirty="0"/>
              <a:t>Check for accuracy before signing - </a:t>
            </a:r>
            <a:r>
              <a:rPr lang="en-US" sz="2200" b="1" u="sng" dirty="0"/>
              <a:t>Your</a:t>
            </a:r>
            <a:r>
              <a:rPr lang="en-US" sz="2200" dirty="0"/>
              <a:t>                                personal responsibility!</a:t>
            </a:r>
          </a:p>
          <a:p>
            <a:pPr marL="381000" indent="-381000" eaLnBrk="1" hangingPunct="1">
              <a:lnSpc>
                <a:spcPct val="80000"/>
              </a:lnSpc>
              <a:buClr>
                <a:schemeClr val="accent1"/>
              </a:buClr>
              <a:buFont typeface="Wingdings" pitchFamily="2" charset="2"/>
              <a:buChar char="ü"/>
              <a:defRPr/>
            </a:pPr>
            <a:endParaRPr lang="en-US" sz="1100" dirty="0"/>
          </a:p>
          <a:p>
            <a:pPr marL="381000" indent="-381000" eaLnBrk="1" hangingPunct="1">
              <a:lnSpc>
                <a:spcPct val="80000"/>
              </a:lnSpc>
              <a:buClr>
                <a:schemeClr val="tx1"/>
              </a:buClr>
              <a:defRPr/>
            </a:pPr>
            <a:r>
              <a:rPr lang="en-US" sz="2200" dirty="0"/>
              <a:t>Copies*:</a:t>
            </a:r>
          </a:p>
          <a:p>
            <a:pPr marL="838200" lvl="1" indent="-381000" eaLnBrk="1" hangingPunct="1">
              <a:lnSpc>
                <a:spcPct val="80000"/>
              </a:lnSpc>
              <a:buClr>
                <a:schemeClr val="tx1"/>
              </a:buClr>
              <a:defRPr/>
            </a:pPr>
            <a:r>
              <a:rPr lang="en-US" sz="2200" dirty="0"/>
              <a:t>#1 – Member; this is the short form version  </a:t>
            </a:r>
          </a:p>
          <a:p>
            <a:pPr marL="838200" lvl="1" indent="-381000" eaLnBrk="1" hangingPunct="1">
              <a:lnSpc>
                <a:spcPct val="80000"/>
              </a:lnSpc>
              <a:buClr>
                <a:schemeClr val="tx1"/>
              </a:buClr>
              <a:defRPr/>
            </a:pPr>
            <a:r>
              <a:rPr lang="en-US" sz="2200" dirty="0"/>
              <a:t>#2 – Service; automatically sent to the                     interactive Personnel Electronic Records            Management System (iPERMS)</a:t>
            </a:r>
          </a:p>
          <a:p>
            <a:pPr marL="838200" lvl="1" indent="-381000" eaLnBrk="1" hangingPunct="1">
              <a:lnSpc>
                <a:spcPct val="80000"/>
              </a:lnSpc>
              <a:buClr>
                <a:schemeClr val="tx1"/>
              </a:buClr>
              <a:defRPr/>
            </a:pPr>
            <a:r>
              <a:rPr lang="en-US" sz="2200" dirty="0"/>
              <a:t>#4 – Member; only member copy that                        contains reason for discharge; of interest to some employers</a:t>
            </a:r>
          </a:p>
          <a:p>
            <a:pPr marL="838200" lvl="1" indent="-381000" eaLnBrk="1" hangingPunct="1">
              <a:lnSpc>
                <a:spcPct val="80000"/>
              </a:lnSpc>
              <a:buClr>
                <a:schemeClr val="tx1"/>
              </a:buClr>
              <a:defRPr/>
            </a:pPr>
            <a:r>
              <a:rPr lang="en-US" sz="2200" dirty="0"/>
              <a:t>#8 – File Copy for transition center (maintained for 1 year) </a:t>
            </a:r>
          </a:p>
          <a:p>
            <a:pPr marL="381000" indent="-381000" eaLnBrk="1" hangingPunct="1">
              <a:lnSpc>
                <a:spcPct val="80000"/>
              </a:lnSpc>
              <a:buClr>
                <a:schemeClr val="accent1"/>
              </a:buClr>
              <a:buFont typeface="Wingdings" pitchFamily="2" charset="2"/>
              <a:buChar char="ü"/>
              <a:defRPr/>
            </a:pPr>
            <a:endParaRPr lang="en-US" sz="1100" dirty="0"/>
          </a:p>
          <a:p>
            <a:pPr marL="381000" indent="-381000" eaLnBrk="1" hangingPunct="1">
              <a:lnSpc>
                <a:spcPct val="80000"/>
              </a:lnSpc>
              <a:buClr>
                <a:schemeClr val="tx1"/>
              </a:buClr>
              <a:defRPr/>
            </a:pPr>
            <a:r>
              <a:rPr lang="en-US" sz="2200" dirty="0"/>
              <a:t>File your copies (1 &amp; 4) in a safe place </a:t>
            </a:r>
            <a:r>
              <a:rPr lang="en-US" sz="2200" b="1" i="1" dirty="0"/>
              <a:t>(</a:t>
            </a:r>
            <a:r>
              <a:rPr lang="en-US" sz="2200" b="1" i="1" u="sng" dirty="0"/>
              <a:t>NOT a courthouse unless they assure you that it will not be accessible by the general public!) </a:t>
            </a:r>
          </a:p>
          <a:p>
            <a:pPr marL="381000" indent="-381000" eaLnBrk="1" hangingPunct="1">
              <a:lnSpc>
                <a:spcPct val="80000"/>
              </a:lnSpc>
              <a:buClr>
                <a:schemeClr val="accent1"/>
              </a:buClr>
              <a:buFont typeface="Wingdings" pitchFamily="2" charset="2"/>
              <a:buChar char="ü"/>
              <a:defRPr/>
            </a:pPr>
            <a:endParaRPr lang="en-US" sz="1100" dirty="0">
              <a:solidFill>
                <a:srgbClr val="FF0000"/>
              </a:solidFill>
            </a:endParaRPr>
          </a:p>
          <a:p>
            <a:pPr marL="0" indent="0" eaLnBrk="1" hangingPunct="1">
              <a:lnSpc>
                <a:spcPct val="80000"/>
              </a:lnSpc>
              <a:buClr>
                <a:schemeClr val="tx1"/>
              </a:buClr>
              <a:buNone/>
              <a:defRPr/>
            </a:pPr>
            <a:r>
              <a:rPr lang="en-US" sz="1800" dirty="0"/>
              <a:t>*Reference, AR 635-8 para 7-2</a:t>
            </a:r>
          </a:p>
          <a:p>
            <a:pPr marL="0" indent="0" eaLnBrk="1" hangingPunct="1">
              <a:lnSpc>
                <a:spcPct val="80000"/>
              </a:lnSpc>
              <a:buClr>
                <a:schemeClr val="tx1"/>
              </a:buClr>
              <a:buNone/>
              <a:defRPr/>
            </a:pPr>
            <a:endParaRPr lang="en-US" sz="800" dirty="0"/>
          </a:p>
          <a:p>
            <a:pPr marL="0" indent="0" eaLnBrk="1" hangingPunct="1">
              <a:lnSpc>
                <a:spcPct val="80000"/>
              </a:lnSpc>
              <a:buClr>
                <a:schemeClr val="tx1"/>
              </a:buClr>
              <a:buNone/>
              <a:defRPr/>
            </a:pPr>
            <a:r>
              <a:rPr lang="en-US" sz="1800" dirty="0"/>
              <a:t>(Note: Due to the electronic transmission of DD Form 214 data to the Defense Manpower Data Center (DMDC), Military Services are no longer required to produce and distribute paper copies 3, 5, 6, 7, and 8 of DD Form 214)</a:t>
            </a:r>
          </a:p>
          <a:p>
            <a:pPr marL="381000" indent="-381000" algn="ctr" eaLnBrk="1" hangingPunct="1">
              <a:lnSpc>
                <a:spcPct val="80000"/>
              </a:lnSpc>
              <a:buClr>
                <a:srgbClr val="FF0000"/>
              </a:buClr>
              <a:buFont typeface="Wingdings" pitchFamily="2" charset="2"/>
              <a:buNone/>
              <a:defRPr/>
            </a:pPr>
            <a:endParaRPr lang="en-US" sz="1800" dirty="0"/>
          </a:p>
        </p:txBody>
      </p:sp>
      <p:sp>
        <p:nvSpPr>
          <p:cNvPr id="51203" name="Rectangle 5"/>
          <p:cNvSpPr>
            <a:spLocks noGrp="1" noChangeArrowheads="1"/>
          </p:cNvSpPr>
          <p:nvPr>
            <p:ph type="title"/>
          </p:nvPr>
        </p:nvSpPr>
        <p:spPr bwMode="auto">
          <a:xfrm>
            <a:off x="838200" y="120804"/>
            <a:ext cx="8534401" cy="563562"/>
          </a:xfrm>
          <a:noFill/>
          <a:ln w="57150" cmpd="thinThick">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z="2000" b="1" i="1" dirty="0">
                <a:solidFill>
                  <a:schemeClr val="tx1"/>
                </a:solidFill>
                <a:latin typeface="+mj-lt"/>
              </a:rPr>
              <a:t>DD Form 214 (Certificate of Release or Discharge from Active Duty)</a:t>
            </a:r>
          </a:p>
        </p:txBody>
      </p:sp>
      <p:sp>
        <p:nvSpPr>
          <p:cNvPr id="51208" name="Rectangle 6"/>
          <p:cNvSpPr>
            <a:spLocks noChangeArrowheads="1"/>
          </p:cNvSpPr>
          <p:nvPr/>
        </p:nvSpPr>
        <p:spPr bwMode="auto">
          <a:xfrm>
            <a:off x="990161" y="5714705"/>
            <a:ext cx="7239440" cy="369332"/>
          </a:xfrm>
          <a:prstGeom prst="rect">
            <a:avLst/>
          </a:prstGeom>
          <a:noFill/>
          <a:ln w="9525">
            <a:noFill/>
            <a:miter lim="800000"/>
            <a:headEnd/>
            <a:tailEnd/>
          </a:ln>
        </p:spPr>
        <p:txBody>
          <a:bodyPr>
            <a:spAutoFit/>
          </a:bodyPr>
          <a:lstStyle/>
          <a:p>
            <a:endParaRPr lang="en-US" dirty="0"/>
          </a:p>
        </p:txBody>
      </p:sp>
      <p:pic>
        <p:nvPicPr>
          <p:cNvPr id="9" name="Picture 2"/>
          <p:cNvPicPr>
            <a:picLocks noChangeAspect="1" noChangeArrowheads="1"/>
          </p:cNvPicPr>
          <p:nvPr/>
        </p:nvPicPr>
        <p:blipFill rotWithShape="1">
          <a:blip r:embed="rId3" cstate="print"/>
          <a:srcRect b="14734"/>
          <a:stretch/>
        </p:blipFill>
        <p:spPr bwMode="auto">
          <a:xfrm>
            <a:off x="6696636" y="612877"/>
            <a:ext cx="2218764" cy="2816123"/>
          </a:xfrm>
          <a:prstGeom prst="rect">
            <a:avLst/>
          </a:prstGeom>
          <a:noFill/>
          <a:ln w="9525">
            <a:noFill/>
            <a:miter lim="800000"/>
            <a:headEnd/>
            <a:tailEnd/>
          </a:ln>
        </p:spPr>
      </p:pic>
    </p:spTree>
    <p:extLst>
      <p:ext uri="{BB962C8B-B14F-4D97-AF65-F5344CB8AC3E}">
        <p14:creationId xmlns:p14="http://schemas.microsoft.com/office/powerpoint/2010/main" val="29434660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859334"/>
            <a:ext cx="8853814" cy="5693866"/>
          </a:xfrm>
          <a:prstGeom prst="rect">
            <a:avLst/>
          </a:prstGeom>
          <a:noFill/>
        </p:spPr>
        <p:txBody>
          <a:bodyPr wrap="square" rtlCol="0">
            <a:spAutoFit/>
          </a:bodyPr>
          <a:lstStyle/>
          <a:p>
            <a:r>
              <a:rPr lang="en-US" dirty="0"/>
              <a:t>Copies of a Retired Soldier’s DD Form 214(s) may be obtained from the following sources, as applicable:</a:t>
            </a:r>
          </a:p>
          <a:p>
            <a:endParaRPr lang="en-US" sz="800" dirty="0"/>
          </a:p>
          <a:p>
            <a:pPr marL="285750" indent="-285750">
              <a:buFont typeface="Wingdings" panose="05000000000000000000" pitchFamily="2" charset="2"/>
              <a:buChar char="Ø"/>
            </a:pPr>
            <a:r>
              <a:rPr lang="en-US" dirty="0"/>
              <a:t>Retired Soldiers may access their records through the HRC My Records Portal by logging in with their DS login at </a:t>
            </a:r>
            <a:r>
              <a:rPr lang="en-US" dirty="0">
                <a:hlinkClick r:id="rId3"/>
              </a:rPr>
              <a:t>https://www.hrcapps.army.mil/portal/</a:t>
            </a:r>
            <a:r>
              <a:rPr lang="en-US" dirty="0"/>
              <a:t> and clicking on “Reserve/Retiree/Veteran Record”</a:t>
            </a:r>
            <a:endParaRPr lang="en-US" sz="800" dirty="0"/>
          </a:p>
          <a:p>
            <a:r>
              <a:rPr lang="en-US" sz="800" dirty="0"/>
              <a:t> </a:t>
            </a:r>
          </a:p>
          <a:p>
            <a:pPr marL="285750" indent="-285750">
              <a:buFont typeface="Wingdings" panose="05000000000000000000" pitchFamily="2" charset="2"/>
              <a:buChar char="Ø"/>
            </a:pPr>
            <a:r>
              <a:rPr lang="en-US" dirty="0"/>
              <a:t>Retired Soldiers separated after 1 October 2002 who do not have DD Form 214(s) available in iPERMS, forward request to Commander, U.S. Army Human Resources Command (AHRC-PDR-H), 1600 Spearhead Division Avenue, Fort Knox, KY 40122 (Note: records are stored electronically at AHRC but requests can also be serviced by the National Personnel Records Center, see link below)</a:t>
            </a:r>
            <a:endParaRPr lang="en-US" sz="800" dirty="0"/>
          </a:p>
          <a:p>
            <a:endParaRPr lang="en-US" sz="800" dirty="0"/>
          </a:p>
          <a:p>
            <a:pPr marL="285750" indent="-285750">
              <a:buFont typeface="Wingdings" panose="05000000000000000000" pitchFamily="2" charset="2"/>
              <a:buChar char="Ø"/>
            </a:pPr>
            <a:r>
              <a:rPr lang="en-US" dirty="0"/>
              <a:t>Retired Soldiers and Veterans who register for a premium DS Logon can obtain copies of DD Form 214(s) from iPERMS through </a:t>
            </a:r>
            <a:r>
              <a:rPr lang="en-US" dirty="0" err="1"/>
              <a:t>MilConnect</a:t>
            </a:r>
            <a:r>
              <a:rPr lang="en-US" dirty="0"/>
              <a:t>.  </a:t>
            </a:r>
            <a:r>
              <a:rPr lang="en-US" dirty="0">
                <a:hlinkClick r:id="rId4"/>
              </a:rPr>
              <a:t>https://www.va.gov/records/get-military-service-records/</a:t>
            </a:r>
            <a:r>
              <a:rPr lang="en-US" dirty="0"/>
              <a:t> </a:t>
            </a:r>
            <a:endParaRPr lang="en-US" sz="800" dirty="0"/>
          </a:p>
          <a:p>
            <a:endParaRPr lang="en-US" sz="800" dirty="0"/>
          </a:p>
          <a:p>
            <a:pPr marL="285750" indent="-285750">
              <a:buFont typeface="Wingdings" panose="05000000000000000000" pitchFamily="2" charset="2"/>
              <a:buChar char="Ø"/>
            </a:pPr>
            <a:r>
              <a:rPr lang="en-US" dirty="0"/>
              <a:t>Soldiers who retired prior to 1 October 2002, can submit a request to the National Personnel Records Center </a:t>
            </a:r>
            <a:r>
              <a:rPr lang="en-US" dirty="0">
                <a:hlinkClick r:id="rId5"/>
              </a:rPr>
              <a:t>https://vetrecs.archives.gov/VeteranRequest/home.html</a:t>
            </a:r>
            <a:endParaRPr lang="en-US" sz="800" dirty="0"/>
          </a:p>
          <a:p>
            <a:endParaRPr lang="en-US" sz="800" dirty="0"/>
          </a:p>
          <a:p>
            <a:pPr marL="285750" indent="-285750">
              <a:buFont typeface="Wingdings" panose="05000000000000000000" pitchFamily="2" charset="2"/>
              <a:buChar char="Ø"/>
            </a:pPr>
            <a:r>
              <a:rPr lang="en-US" dirty="0"/>
              <a:t>Installation military personnel divisions or ARNG State headquarters may       provide Soldiers and Veterans with copies of DD Form 214(s) available in iPERMS.</a:t>
            </a:r>
            <a:endParaRPr lang="en-US" sz="1700" dirty="0"/>
          </a:p>
        </p:txBody>
      </p:sp>
      <p:sp>
        <p:nvSpPr>
          <p:cNvPr id="3" name="TextBox 2"/>
          <p:cNvSpPr txBox="1"/>
          <p:nvPr/>
        </p:nvSpPr>
        <p:spPr>
          <a:xfrm>
            <a:off x="914400" y="0"/>
            <a:ext cx="8001000" cy="584775"/>
          </a:xfrm>
          <a:prstGeom prst="rect">
            <a:avLst/>
          </a:prstGeom>
          <a:noFill/>
        </p:spPr>
        <p:txBody>
          <a:bodyPr wrap="square" rtlCol="0">
            <a:spAutoFit/>
          </a:bodyPr>
          <a:lstStyle/>
          <a:p>
            <a:pPr algn="ctr"/>
            <a:r>
              <a:rPr lang="en-US" sz="3200" b="1" i="1" dirty="0">
                <a:latin typeface="+mj-lt"/>
              </a:rPr>
              <a:t>Obtaining a Copy of Your DD Form 214</a:t>
            </a:r>
          </a:p>
        </p:txBody>
      </p:sp>
    </p:spTree>
    <p:extLst>
      <p:ext uri="{BB962C8B-B14F-4D97-AF65-F5344CB8AC3E}">
        <p14:creationId xmlns:p14="http://schemas.microsoft.com/office/powerpoint/2010/main" val="3697849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914400" y="0"/>
            <a:ext cx="8001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At Retirement, You Will Also Receive…                </a:t>
            </a:r>
          </a:p>
        </p:txBody>
      </p:sp>
      <p:sp>
        <p:nvSpPr>
          <p:cNvPr id="51203" name="Rectangle 3"/>
          <p:cNvSpPr>
            <a:spLocks noGrp="1" noChangeArrowheads="1"/>
          </p:cNvSpPr>
          <p:nvPr>
            <p:ph type="subTitle" idx="4294967295"/>
          </p:nvPr>
        </p:nvSpPr>
        <p:spPr bwMode="auto">
          <a:xfrm>
            <a:off x="228600" y="990600"/>
            <a:ext cx="8686800" cy="5486400"/>
          </a:xfrm>
          <a:prstGeom prst="rect">
            <a:avLst/>
          </a:prstGeom>
          <a:ln>
            <a:miter lim="800000"/>
            <a:headEnd/>
            <a:tailEnd/>
          </a:ln>
        </p:spPr>
        <p:txBody>
          <a:bodyPr/>
          <a:lstStyle/>
          <a:p>
            <a:pPr marL="0" indent="0" eaLnBrk="1" hangingPunct="1">
              <a:lnSpc>
                <a:spcPct val="90000"/>
              </a:lnSpc>
              <a:spcBef>
                <a:spcPts val="0"/>
              </a:spcBef>
              <a:buClr>
                <a:schemeClr val="tx1"/>
              </a:buClr>
              <a:defRPr/>
            </a:pPr>
            <a:r>
              <a:rPr lang="en-US" sz="2100" dirty="0"/>
              <a:t> DD Form 363, Certificate of Retirement</a:t>
            </a:r>
          </a:p>
          <a:p>
            <a:pPr marL="0" indent="0" eaLnBrk="1" hangingPunct="1">
              <a:lnSpc>
                <a:spcPct val="90000"/>
              </a:lnSpc>
              <a:spcBef>
                <a:spcPts val="0"/>
              </a:spcBef>
              <a:buClr>
                <a:schemeClr val="tx1"/>
              </a:buClr>
              <a:defRPr/>
            </a:pPr>
            <a:endParaRPr lang="en-US" sz="2000" dirty="0"/>
          </a:p>
          <a:p>
            <a:pPr marL="0" indent="0" eaLnBrk="1" hangingPunct="1">
              <a:lnSpc>
                <a:spcPct val="90000"/>
              </a:lnSpc>
              <a:spcBef>
                <a:spcPts val="0"/>
              </a:spcBef>
              <a:buClr>
                <a:schemeClr val="tx1"/>
              </a:buClr>
              <a:defRPr/>
            </a:pPr>
            <a:r>
              <a:rPr lang="en-US" sz="2100" dirty="0"/>
              <a:t> DD Form 2542, Presidential </a:t>
            </a:r>
            <a:r>
              <a:rPr lang="en-US" sz="2100" u="sng" dirty="0"/>
              <a:t>Certificate</a:t>
            </a:r>
            <a:r>
              <a:rPr lang="en-US" sz="2100" dirty="0"/>
              <a:t> of Appreciation for Service in the Armed Forces of the United States – Presented to Soldiers retiring with 20 or more years of active service (15 when early retirement authorized), medical retirements, upon transfer to the Retired Reserve (reserve components), TDRL or PDRL</a:t>
            </a:r>
          </a:p>
          <a:p>
            <a:pPr marL="0" indent="0" eaLnBrk="1" hangingPunct="1">
              <a:lnSpc>
                <a:spcPct val="90000"/>
              </a:lnSpc>
              <a:spcBef>
                <a:spcPts val="0"/>
              </a:spcBef>
              <a:buClr>
                <a:schemeClr val="tx1"/>
              </a:buClr>
              <a:buNone/>
              <a:defRPr/>
            </a:pPr>
            <a:endParaRPr lang="en-US" sz="2000" dirty="0"/>
          </a:p>
          <a:p>
            <a:pPr marL="0" indent="0" eaLnBrk="1" hangingPunct="1">
              <a:lnSpc>
                <a:spcPct val="90000"/>
              </a:lnSpc>
              <a:spcBef>
                <a:spcPts val="0"/>
              </a:spcBef>
              <a:buClr>
                <a:schemeClr val="tx1"/>
              </a:buClr>
              <a:defRPr/>
            </a:pPr>
            <a:r>
              <a:rPr lang="en-US" sz="2100" dirty="0"/>
              <a:t> Presidential </a:t>
            </a:r>
            <a:r>
              <a:rPr lang="en-US" sz="2100" u="sng" dirty="0"/>
              <a:t>Letter</a:t>
            </a:r>
            <a:r>
              <a:rPr lang="en-US" sz="2100" dirty="0"/>
              <a:t> of Appreciation - Presented to service members retiring with 30 or more years of service, or special category (e.g., CSA, SMA, Medal of Honor Recipient or former POWs who qualify for or have been awarded the POW Medal) </a:t>
            </a:r>
          </a:p>
          <a:p>
            <a:pPr marL="0" indent="0" eaLnBrk="1" hangingPunct="1">
              <a:lnSpc>
                <a:spcPct val="90000"/>
              </a:lnSpc>
              <a:spcBef>
                <a:spcPts val="0"/>
              </a:spcBef>
              <a:buClr>
                <a:schemeClr val="tx1"/>
              </a:buClr>
              <a:buFont typeface="Wingdings" pitchFamily="2" charset="2"/>
              <a:buNone/>
              <a:defRPr/>
            </a:pPr>
            <a:endParaRPr lang="en-US" sz="2000" dirty="0"/>
          </a:p>
          <a:p>
            <a:pPr marL="0" indent="0" eaLnBrk="1" hangingPunct="1">
              <a:lnSpc>
                <a:spcPct val="90000"/>
              </a:lnSpc>
              <a:spcBef>
                <a:spcPts val="0"/>
              </a:spcBef>
              <a:buClr>
                <a:schemeClr val="tx1"/>
              </a:buClr>
              <a:defRPr/>
            </a:pPr>
            <a:r>
              <a:rPr lang="en-US" sz="2100" dirty="0"/>
              <a:t> Retirement Ceremony </a:t>
            </a:r>
            <a:r>
              <a:rPr lang="en-US" sz="2100" i="1" dirty="0"/>
              <a:t>(optional)</a:t>
            </a:r>
          </a:p>
          <a:p>
            <a:pPr marL="0" indent="0" eaLnBrk="1" hangingPunct="1">
              <a:lnSpc>
                <a:spcPct val="90000"/>
              </a:lnSpc>
              <a:spcBef>
                <a:spcPts val="0"/>
              </a:spcBef>
              <a:buClr>
                <a:schemeClr val="tx1"/>
              </a:buClr>
              <a:defRPr/>
            </a:pPr>
            <a:endParaRPr lang="en-US" sz="2000" i="1" dirty="0"/>
          </a:p>
          <a:p>
            <a:pPr marL="0" indent="0" eaLnBrk="1" hangingPunct="1">
              <a:lnSpc>
                <a:spcPct val="90000"/>
              </a:lnSpc>
              <a:spcBef>
                <a:spcPts val="0"/>
              </a:spcBef>
              <a:buClr>
                <a:schemeClr val="tx1"/>
              </a:buClr>
              <a:defRPr/>
            </a:pPr>
            <a:r>
              <a:rPr lang="en-US" sz="2100" dirty="0"/>
              <a:t> DA Form 3891, Army Spouse Certificate of Appreciation </a:t>
            </a:r>
            <a:r>
              <a:rPr lang="en-US" sz="2100" i="1" dirty="0"/>
              <a:t>(if applicable)</a:t>
            </a:r>
          </a:p>
          <a:p>
            <a:pPr marL="0" indent="0" eaLnBrk="1" hangingPunct="1">
              <a:lnSpc>
                <a:spcPct val="90000"/>
              </a:lnSpc>
              <a:spcBef>
                <a:spcPts val="0"/>
              </a:spcBef>
              <a:buClr>
                <a:schemeClr val="tx1"/>
              </a:buClr>
              <a:defRPr/>
            </a:pPr>
            <a:endParaRPr lang="en-US" sz="2000" dirty="0"/>
          </a:p>
          <a:p>
            <a:pPr marL="0" indent="0" eaLnBrk="1" hangingPunct="1">
              <a:lnSpc>
                <a:spcPct val="90000"/>
              </a:lnSpc>
              <a:spcBef>
                <a:spcPts val="0"/>
              </a:spcBef>
              <a:buClr>
                <a:schemeClr val="tx1"/>
              </a:buClr>
              <a:defRPr/>
            </a:pPr>
            <a:r>
              <a:rPr lang="en-US" sz="2100" dirty="0"/>
              <a:t> Army Retiring Soldier Commendation Program (ARSCP) Package </a:t>
            </a:r>
            <a:r>
              <a:rPr lang="en-US" sz="2100" i="1" dirty="0"/>
              <a:t>(see next slide)</a:t>
            </a:r>
          </a:p>
        </p:txBody>
      </p:sp>
    </p:spTree>
    <p:extLst>
      <p:ext uri="{BB962C8B-B14F-4D97-AF65-F5344CB8AC3E}">
        <p14:creationId xmlns:p14="http://schemas.microsoft.com/office/powerpoint/2010/main" val="288620149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9"/>
          <p:cNvSpPr>
            <a:spLocks noChangeArrowheads="1"/>
          </p:cNvSpPr>
          <p:nvPr/>
        </p:nvSpPr>
        <p:spPr bwMode="auto">
          <a:xfrm>
            <a:off x="4594225" y="685800"/>
            <a:ext cx="184150" cy="584200"/>
          </a:xfrm>
          <a:prstGeom prst="rect">
            <a:avLst/>
          </a:prstGeom>
          <a:noFill/>
          <a:ln w="12700" cap="sq">
            <a:noFill/>
            <a:miter lim="800000"/>
            <a:headEnd type="none" w="sm" len="sm"/>
            <a:tailEnd type="none" w="sm" len="sm"/>
          </a:ln>
        </p:spPr>
        <p:txBody>
          <a:bodyPr wrap="none">
            <a:spAutoFit/>
          </a:bodyPr>
          <a:lstStyle/>
          <a:p>
            <a:pPr algn="ctr"/>
            <a:endParaRPr lang="en-US" sz="3200" dirty="0"/>
          </a:p>
        </p:txBody>
      </p:sp>
      <p:sp>
        <p:nvSpPr>
          <p:cNvPr id="10" name="TextBox 9"/>
          <p:cNvSpPr txBox="1"/>
          <p:nvPr/>
        </p:nvSpPr>
        <p:spPr>
          <a:xfrm>
            <a:off x="218914" y="1867546"/>
            <a:ext cx="8763000" cy="4785926"/>
          </a:xfrm>
          <a:prstGeom prst="rect">
            <a:avLst/>
          </a:prstGeom>
          <a:noFill/>
        </p:spPr>
        <p:txBody>
          <a:bodyPr wrap="square">
            <a:spAutoFit/>
          </a:bodyPr>
          <a:lstStyle/>
          <a:p>
            <a:pPr>
              <a:spcAft>
                <a:spcPts val="600"/>
              </a:spcAft>
              <a:buFont typeface="Arial" pitchFamily="34" charset="0"/>
              <a:buChar char="•"/>
              <a:defRPr/>
            </a:pPr>
            <a:r>
              <a:rPr lang="en-US" dirty="0">
                <a:latin typeface="+mj-lt"/>
              </a:rPr>
              <a:t> The </a:t>
            </a:r>
            <a:r>
              <a:rPr lang="en-US" sz="2000" dirty="0">
                <a:latin typeface="+mj-lt"/>
              </a:rPr>
              <a:t>Army Retiring Soldier Commendation Program package (ARSCP), was created by ASA (M&amp;RA) in 2009</a:t>
            </a:r>
          </a:p>
          <a:p>
            <a:pPr>
              <a:spcAft>
                <a:spcPts val="600"/>
              </a:spcAft>
              <a:buFont typeface="Arial" pitchFamily="34" charset="0"/>
              <a:buChar char="•"/>
              <a:defRPr/>
            </a:pPr>
            <a:r>
              <a:rPr lang="en-US" sz="2000" dirty="0">
                <a:latin typeface="+mj-lt"/>
              </a:rPr>
              <a:t> Flag required by Title 10 USC §7251 (active duty retirement) since 1998        and T10 USC §12605 since 1999 (reserve component service retirement)</a:t>
            </a:r>
          </a:p>
          <a:p>
            <a:pPr>
              <a:spcAft>
                <a:spcPts val="600"/>
              </a:spcAft>
              <a:buFont typeface="Arial" pitchFamily="34" charset="0"/>
              <a:buChar char="•"/>
              <a:defRPr/>
            </a:pPr>
            <a:r>
              <a:rPr lang="en-US" sz="2000" dirty="0">
                <a:latin typeface="+mj-lt"/>
              </a:rPr>
              <a:t> U.S. Army Retired Lapel Button required by Army policy since 1968 IAW AR 600-8-22</a:t>
            </a:r>
          </a:p>
          <a:p>
            <a:pPr>
              <a:spcAft>
                <a:spcPts val="600"/>
              </a:spcAft>
              <a:buFont typeface="Arial" pitchFamily="34" charset="0"/>
              <a:buChar char="•"/>
              <a:defRPr/>
            </a:pPr>
            <a:r>
              <a:rPr lang="en-US" sz="2000" dirty="0">
                <a:latin typeface="+mj-lt"/>
              </a:rPr>
              <a:t> Presented to Active Duty Soldiers at retirement and to Reserve Component Soldiers upon transfer to the Retired Reserve or discharge after reaching retirement eligibility</a:t>
            </a:r>
          </a:p>
          <a:p>
            <a:pPr>
              <a:spcAft>
                <a:spcPts val="600"/>
              </a:spcAft>
              <a:buFont typeface="Arial" pitchFamily="34" charset="0"/>
              <a:buChar char="•"/>
              <a:defRPr/>
            </a:pPr>
            <a:r>
              <a:rPr lang="en-US" sz="2000" dirty="0">
                <a:latin typeface="+mj-lt"/>
              </a:rPr>
              <a:t> Package contains a letter signed by the Secretary of the Army, the Army        Chief of Staff, and the Sergeant Major of the Army, a U.S. Flag, a U.S. Army Retired Lapel Button, and two Soldier for Life window decals. </a:t>
            </a:r>
          </a:p>
          <a:p>
            <a:pPr>
              <a:spcAft>
                <a:spcPts val="600"/>
              </a:spcAft>
              <a:buFont typeface="Arial" pitchFamily="34" charset="0"/>
              <a:buChar char="•"/>
              <a:defRPr/>
            </a:pPr>
            <a:r>
              <a:rPr lang="en-US" sz="2000" dirty="0">
                <a:latin typeface="+mj-lt"/>
              </a:rPr>
              <a:t> Installation, State, RD/MSC Retirement Services Officers order ARSCP packages</a:t>
            </a:r>
          </a:p>
        </p:txBody>
      </p:sp>
      <p:sp>
        <p:nvSpPr>
          <p:cNvPr id="11" name="Rectangle 2"/>
          <p:cNvSpPr txBox="1">
            <a:spLocks noChangeArrowheads="1"/>
          </p:cNvSpPr>
          <p:nvPr/>
        </p:nvSpPr>
        <p:spPr bwMode="auto">
          <a:xfrm>
            <a:off x="685800" y="0"/>
            <a:ext cx="8458200" cy="609600"/>
          </a:xfrm>
          <a:prstGeom prst="rect">
            <a:avLst/>
          </a:prstGeom>
          <a:noFill/>
          <a:ln w="57150" cmpd="thinThick">
            <a:noFill/>
            <a:miter lim="800000"/>
            <a:headEnd/>
            <a:tailEnd/>
          </a:ln>
        </p:spPr>
        <p:txBody>
          <a:bodyPr/>
          <a:lstStyle/>
          <a:p>
            <a:pPr algn="ctr">
              <a:defRPr/>
            </a:pPr>
            <a:r>
              <a:rPr lang="en-US" sz="2800" b="1" i="1" dirty="0">
                <a:latin typeface="+mj-lt"/>
                <a:cs typeface="Arial" pitchFamily="34" charset="0"/>
              </a:rPr>
              <a:t>Army Retiring Soldier Commendation Program</a:t>
            </a:r>
          </a:p>
        </p:txBody>
      </p:sp>
      <p:sp>
        <p:nvSpPr>
          <p:cNvPr id="13" name="TextBox 12"/>
          <p:cNvSpPr txBox="1"/>
          <p:nvPr/>
        </p:nvSpPr>
        <p:spPr>
          <a:xfrm>
            <a:off x="2286000" y="1601780"/>
            <a:ext cx="184731"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609602"/>
            <a:ext cx="1828800" cy="11852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189" y="609604"/>
            <a:ext cx="1325411" cy="1185260"/>
          </a:xfrm>
          <a:prstGeom prst="rect">
            <a:avLst/>
          </a:prstGeom>
        </p:spPr>
      </p:pic>
      <p:pic>
        <p:nvPicPr>
          <p:cNvPr id="6" name="Picture 5"/>
          <p:cNvPicPr>
            <a:picLocks noChangeAspect="1"/>
          </p:cNvPicPr>
          <p:nvPr/>
        </p:nvPicPr>
        <p:blipFill>
          <a:blip r:embed="rId5"/>
          <a:stretch>
            <a:fillRect/>
          </a:stretch>
        </p:blipFill>
        <p:spPr>
          <a:xfrm>
            <a:off x="4191000" y="609602"/>
            <a:ext cx="1138801" cy="1112622"/>
          </a:xfrm>
          <a:prstGeom prst="rect">
            <a:avLst/>
          </a:prstGeom>
        </p:spPr>
      </p:pic>
    </p:spTree>
    <p:extLst>
      <p:ext uri="{BB962C8B-B14F-4D97-AF65-F5344CB8AC3E}">
        <p14:creationId xmlns:p14="http://schemas.microsoft.com/office/powerpoint/2010/main" val="1484046808"/>
      </p:ext>
    </p:extLst>
  </p:cSld>
  <p:clrMapOvr>
    <a:masterClrMapping/>
  </p:clrMapOvr>
  <p:transition>
    <p:sndAc>
      <p:end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609600" y="0"/>
            <a:ext cx="8534400" cy="584200"/>
          </a:xfrm>
          <a:prstGeom prst="rect">
            <a:avLst/>
          </a:prstGeom>
        </p:spPr>
        <p:txBody>
          <a:bodyPr wrap="square" rtlCol="0">
            <a:spAutoFit/>
          </a:bodyPr>
          <a:lstStyle>
            <a:lvl1pPr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a:ea typeface="+mj-ea"/>
                <a:cs typeface="+mj-cs"/>
              </a:rPr>
              <a:t>The Army Retirement Services Website</a:t>
            </a:r>
          </a:p>
        </p:txBody>
      </p:sp>
      <p:sp>
        <p:nvSpPr>
          <p:cNvPr id="5" name="Title 1"/>
          <p:cNvSpPr txBox="1">
            <a:spLocks/>
          </p:cNvSpPr>
          <p:nvPr/>
        </p:nvSpPr>
        <p:spPr>
          <a:xfrm>
            <a:off x="0" y="474663"/>
            <a:ext cx="9144000" cy="363537"/>
          </a:xfrm>
          <a:prstGeom prst="rect">
            <a:avLst/>
          </a:prstGeom>
        </p:spPr>
        <p:txBody>
          <a:bodyPr/>
          <a:lstStyle>
            <a:lvl1pPr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Arial" charset="0"/>
              <a:ea typeface="+mj-ea"/>
              <a:cs typeface="+mj-cs"/>
            </a:endParaRPr>
          </a:p>
        </p:txBody>
      </p:sp>
      <p:sp>
        <p:nvSpPr>
          <p:cNvPr id="6" name="TextBox 5"/>
          <p:cNvSpPr txBox="1"/>
          <p:nvPr/>
        </p:nvSpPr>
        <p:spPr>
          <a:xfrm>
            <a:off x="7140548" y="6248400"/>
            <a:ext cx="200345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Former Spouses</a:t>
            </a:r>
          </a:p>
        </p:txBody>
      </p:sp>
      <p:pic>
        <p:nvPicPr>
          <p:cNvPr id="12" name="Picture 11">
            <a:extLst>
              <a:ext uri="{FF2B5EF4-FFF2-40B4-BE49-F238E27FC236}">
                <a16:creationId xmlns:a16="http://schemas.microsoft.com/office/drawing/2014/main" id="{A3469DF8-BD72-462E-8BD3-8B95CC8D5B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9" b="559"/>
          <a:stretch/>
        </p:blipFill>
        <p:spPr>
          <a:xfrm>
            <a:off x="2133600" y="1219200"/>
            <a:ext cx="4923068" cy="5147775"/>
          </a:xfrm>
          <a:prstGeom prst="rect">
            <a:avLst/>
          </a:prstGeom>
          <a:ln>
            <a:solidFill>
              <a:schemeClr val="tx1"/>
            </a:solidFill>
          </a:ln>
        </p:spPr>
      </p:pic>
      <p:sp>
        <p:nvSpPr>
          <p:cNvPr id="22" name="Arrow: Down 21">
            <a:extLst>
              <a:ext uri="{FF2B5EF4-FFF2-40B4-BE49-F238E27FC236}">
                <a16:creationId xmlns:a16="http://schemas.microsoft.com/office/drawing/2014/main" id="{C5E6A665-2A8B-41AC-ACBF-D20CCE43363B}"/>
              </a:ext>
            </a:extLst>
          </p:cNvPr>
          <p:cNvSpPr/>
          <p:nvPr/>
        </p:nvSpPr>
        <p:spPr bwMode="auto">
          <a:xfrm rot="18629025">
            <a:off x="1879525" y="2330903"/>
            <a:ext cx="112758" cy="1187238"/>
          </a:xfrm>
          <a:prstGeom prst="downArrow">
            <a:avLst/>
          </a:prstGeom>
          <a:solidFill>
            <a:srgbClr val="B2B2B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 name="Arrow: Down 26">
            <a:extLst>
              <a:ext uri="{FF2B5EF4-FFF2-40B4-BE49-F238E27FC236}">
                <a16:creationId xmlns:a16="http://schemas.microsoft.com/office/drawing/2014/main" id="{6DF7BD24-733F-4857-BF39-41E0886A154E}"/>
              </a:ext>
            </a:extLst>
          </p:cNvPr>
          <p:cNvSpPr/>
          <p:nvPr/>
        </p:nvSpPr>
        <p:spPr bwMode="auto">
          <a:xfrm rot="15045583" flipH="1">
            <a:off x="2106709" y="4256667"/>
            <a:ext cx="104642" cy="2451812"/>
          </a:xfrm>
          <a:prstGeom prst="downArrow">
            <a:avLst/>
          </a:prstGeom>
          <a:solidFill>
            <a:srgbClr val="B2B2B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 name="Arrow: Down 29">
            <a:extLst>
              <a:ext uri="{FF2B5EF4-FFF2-40B4-BE49-F238E27FC236}">
                <a16:creationId xmlns:a16="http://schemas.microsoft.com/office/drawing/2014/main" id="{AD697CF9-8DB1-4C57-B74C-6B27836F1700}"/>
              </a:ext>
            </a:extLst>
          </p:cNvPr>
          <p:cNvSpPr/>
          <p:nvPr/>
        </p:nvSpPr>
        <p:spPr bwMode="auto">
          <a:xfrm rot="3533725">
            <a:off x="7246388" y="2379997"/>
            <a:ext cx="112127" cy="1386048"/>
          </a:xfrm>
          <a:prstGeom prst="downArrow">
            <a:avLst/>
          </a:prstGeom>
          <a:solidFill>
            <a:srgbClr val="B2B2B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3" name="Arrow: Down 32">
            <a:extLst>
              <a:ext uri="{FF2B5EF4-FFF2-40B4-BE49-F238E27FC236}">
                <a16:creationId xmlns:a16="http://schemas.microsoft.com/office/drawing/2014/main" id="{63DFB856-26AF-4EA9-8D99-B0EE9B5592F7}"/>
              </a:ext>
            </a:extLst>
          </p:cNvPr>
          <p:cNvSpPr/>
          <p:nvPr/>
        </p:nvSpPr>
        <p:spPr bwMode="auto">
          <a:xfrm rot="6374429" flipH="1">
            <a:off x="6634434" y="3332694"/>
            <a:ext cx="114293" cy="1900719"/>
          </a:xfrm>
          <a:prstGeom prst="downArrow">
            <a:avLst/>
          </a:prstGeom>
          <a:solidFill>
            <a:srgbClr val="B2B2B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 name="Arrow: Down 27">
            <a:extLst>
              <a:ext uri="{FF2B5EF4-FFF2-40B4-BE49-F238E27FC236}">
                <a16:creationId xmlns:a16="http://schemas.microsoft.com/office/drawing/2014/main" id="{D906E066-7FE8-4816-87C8-60C2A5B914B0}"/>
              </a:ext>
            </a:extLst>
          </p:cNvPr>
          <p:cNvSpPr/>
          <p:nvPr/>
        </p:nvSpPr>
        <p:spPr bwMode="auto">
          <a:xfrm rot="17107024">
            <a:off x="1750602" y="3769141"/>
            <a:ext cx="112758" cy="1187238"/>
          </a:xfrm>
          <a:prstGeom prst="downArrow">
            <a:avLst/>
          </a:prstGeom>
          <a:solidFill>
            <a:srgbClr val="B2B2B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AEBE70F-FD59-482F-9794-EF16DC5A0446}"/>
              </a:ext>
            </a:extLst>
          </p:cNvPr>
          <p:cNvPicPr>
            <a:picLocks noChangeAspect="1"/>
          </p:cNvPicPr>
          <p:nvPr/>
        </p:nvPicPr>
        <p:blipFill rotWithShape="1">
          <a:blip r:embed="rId4"/>
          <a:srcRect l="6188" t="15799" r="80311" b="4667"/>
          <a:stretch/>
        </p:blipFill>
        <p:spPr>
          <a:xfrm>
            <a:off x="229096" y="2939589"/>
            <a:ext cx="1410475" cy="1838909"/>
          </a:xfrm>
          <a:prstGeom prst="rect">
            <a:avLst/>
          </a:prstGeom>
          <a:ln>
            <a:solidFill>
              <a:schemeClr val="tx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p:blipFill>
        <p:spPr>
          <a:xfrm>
            <a:off x="229096" y="968856"/>
            <a:ext cx="1415121" cy="1850544"/>
          </a:xfrm>
          <a:prstGeom prst="rect">
            <a:avLst/>
          </a:prstGeom>
          <a:ln w="3175">
            <a:solidFill>
              <a:schemeClr val="tx1"/>
            </a:solidFill>
          </a:ln>
        </p:spPr>
      </p:pic>
      <p:pic>
        <p:nvPicPr>
          <p:cNvPr id="17" name="Picture 16">
            <a:extLst>
              <a:ext uri="{FF2B5EF4-FFF2-40B4-BE49-F238E27FC236}">
                <a16:creationId xmlns:a16="http://schemas.microsoft.com/office/drawing/2014/main" id="{07234AAC-002E-48B8-9B66-FBADE425DD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98598" y="4900788"/>
            <a:ext cx="1225402" cy="1576212"/>
          </a:xfrm>
          <a:prstGeom prst="rect">
            <a:avLst/>
          </a:prstGeom>
        </p:spPr>
      </p:pic>
      <p:sp>
        <p:nvSpPr>
          <p:cNvPr id="37" name="Arrow: Down 36">
            <a:extLst>
              <a:ext uri="{FF2B5EF4-FFF2-40B4-BE49-F238E27FC236}">
                <a16:creationId xmlns:a16="http://schemas.microsoft.com/office/drawing/2014/main" id="{232706B5-C68D-4171-ACA6-9CF1C885F819}"/>
              </a:ext>
            </a:extLst>
          </p:cNvPr>
          <p:cNvSpPr/>
          <p:nvPr/>
        </p:nvSpPr>
        <p:spPr bwMode="auto">
          <a:xfrm rot="5400000" flipH="1">
            <a:off x="6981163" y="4101354"/>
            <a:ext cx="108075" cy="3422390"/>
          </a:xfrm>
          <a:prstGeom prst="downArrow">
            <a:avLst/>
          </a:prstGeom>
          <a:solidFill>
            <a:srgbClr val="B2B2B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2" name="Picture 1"/>
          <p:cNvPicPr>
            <a:picLocks noChangeAspect="1"/>
          </p:cNvPicPr>
          <p:nvPr/>
        </p:nvPicPr>
        <p:blipFill>
          <a:blip r:embed="rId7"/>
          <a:stretch>
            <a:fillRect/>
          </a:stretch>
        </p:blipFill>
        <p:spPr>
          <a:xfrm>
            <a:off x="7537598" y="5093595"/>
            <a:ext cx="1225402" cy="1225402"/>
          </a:xfrm>
          <a:prstGeom prst="rect">
            <a:avLst/>
          </a:prstGeom>
        </p:spPr>
      </p:pic>
      <p:pic>
        <p:nvPicPr>
          <p:cNvPr id="16" name="Picture 1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00" y="3886200"/>
            <a:ext cx="1038797" cy="110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7C597D-8A3D-4B88-88B2-EC52FDF9B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468898" y="2209800"/>
            <a:ext cx="1228902" cy="1572904"/>
          </a:xfrm>
          <a:prstGeom prst="rect">
            <a:avLst/>
          </a:prstGeom>
        </p:spPr>
      </p:pic>
      <p:sp>
        <p:nvSpPr>
          <p:cNvPr id="14" name="TextBox 13">
            <a:extLst>
              <a:ext uri="{FF2B5EF4-FFF2-40B4-BE49-F238E27FC236}">
                <a16:creationId xmlns:a16="http://schemas.microsoft.com/office/drawing/2014/main" id="{B91A6E0E-7947-4C2E-8DF6-D960462EBF79}"/>
              </a:ext>
            </a:extLst>
          </p:cNvPr>
          <p:cNvSpPr txBox="1"/>
          <p:nvPr/>
        </p:nvSpPr>
        <p:spPr>
          <a:xfrm>
            <a:off x="2314003" y="697468"/>
            <a:ext cx="4543997"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hlinkClick r:id="rId10"/>
              </a:rPr>
              <a:t>https://soldierforlife.army.mil/Retirement</a:t>
            </a:r>
            <a:endParaRPr kumimoji="0" lang="en-US" sz="19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9B5D8A0F-A542-4E54-8D2C-006AC8FA2F7B}"/>
              </a:ext>
            </a:extLst>
          </p:cNvPr>
          <p:cNvSpPr txBox="1"/>
          <p:nvPr/>
        </p:nvSpPr>
        <p:spPr>
          <a:xfrm>
            <a:off x="7315200" y="1534180"/>
            <a:ext cx="1534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Army Retirement Planning Toolkit</a:t>
            </a:r>
          </a:p>
        </p:txBody>
      </p:sp>
      <p:sp>
        <p:nvSpPr>
          <p:cNvPr id="25" name="Arrow: Down 24">
            <a:extLst>
              <a:ext uri="{FF2B5EF4-FFF2-40B4-BE49-F238E27FC236}">
                <a16:creationId xmlns:a16="http://schemas.microsoft.com/office/drawing/2014/main" id="{36F94B99-13F0-4092-B145-420CB3894F4F}"/>
              </a:ext>
            </a:extLst>
          </p:cNvPr>
          <p:cNvSpPr/>
          <p:nvPr/>
        </p:nvSpPr>
        <p:spPr bwMode="auto">
          <a:xfrm rot="3750866" flipH="1">
            <a:off x="6720297" y="600292"/>
            <a:ext cx="104642" cy="2451812"/>
          </a:xfrm>
          <a:prstGeom prst="downArrow">
            <a:avLst/>
          </a:prstGeom>
          <a:solidFill>
            <a:srgbClr val="B2B2B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pic>
        <p:nvPicPr>
          <p:cNvPr id="24" name="Picture 23">
            <a:extLst>
              <a:ext uri="{FF2B5EF4-FFF2-40B4-BE49-F238E27FC236}">
                <a16:creationId xmlns:a16="http://schemas.microsoft.com/office/drawing/2014/main" id="{541ABF41-4E18-4909-BCE7-2B6891F6CAF2}"/>
              </a:ext>
            </a:extLst>
          </p:cNvPr>
          <p:cNvPicPr>
            <a:picLocks noChangeAspect="1"/>
          </p:cNvPicPr>
          <p:nvPr/>
        </p:nvPicPr>
        <p:blipFill>
          <a:blip r:embed="rId11"/>
          <a:stretch>
            <a:fillRect/>
          </a:stretch>
        </p:blipFill>
        <p:spPr>
          <a:xfrm>
            <a:off x="7742118" y="883433"/>
            <a:ext cx="639882" cy="716767"/>
          </a:xfrm>
          <a:prstGeom prst="rect">
            <a:avLst/>
          </a:prstGeom>
        </p:spPr>
      </p:pic>
    </p:spTree>
    <p:extLst>
      <p:ext uri="{BB962C8B-B14F-4D97-AF65-F5344CB8AC3E}">
        <p14:creationId xmlns:p14="http://schemas.microsoft.com/office/powerpoint/2010/main" val="4110701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09600" y="0"/>
            <a:ext cx="8534400" cy="609600"/>
          </a:xfrm>
          <a:prstGeom prst="rect">
            <a:avLst/>
          </a:prstGeom>
          <a:noFill/>
          <a:ln w="57150" cmpd="thinThick">
            <a:noFill/>
            <a:miter lim="800000"/>
            <a:headEnd/>
            <a:tailEnd/>
          </a:ln>
        </p:spPr>
        <p:txBody>
          <a:bodyPr lIns="90488" tIns="44450" rIns="90488" bIns="44450" anchor="ctr"/>
          <a:lstStyle/>
          <a:p>
            <a:pPr algn="ctr" eaLnBrk="0" hangingPunct="0"/>
            <a:r>
              <a:rPr lang="en-US" sz="3200" b="1" i="1" dirty="0">
                <a:latin typeface="+mj-lt"/>
              </a:rPr>
              <a:t>Mobilization/Retired Soldier Recall</a:t>
            </a:r>
          </a:p>
        </p:txBody>
      </p:sp>
      <p:sp>
        <p:nvSpPr>
          <p:cNvPr id="52227" name="Rectangle 3"/>
          <p:cNvSpPr>
            <a:spLocks noChangeArrowheads="1"/>
          </p:cNvSpPr>
          <p:nvPr/>
        </p:nvSpPr>
        <p:spPr bwMode="auto">
          <a:xfrm>
            <a:off x="304800" y="838200"/>
            <a:ext cx="8686800" cy="5573018"/>
          </a:xfrm>
          <a:prstGeom prst="rect">
            <a:avLst/>
          </a:prstGeom>
          <a:noFill/>
          <a:ln w="12700">
            <a:noFill/>
            <a:miter lim="800000"/>
            <a:headEnd/>
            <a:tailEnd/>
          </a:ln>
        </p:spPr>
        <p:txBody>
          <a:bodyPr lIns="90488" tIns="44450" rIns="90488" bIns="44450"/>
          <a:lstStyle/>
          <a:p>
            <a:pPr marL="342900" indent="-342900" eaLnBrk="0" hangingPunct="0">
              <a:spcBef>
                <a:spcPct val="20000"/>
              </a:spcBef>
              <a:buFontTx/>
              <a:buChar char="•"/>
              <a:defRPr/>
            </a:pPr>
            <a:r>
              <a:rPr lang="en-US" sz="2100" u="sng" dirty="0"/>
              <a:t>Criteria for recall</a:t>
            </a:r>
            <a:endParaRPr lang="en-US" sz="2100" dirty="0"/>
          </a:p>
          <a:p>
            <a:pPr marL="800100" lvl="1" indent="-342900" eaLnBrk="0" hangingPunct="0">
              <a:spcBef>
                <a:spcPct val="20000"/>
              </a:spcBef>
              <a:buFont typeface="Arial" pitchFamily="34" charset="0"/>
              <a:buChar char="‒"/>
              <a:defRPr/>
            </a:pPr>
            <a:r>
              <a:rPr lang="en-US" sz="2100" dirty="0"/>
              <a:t>Must meet medical fitness standards</a:t>
            </a:r>
          </a:p>
          <a:p>
            <a:pPr marL="800100" lvl="1" indent="-342900" eaLnBrk="0" hangingPunct="0">
              <a:spcBef>
                <a:spcPct val="20000"/>
              </a:spcBef>
              <a:buFont typeface="Arial" pitchFamily="34" charset="0"/>
              <a:buChar char="‒"/>
              <a:defRPr/>
            </a:pPr>
            <a:r>
              <a:rPr lang="en-US" sz="2100" dirty="0"/>
              <a:t>Must meet grade and skill requirements</a:t>
            </a:r>
          </a:p>
          <a:p>
            <a:pPr marL="800100" lvl="1" indent="-342900" eaLnBrk="0" hangingPunct="0">
              <a:spcBef>
                <a:spcPts val="600"/>
              </a:spcBef>
              <a:buFont typeface="Arial" pitchFamily="34" charset="0"/>
              <a:buChar char="‒"/>
              <a:defRPr/>
            </a:pPr>
            <a:r>
              <a:rPr lang="en-US" sz="2100" dirty="0"/>
              <a:t>Must have required security clearance</a:t>
            </a:r>
          </a:p>
          <a:p>
            <a:pPr marL="800100" lvl="1" indent="-342900" eaLnBrk="0" hangingPunct="0">
              <a:spcBef>
                <a:spcPts val="600"/>
              </a:spcBef>
              <a:buFont typeface="Arial" pitchFamily="34" charset="0"/>
              <a:buChar char="‒"/>
              <a:defRPr/>
            </a:pPr>
            <a:r>
              <a:rPr lang="en-US" sz="2100" dirty="0"/>
              <a:t>Retired Soldiers who </a:t>
            </a:r>
            <a:r>
              <a:rPr lang="en-US" sz="2100" u="sng" dirty="0"/>
              <a:t>volunteer</a:t>
            </a:r>
            <a:r>
              <a:rPr lang="en-US" sz="2100" dirty="0"/>
              <a:t> for recall to AD are not subject to any age or grade limitation. Retired Soldiers </a:t>
            </a:r>
            <a:r>
              <a:rPr lang="en-US" sz="2100" u="sng" dirty="0"/>
              <a:t>involuntary ordered</a:t>
            </a:r>
            <a:r>
              <a:rPr lang="en-US" sz="2100" dirty="0"/>
              <a:t> to AD are subject to age and grade limitation.</a:t>
            </a:r>
          </a:p>
          <a:p>
            <a:pPr marL="800100" lvl="1" indent="-342900" eaLnBrk="0" hangingPunct="0">
              <a:spcBef>
                <a:spcPts val="600"/>
              </a:spcBef>
              <a:buFont typeface="Arial" pitchFamily="34" charset="0"/>
              <a:buChar char="‒"/>
              <a:defRPr/>
            </a:pPr>
            <a:endParaRPr lang="en-US" sz="800" dirty="0"/>
          </a:p>
          <a:p>
            <a:pPr marL="342900" indent="-342900" eaLnBrk="0" hangingPunct="0">
              <a:spcBef>
                <a:spcPts val="600"/>
              </a:spcBef>
              <a:buFontTx/>
              <a:buChar char="•"/>
              <a:defRPr/>
            </a:pPr>
            <a:r>
              <a:rPr lang="en-US" sz="2100" u="sng" dirty="0"/>
              <a:t>By Category</a:t>
            </a:r>
            <a:endParaRPr lang="en-US" sz="2100" dirty="0"/>
          </a:p>
          <a:p>
            <a:pPr marL="800100" lvl="1" indent="-342900" eaLnBrk="0" hangingPunct="0">
              <a:spcBef>
                <a:spcPts val="600"/>
              </a:spcBef>
              <a:buFont typeface="Arial" pitchFamily="34" charset="0"/>
              <a:buChar char="‒"/>
              <a:defRPr/>
            </a:pPr>
            <a:r>
              <a:rPr lang="en-US" sz="2100" dirty="0"/>
              <a:t>Cat I:</a:t>
            </a:r>
            <a:r>
              <a:rPr lang="en-US" sz="2100" i="1" dirty="0"/>
              <a:t> </a:t>
            </a:r>
            <a:r>
              <a:rPr lang="en-US" sz="2100" dirty="0"/>
              <a:t>Non-disability, retired less than 5 years, under 60</a:t>
            </a:r>
          </a:p>
          <a:p>
            <a:pPr marL="800100" lvl="1" indent="-342900" eaLnBrk="0" hangingPunct="0">
              <a:spcBef>
                <a:spcPts val="600"/>
              </a:spcBef>
              <a:buFont typeface="Arial" pitchFamily="34" charset="0"/>
              <a:buChar char="‒"/>
              <a:defRPr/>
            </a:pPr>
            <a:r>
              <a:rPr lang="en-US" sz="2100" dirty="0"/>
              <a:t>Cat II: Non-disability, retired 5 years or more, under 60</a:t>
            </a:r>
          </a:p>
          <a:p>
            <a:pPr marL="800100" lvl="1" indent="-342900" eaLnBrk="0" hangingPunct="0">
              <a:spcBef>
                <a:spcPts val="600"/>
              </a:spcBef>
              <a:buFont typeface="Arial" pitchFamily="34" charset="0"/>
              <a:buChar char="‒"/>
              <a:defRPr/>
            </a:pPr>
            <a:r>
              <a:rPr lang="en-US" sz="2100" dirty="0"/>
              <a:t>Cat III: Retired Soldiers including those retired for disability or any retired member over age 60. Generally, category III personnel should be assigned to civilian jobs, unless they     have critical skills or volunteer for specific military jobs.</a:t>
            </a:r>
          </a:p>
        </p:txBody>
      </p:sp>
      <p:sp>
        <p:nvSpPr>
          <p:cNvPr id="53254" name="TextBox 5"/>
          <p:cNvSpPr txBox="1">
            <a:spLocks noChangeArrowheads="1"/>
          </p:cNvSpPr>
          <p:nvPr/>
        </p:nvSpPr>
        <p:spPr bwMode="auto">
          <a:xfrm>
            <a:off x="6858000" y="1752600"/>
            <a:ext cx="1447800" cy="400050"/>
          </a:xfrm>
          <a:prstGeom prst="rect">
            <a:avLst/>
          </a:prstGeom>
          <a:noFill/>
          <a:ln w="9525">
            <a:noFill/>
            <a:miter lim="800000"/>
            <a:headEnd/>
            <a:tailEnd/>
          </a:ln>
        </p:spPr>
        <p:txBody>
          <a:bodyPr>
            <a:spAutoFit/>
          </a:bodyPr>
          <a:lstStyle/>
          <a:p>
            <a:endParaRPr lang="en-US" dirty="0"/>
          </a:p>
        </p:txBody>
      </p:sp>
      <p:pic>
        <p:nvPicPr>
          <p:cNvPr id="53255" name="Picture 7" descr="http://ts3.mm.bing.net/th?id=H.4902766186137546&amp;pid=1.7&amp;w=211&amp;h=153&amp;c=7&amp;rs=1"/>
          <p:cNvPicPr>
            <a:picLocks noChangeAspect="1" noChangeArrowheads="1"/>
          </p:cNvPicPr>
          <p:nvPr/>
        </p:nvPicPr>
        <p:blipFill>
          <a:blip r:embed="rId3" cstate="print"/>
          <a:srcRect/>
          <a:stretch>
            <a:fillRect/>
          </a:stretch>
        </p:blipFill>
        <p:spPr bwMode="auto">
          <a:xfrm>
            <a:off x="6846651" y="757783"/>
            <a:ext cx="1812038" cy="1314450"/>
          </a:xfrm>
          <a:prstGeom prst="rect">
            <a:avLst/>
          </a:prstGeom>
          <a:noFill/>
          <a:ln w="9525">
            <a:noFill/>
            <a:miter lim="800000"/>
            <a:headEnd/>
            <a:tailEnd/>
          </a:ln>
        </p:spPr>
      </p:pic>
      <p:sp>
        <p:nvSpPr>
          <p:cNvPr id="2" name="Rectangle 1"/>
          <p:cNvSpPr/>
          <p:nvPr/>
        </p:nvSpPr>
        <p:spPr>
          <a:xfrm>
            <a:off x="0" y="6183868"/>
            <a:ext cx="9144000" cy="369332"/>
          </a:xfrm>
          <a:prstGeom prst="rect">
            <a:avLst/>
          </a:prstGeom>
        </p:spPr>
        <p:txBody>
          <a:bodyPr wrap="square">
            <a:spAutoFit/>
          </a:bodyPr>
          <a:lstStyle/>
          <a:p>
            <a:pPr algn="ctr"/>
            <a:r>
              <a:rPr lang="en-US" b="1" dirty="0">
                <a:hlinkClick r:id="rId4"/>
              </a:rPr>
              <a:t>https://www.hrc.army.mil/content/Retiree%20Recall</a:t>
            </a:r>
            <a:endParaRPr lang="en-US" b="1" dirty="0"/>
          </a:p>
        </p:txBody>
      </p:sp>
    </p:spTree>
    <p:extLst>
      <p:ext uri="{BB962C8B-B14F-4D97-AF65-F5344CB8AC3E}">
        <p14:creationId xmlns:p14="http://schemas.microsoft.com/office/powerpoint/2010/main" val="23016852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1" y="1"/>
            <a:ext cx="9144001" cy="914399"/>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Travel &amp; Transportation </a:t>
            </a:r>
            <a:br>
              <a:rPr lang="en-US" sz="2800" b="1" i="1" dirty="0">
                <a:solidFill>
                  <a:schemeClr val="tx1"/>
                </a:solidFill>
                <a:latin typeface="+mj-lt"/>
              </a:rPr>
            </a:br>
            <a:br>
              <a:rPr lang="en-US" sz="400" b="1" i="1" dirty="0">
                <a:solidFill>
                  <a:schemeClr val="tx1"/>
                </a:solidFill>
                <a:latin typeface="+mj-lt"/>
              </a:rPr>
            </a:br>
            <a:r>
              <a:rPr lang="en-US" sz="2400" dirty="0">
                <a:solidFill>
                  <a:schemeClr val="tx1"/>
                </a:solidFill>
              </a:rPr>
              <a:t>(</a:t>
            </a:r>
            <a:r>
              <a:rPr lang="en-US" sz="2000" i="1" dirty="0">
                <a:solidFill>
                  <a:schemeClr val="tx1"/>
                </a:solidFill>
              </a:rPr>
              <a:t>Contact Your Transportation Office)</a:t>
            </a:r>
            <a:endParaRPr lang="en-US" sz="2000" dirty="0">
              <a:solidFill>
                <a:schemeClr val="tx1"/>
              </a:solidFill>
            </a:endParaRPr>
          </a:p>
        </p:txBody>
      </p:sp>
      <p:sp>
        <p:nvSpPr>
          <p:cNvPr id="54275" name="Rectangle 3"/>
          <p:cNvSpPr>
            <a:spLocks noGrp="1" noChangeArrowheads="1"/>
          </p:cNvSpPr>
          <p:nvPr>
            <p:ph sz="half" idx="1"/>
          </p:nvPr>
        </p:nvSpPr>
        <p:spPr bwMode="auto">
          <a:xfrm>
            <a:off x="457200" y="1253253"/>
            <a:ext cx="8229600" cy="5071347"/>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en-US" sz="2200" u="sng" dirty="0"/>
              <a:t>Travel</a:t>
            </a:r>
          </a:p>
          <a:p>
            <a:pPr eaLnBrk="1" hangingPunct="1">
              <a:spcBef>
                <a:spcPct val="0"/>
              </a:spcBef>
              <a:buFontTx/>
              <a:buNone/>
            </a:pPr>
            <a:endParaRPr lang="en-US" sz="1000" u="sng" dirty="0"/>
          </a:p>
          <a:p>
            <a:pPr eaLnBrk="1" hangingPunct="1">
              <a:spcBef>
                <a:spcPct val="0"/>
              </a:spcBef>
              <a:buClr>
                <a:schemeClr val="tx1"/>
              </a:buClr>
            </a:pPr>
            <a:r>
              <a:rPr lang="en-US" sz="2200" dirty="0"/>
              <a:t>Authorized from last duty station to home of selection (includes Family members)</a:t>
            </a:r>
          </a:p>
          <a:p>
            <a:pPr marL="0" indent="0" eaLnBrk="1" hangingPunct="1">
              <a:spcBef>
                <a:spcPct val="0"/>
              </a:spcBef>
              <a:buClr>
                <a:schemeClr val="tx1"/>
              </a:buClr>
              <a:buNone/>
            </a:pPr>
            <a:endParaRPr lang="en-US" sz="1000" dirty="0"/>
          </a:p>
          <a:p>
            <a:pPr eaLnBrk="1" hangingPunct="1">
              <a:spcBef>
                <a:spcPct val="0"/>
              </a:spcBef>
              <a:buClr>
                <a:schemeClr val="tx1"/>
              </a:buClr>
            </a:pPr>
            <a:r>
              <a:rPr lang="en-US" sz="2200" dirty="0"/>
              <a:t>If home of selection is OCONUS, costs limited to those payable had a CONUS site been selected</a:t>
            </a:r>
          </a:p>
          <a:p>
            <a:pPr eaLnBrk="1" hangingPunct="1">
              <a:spcBef>
                <a:spcPct val="0"/>
              </a:spcBef>
              <a:buClr>
                <a:schemeClr val="tx1"/>
              </a:buClr>
            </a:pPr>
            <a:endParaRPr lang="en-US" sz="1400" dirty="0"/>
          </a:p>
          <a:p>
            <a:pPr eaLnBrk="1" hangingPunct="1">
              <a:lnSpc>
                <a:spcPct val="40000"/>
              </a:lnSpc>
              <a:spcBef>
                <a:spcPct val="0"/>
              </a:spcBef>
              <a:buClr>
                <a:schemeClr val="accent1"/>
              </a:buClr>
            </a:pPr>
            <a:endParaRPr lang="en-US" sz="2200" dirty="0"/>
          </a:p>
          <a:p>
            <a:pPr eaLnBrk="1" hangingPunct="1">
              <a:spcBef>
                <a:spcPct val="0"/>
              </a:spcBef>
              <a:buClr>
                <a:schemeClr val="accent1"/>
              </a:buClr>
              <a:buFont typeface="Wingdings" pitchFamily="2" charset="2"/>
              <a:buNone/>
            </a:pPr>
            <a:r>
              <a:rPr lang="en-US" sz="2200" u="sng" dirty="0"/>
              <a:t>Transportation of Household Goods (HHGs)</a:t>
            </a:r>
          </a:p>
          <a:p>
            <a:pPr eaLnBrk="1" hangingPunct="1">
              <a:spcBef>
                <a:spcPct val="0"/>
              </a:spcBef>
              <a:buClr>
                <a:schemeClr val="accent1"/>
              </a:buClr>
              <a:buFont typeface="Wingdings" pitchFamily="2" charset="2"/>
              <a:buNone/>
            </a:pPr>
            <a:endParaRPr lang="en-US" sz="1000" u="sng" dirty="0"/>
          </a:p>
          <a:p>
            <a:pPr eaLnBrk="1" hangingPunct="1">
              <a:spcBef>
                <a:spcPct val="0"/>
              </a:spcBef>
              <a:buClr>
                <a:schemeClr val="tx1"/>
              </a:buClr>
            </a:pPr>
            <a:r>
              <a:rPr lang="en-US" sz="2200" dirty="0"/>
              <a:t>From last duty station to home of selection</a:t>
            </a:r>
          </a:p>
          <a:p>
            <a:pPr eaLnBrk="1" hangingPunct="1">
              <a:spcBef>
                <a:spcPct val="0"/>
              </a:spcBef>
              <a:buClr>
                <a:schemeClr val="tx1"/>
              </a:buClr>
            </a:pPr>
            <a:endParaRPr lang="en-US" sz="1000" dirty="0"/>
          </a:p>
          <a:p>
            <a:pPr eaLnBrk="1" hangingPunct="1">
              <a:spcBef>
                <a:spcPct val="0"/>
              </a:spcBef>
              <a:buClr>
                <a:schemeClr val="tx1"/>
              </a:buClr>
            </a:pPr>
            <a:r>
              <a:rPr lang="en-US" sz="2200" dirty="0"/>
              <a:t>May ship stored HHGs</a:t>
            </a:r>
          </a:p>
          <a:p>
            <a:pPr eaLnBrk="1" hangingPunct="1">
              <a:spcBef>
                <a:spcPct val="0"/>
              </a:spcBef>
              <a:buClr>
                <a:schemeClr val="tx1"/>
              </a:buClr>
            </a:pPr>
            <a:endParaRPr lang="en-US" sz="1000" dirty="0"/>
          </a:p>
          <a:p>
            <a:pPr eaLnBrk="1" hangingPunct="1">
              <a:spcBef>
                <a:spcPct val="0"/>
              </a:spcBef>
              <a:buClr>
                <a:schemeClr val="tx1"/>
              </a:buClr>
            </a:pPr>
            <a:r>
              <a:rPr lang="en-US" sz="2200" dirty="0"/>
              <a:t>Non-temporary storage authorized for 1 year</a:t>
            </a:r>
          </a:p>
          <a:p>
            <a:pPr eaLnBrk="1" hangingPunct="1">
              <a:spcBef>
                <a:spcPct val="0"/>
              </a:spcBef>
              <a:buClr>
                <a:schemeClr val="tx1"/>
              </a:buClr>
            </a:pPr>
            <a:endParaRPr lang="en-US" sz="1000" dirty="0"/>
          </a:p>
          <a:p>
            <a:pPr eaLnBrk="1" hangingPunct="1">
              <a:spcBef>
                <a:spcPct val="0"/>
              </a:spcBef>
              <a:buClr>
                <a:schemeClr val="tx1"/>
              </a:buClr>
            </a:pPr>
            <a:r>
              <a:rPr lang="en-US" sz="2200" dirty="0"/>
              <a:t>If retiring OCONUS, POV shipment to CONUS authorized</a:t>
            </a:r>
          </a:p>
        </p:txBody>
      </p:sp>
      <p:pic>
        <p:nvPicPr>
          <p:cNvPr id="54276" name="Picture 4" descr="IN00307_"/>
          <p:cNvPicPr>
            <a:picLocks noGrp="1" noChangeAspect="1" noChangeArrowheads="1"/>
          </p:cNvPicPr>
          <p:nvPr>
            <p:ph sz="quarter" idx="2"/>
          </p:nvPr>
        </p:nvPicPr>
        <p:blipFill>
          <a:blip r:embed="rId3" cstate="print"/>
          <a:srcRect/>
          <a:stretch>
            <a:fillRect/>
          </a:stretch>
        </p:blipFill>
        <p:spPr bwMode="auto">
          <a:xfrm>
            <a:off x="6907064" y="3197255"/>
            <a:ext cx="2008336" cy="1417649"/>
          </a:xfrm>
          <a:noFill/>
          <a:ln>
            <a:miter lim="800000"/>
            <a:headEnd/>
            <a:tailEnd/>
          </a:ln>
        </p:spPr>
      </p:pic>
    </p:spTree>
    <p:extLst>
      <p:ext uri="{BB962C8B-B14F-4D97-AF65-F5344CB8AC3E}">
        <p14:creationId xmlns:p14="http://schemas.microsoft.com/office/powerpoint/2010/main" val="3201242104"/>
      </p:ext>
    </p:extLst>
  </p:cSld>
  <p:clrMapOvr>
    <a:masterClrMapping/>
  </p:clrMapOvr>
  <p:transition>
    <p:sndAc>
      <p:end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1" y="1"/>
            <a:ext cx="9144001" cy="914399"/>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Travel &amp; Transportation (</a:t>
            </a:r>
            <a:r>
              <a:rPr lang="en-US" sz="3200" b="1" i="1" dirty="0" err="1">
                <a:solidFill>
                  <a:schemeClr val="tx1"/>
                </a:solidFill>
                <a:latin typeface="+mj-lt"/>
              </a:rPr>
              <a:t>Con’t</a:t>
            </a:r>
            <a:r>
              <a:rPr lang="en-US" sz="3200" b="1" i="1" dirty="0">
                <a:solidFill>
                  <a:schemeClr val="tx1"/>
                </a:solidFill>
                <a:latin typeface="+mj-lt"/>
              </a:rPr>
              <a:t>)</a:t>
            </a:r>
            <a:br>
              <a:rPr lang="en-US" sz="2800" b="1" i="1" dirty="0">
                <a:solidFill>
                  <a:schemeClr val="tx1"/>
                </a:solidFill>
                <a:latin typeface="+mj-lt"/>
              </a:rPr>
            </a:br>
            <a:br>
              <a:rPr lang="en-US" sz="400" b="1" i="1" dirty="0">
                <a:solidFill>
                  <a:schemeClr val="tx1"/>
                </a:solidFill>
                <a:latin typeface="+mj-lt"/>
              </a:rPr>
            </a:br>
            <a:r>
              <a:rPr lang="en-US" sz="2400" dirty="0">
                <a:solidFill>
                  <a:schemeClr val="tx1"/>
                </a:solidFill>
              </a:rPr>
              <a:t>(</a:t>
            </a:r>
            <a:r>
              <a:rPr lang="en-US" sz="2000" i="1" dirty="0">
                <a:solidFill>
                  <a:schemeClr val="tx1"/>
                </a:solidFill>
              </a:rPr>
              <a:t>Contact Your Transportation Office)</a:t>
            </a:r>
            <a:endParaRPr lang="en-US" sz="2000" dirty="0">
              <a:solidFill>
                <a:schemeClr val="tx1"/>
              </a:solidFill>
            </a:endParaRPr>
          </a:p>
        </p:txBody>
      </p:sp>
      <p:sp>
        <p:nvSpPr>
          <p:cNvPr id="54275" name="Rectangle 3"/>
          <p:cNvSpPr>
            <a:spLocks noGrp="1" noChangeArrowheads="1"/>
          </p:cNvSpPr>
          <p:nvPr>
            <p:ph sz="half" idx="1"/>
          </p:nvPr>
        </p:nvSpPr>
        <p:spPr bwMode="auto">
          <a:xfrm>
            <a:off x="304800" y="990600"/>
            <a:ext cx="8458200" cy="556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40000"/>
              </a:lnSpc>
              <a:spcBef>
                <a:spcPct val="0"/>
              </a:spcBef>
              <a:buClr>
                <a:schemeClr val="accent1"/>
              </a:buClr>
              <a:buFont typeface="Wingdings" pitchFamily="2" charset="2"/>
              <a:buChar char="ü"/>
            </a:pPr>
            <a:endParaRPr lang="en-US" sz="2200" dirty="0"/>
          </a:p>
          <a:p>
            <a:pPr eaLnBrk="1" hangingPunct="1">
              <a:spcBef>
                <a:spcPct val="0"/>
              </a:spcBef>
              <a:buClr>
                <a:schemeClr val="accent1"/>
              </a:buClr>
              <a:buFont typeface="Wingdings" pitchFamily="2" charset="2"/>
              <a:buNone/>
            </a:pPr>
            <a:r>
              <a:rPr lang="en-US" sz="2200" u="sng" dirty="0"/>
              <a:t>Time Limit on Travel &amp; Transportation Allowances</a:t>
            </a:r>
          </a:p>
          <a:p>
            <a:pPr eaLnBrk="1" hangingPunct="1">
              <a:spcBef>
                <a:spcPct val="0"/>
              </a:spcBef>
              <a:buClr>
                <a:schemeClr val="accent1"/>
              </a:buClr>
              <a:buFont typeface="Wingdings" pitchFamily="2" charset="2"/>
              <a:buNone/>
            </a:pPr>
            <a:endParaRPr lang="en-US" sz="1200" dirty="0"/>
          </a:p>
          <a:p>
            <a:pPr eaLnBrk="1" hangingPunct="1">
              <a:spcBef>
                <a:spcPct val="0"/>
              </a:spcBef>
              <a:buClr>
                <a:schemeClr val="tx1"/>
              </a:buClr>
            </a:pPr>
            <a:r>
              <a:rPr lang="en-US" sz="2200" dirty="0"/>
              <a:t>Has been increased from one to three years from the           date of retirement (for those with retirement orders            issued on or after 24 June 2022)</a:t>
            </a:r>
          </a:p>
          <a:p>
            <a:pPr eaLnBrk="1" hangingPunct="1">
              <a:spcBef>
                <a:spcPct val="0"/>
              </a:spcBef>
              <a:buClr>
                <a:schemeClr val="tx1"/>
              </a:buClr>
            </a:pPr>
            <a:endParaRPr lang="en-US" sz="1000" dirty="0"/>
          </a:p>
          <a:p>
            <a:pPr eaLnBrk="1" hangingPunct="1">
              <a:spcBef>
                <a:spcPct val="0"/>
              </a:spcBef>
              <a:buClr>
                <a:schemeClr val="tx1"/>
              </a:buClr>
            </a:pPr>
            <a:r>
              <a:rPr lang="en-US" sz="2200" dirty="0"/>
              <a:t>Extensions may be requested prior to the 3</a:t>
            </a:r>
            <a:r>
              <a:rPr lang="en-US" sz="2200" baseline="30000" dirty="0"/>
              <a:t>rd</a:t>
            </a:r>
            <a:r>
              <a:rPr lang="en-US" sz="2200" dirty="0"/>
              <a:t> anniversary of the retirement date, and each year thereafter, up to a maximum of 6 years.</a:t>
            </a:r>
          </a:p>
          <a:p>
            <a:pPr eaLnBrk="1" hangingPunct="1">
              <a:spcBef>
                <a:spcPct val="0"/>
              </a:spcBef>
              <a:buClr>
                <a:schemeClr val="tx1"/>
              </a:buClr>
            </a:pPr>
            <a:endParaRPr lang="en-US" sz="1000" dirty="0"/>
          </a:p>
          <a:p>
            <a:pPr eaLnBrk="1" hangingPunct="1">
              <a:lnSpc>
                <a:spcPct val="85000"/>
              </a:lnSpc>
              <a:spcBef>
                <a:spcPct val="0"/>
              </a:spcBef>
            </a:pPr>
            <a:r>
              <a:rPr lang="en-US" sz="2200" u="sng" dirty="0"/>
              <a:t>Additional Info Sources</a:t>
            </a:r>
            <a:r>
              <a:rPr lang="en-US" sz="2200" dirty="0"/>
              <a:t>: Defense Transportation Regulation 4500.9-R, found at </a:t>
            </a:r>
            <a:r>
              <a:rPr lang="en-US" sz="2200" dirty="0">
                <a:hlinkClick r:id="rId3"/>
              </a:rPr>
              <a:t>https://www.ustranscom.mil/dtr/dtrp4.cfm</a:t>
            </a:r>
            <a:r>
              <a:rPr lang="en-US" sz="2200" dirty="0"/>
              <a:t> and the Joint Travel Regulation at </a:t>
            </a:r>
            <a:r>
              <a:rPr lang="en-US" sz="2200" dirty="0">
                <a:hlinkClick r:id="rId4"/>
              </a:rPr>
              <a:t>https://www.defensetravel.dod.mil/Docs/perdiem/JTR.pdf</a:t>
            </a:r>
            <a:r>
              <a:rPr lang="en-US" sz="2200" dirty="0"/>
              <a:t> </a:t>
            </a:r>
          </a:p>
          <a:p>
            <a:pPr eaLnBrk="1" hangingPunct="1">
              <a:lnSpc>
                <a:spcPct val="85000"/>
              </a:lnSpc>
              <a:spcBef>
                <a:spcPct val="0"/>
              </a:spcBef>
            </a:pPr>
            <a:endParaRPr lang="en-US" sz="2200" dirty="0"/>
          </a:p>
          <a:p>
            <a:pPr marL="0" indent="0" eaLnBrk="1" hangingPunct="1">
              <a:lnSpc>
                <a:spcPct val="85000"/>
              </a:lnSpc>
              <a:spcBef>
                <a:spcPct val="0"/>
              </a:spcBef>
              <a:buNone/>
            </a:pPr>
            <a:r>
              <a:rPr lang="en-US" sz="2200" dirty="0">
                <a:solidFill>
                  <a:srgbClr val="FF0000"/>
                </a:solidFill>
              </a:rPr>
              <a:t>*Note: Soldiers whose retirement orders were issued before        24 June 2022 may continue to request extensions on an       annual basis up to a maximum of six years from the Soldier’s      retirement date. </a:t>
            </a:r>
          </a:p>
        </p:txBody>
      </p:sp>
      <p:pic>
        <p:nvPicPr>
          <p:cNvPr id="121858" name="Picture 2" descr="picture of a room with furniture and  grandfather clock in a vector clip art illustration clipart"/>
          <p:cNvPicPr>
            <a:picLocks noChangeAspect="1" noChangeArrowheads="1"/>
          </p:cNvPicPr>
          <p:nvPr/>
        </p:nvPicPr>
        <p:blipFill>
          <a:blip r:embed="rId5" cstate="print"/>
          <a:srcRect/>
          <a:stretch>
            <a:fillRect/>
          </a:stretch>
        </p:blipFill>
        <p:spPr bwMode="auto">
          <a:xfrm>
            <a:off x="7467600" y="890632"/>
            <a:ext cx="1506575" cy="1585868"/>
          </a:xfrm>
          <a:prstGeom prst="rect">
            <a:avLst/>
          </a:prstGeom>
          <a:noFill/>
        </p:spPr>
      </p:pic>
    </p:spTree>
    <p:extLst>
      <p:ext uri="{BB962C8B-B14F-4D97-AF65-F5344CB8AC3E}">
        <p14:creationId xmlns:p14="http://schemas.microsoft.com/office/powerpoint/2010/main" val="1835194353"/>
      </p:ext>
    </p:extLst>
  </p:cSld>
  <p:clrMapOvr>
    <a:masterClrMapping/>
  </p:clrMapOvr>
  <p:transition>
    <p:sndAc>
      <p:end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14401" y="76200"/>
            <a:ext cx="8000999" cy="461665"/>
          </a:xfrm>
          <a:prstGeom prst="rect">
            <a:avLst/>
          </a:prstGeom>
        </p:spPr>
        <p:txBody>
          <a:bodyPr vert="horz" wrap="square" lIns="0" tIns="0" rIns="0" bIns="0" rtlCol="0">
            <a:spAutoFit/>
          </a:bodyPr>
          <a:lstStyle/>
          <a:p>
            <a:pPr marL="12700">
              <a:lnSpc>
                <a:spcPct val="100000"/>
              </a:lnSpc>
            </a:pPr>
            <a:r>
              <a:rPr sz="3000" b="1" i="1" spc="-10" dirty="0">
                <a:solidFill>
                  <a:schemeClr val="tx1"/>
                </a:solidFill>
                <a:latin typeface="+mj-lt"/>
              </a:rPr>
              <a:t>Personal </a:t>
            </a:r>
            <a:r>
              <a:rPr sz="3000" b="1" i="1" spc="-5" dirty="0">
                <a:solidFill>
                  <a:schemeClr val="tx1"/>
                </a:solidFill>
                <a:latin typeface="+mj-lt"/>
              </a:rPr>
              <a:t>Property </a:t>
            </a:r>
            <a:r>
              <a:rPr sz="3000" b="1" i="1" dirty="0">
                <a:solidFill>
                  <a:schemeClr val="tx1"/>
                </a:solidFill>
                <a:latin typeface="+mj-lt"/>
              </a:rPr>
              <a:t>Household </a:t>
            </a:r>
            <a:r>
              <a:rPr sz="3000" b="1" i="1" spc="-5" dirty="0">
                <a:solidFill>
                  <a:schemeClr val="tx1"/>
                </a:solidFill>
                <a:latin typeface="+mj-lt"/>
              </a:rPr>
              <a:t>Goods</a:t>
            </a:r>
            <a:r>
              <a:rPr sz="3000" b="1" i="1" spc="-130" dirty="0">
                <a:solidFill>
                  <a:schemeClr val="tx1"/>
                </a:solidFill>
                <a:latin typeface="+mj-lt"/>
              </a:rPr>
              <a:t> </a:t>
            </a:r>
            <a:r>
              <a:rPr sz="3000" b="1" i="1" spc="-5" dirty="0">
                <a:solidFill>
                  <a:schemeClr val="tx1"/>
                </a:solidFill>
                <a:latin typeface="+mj-lt"/>
              </a:rPr>
              <a:t>(HHG)</a:t>
            </a:r>
            <a:endParaRPr sz="3000" b="1" i="1" dirty="0">
              <a:solidFill>
                <a:schemeClr val="tx1"/>
              </a:solidFill>
              <a:latin typeface="+mj-lt"/>
            </a:endParaRPr>
          </a:p>
        </p:txBody>
      </p:sp>
      <p:sp>
        <p:nvSpPr>
          <p:cNvPr id="5" name="object 5"/>
          <p:cNvSpPr txBox="1"/>
          <p:nvPr/>
        </p:nvSpPr>
        <p:spPr>
          <a:xfrm>
            <a:off x="914401" y="568669"/>
            <a:ext cx="8000999" cy="307777"/>
          </a:xfrm>
          <a:prstGeom prst="rect">
            <a:avLst/>
          </a:prstGeom>
        </p:spPr>
        <p:txBody>
          <a:bodyPr vert="horz" wrap="square" lIns="0" tIns="0" rIns="0" bIns="0" rtlCol="0">
            <a:spAutoFit/>
          </a:bodyPr>
          <a:lstStyle/>
          <a:p>
            <a:pPr marL="12700" algn="ctr">
              <a:lnSpc>
                <a:spcPct val="100000"/>
              </a:lnSpc>
              <a:buClr>
                <a:srgbClr val="FFCC00"/>
              </a:buClr>
              <a:tabLst>
                <a:tab pos="241300" algn="l"/>
              </a:tabLst>
            </a:pPr>
            <a:r>
              <a:rPr sz="2000" b="1" spc="-10" dirty="0">
                <a:cs typeface="Calibri"/>
              </a:rPr>
              <a:t>Entitlements </a:t>
            </a:r>
            <a:r>
              <a:rPr sz="2000" b="1" spc="-15" dirty="0">
                <a:cs typeface="Calibri"/>
              </a:rPr>
              <a:t>expire </a:t>
            </a:r>
            <a:r>
              <a:rPr sz="2000" b="1" spc="-5" dirty="0">
                <a:cs typeface="Calibri"/>
              </a:rPr>
              <a:t>6 </a:t>
            </a:r>
            <a:r>
              <a:rPr sz="2000" b="1" spc="-15" dirty="0">
                <a:cs typeface="Calibri"/>
              </a:rPr>
              <a:t>years </a:t>
            </a:r>
            <a:r>
              <a:rPr sz="2000" b="1" spc="-10" dirty="0">
                <a:cs typeface="Calibri"/>
              </a:rPr>
              <a:t>from the </a:t>
            </a:r>
            <a:r>
              <a:rPr sz="2000" b="1" spc="-15" dirty="0">
                <a:cs typeface="Calibri"/>
              </a:rPr>
              <a:t>effective </a:t>
            </a:r>
            <a:r>
              <a:rPr sz="2000" b="1" spc="-20" dirty="0">
                <a:cs typeface="Calibri"/>
              </a:rPr>
              <a:t>date </a:t>
            </a:r>
            <a:r>
              <a:rPr sz="2000" b="1" spc="-5" dirty="0">
                <a:cs typeface="Calibri"/>
              </a:rPr>
              <a:t>of </a:t>
            </a:r>
            <a:r>
              <a:rPr sz="2000" b="1" spc="-10" dirty="0">
                <a:cs typeface="Calibri"/>
              </a:rPr>
              <a:t>the</a:t>
            </a:r>
            <a:r>
              <a:rPr sz="2000" b="1" spc="280" dirty="0">
                <a:cs typeface="Calibri"/>
              </a:rPr>
              <a:t> </a:t>
            </a:r>
            <a:r>
              <a:rPr sz="2000" b="1" spc="-15" dirty="0">
                <a:cs typeface="Calibri"/>
              </a:rPr>
              <a:t>orders</a:t>
            </a:r>
            <a:endParaRPr sz="2000" dirty="0">
              <a:cs typeface="Calibri"/>
            </a:endParaRPr>
          </a:p>
        </p:txBody>
      </p:sp>
      <p:sp>
        <p:nvSpPr>
          <p:cNvPr id="6" name="object 6"/>
          <p:cNvSpPr txBox="1"/>
          <p:nvPr/>
        </p:nvSpPr>
        <p:spPr>
          <a:xfrm>
            <a:off x="228600" y="1141462"/>
            <a:ext cx="8686800" cy="5411738"/>
          </a:xfrm>
          <a:prstGeom prst="rect">
            <a:avLst/>
          </a:prstGeom>
        </p:spPr>
        <p:txBody>
          <a:bodyPr vert="horz" wrap="square" lIns="0" tIns="0" rIns="0" bIns="0" rtlCol="0">
            <a:spAutoFit/>
          </a:bodyPr>
          <a:lstStyle/>
          <a:p>
            <a:pPr marL="12700">
              <a:spcAft>
                <a:spcPts val="200"/>
              </a:spcAft>
              <a:buClr>
                <a:srgbClr val="FFCC00"/>
              </a:buClr>
              <a:buSzPct val="86363"/>
              <a:tabLst>
                <a:tab pos="294005" algn="l"/>
                <a:tab pos="294640" algn="l"/>
              </a:tabLst>
            </a:pPr>
            <a:r>
              <a:rPr sz="1900" b="1" spc="-10" dirty="0">
                <a:cs typeface="Calibri"/>
              </a:rPr>
              <a:t>Extension </a:t>
            </a:r>
            <a:r>
              <a:rPr sz="1900" b="1" spc="-5" dirty="0">
                <a:cs typeface="Calibri"/>
              </a:rPr>
              <a:t>of the </a:t>
            </a:r>
            <a:r>
              <a:rPr sz="1900" b="1" spc="-15" dirty="0">
                <a:cs typeface="Calibri"/>
              </a:rPr>
              <a:t>transportation</a:t>
            </a:r>
            <a:r>
              <a:rPr sz="1900" b="1" spc="95" dirty="0">
                <a:cs typeface="Calibri"/>
              </a:rPr>
              <a:t> </a:t>
            </a:r>
            <a:r>
              <a:rPr sz="1900" b="1" spc="-10" dirty="0">
                <a:cs typeface="Calibri"/>
              </a:rPr>
              <a:t>entitlement</a:t>
            </a:r>
            <a:endParaRPr lang="en-US" sz="1900" b="1" spc="-10" dirty="0">
              <a:cs typeface="Calibri"/>
            </a:endParaRPr>
          </a:p>
          <a:p>
            <a:pPr marL="698500" lvl="1" indent="-228600">
              <a:spcAft>
                <a:spcPts val="200"/>
              </a:spcAft>
              <a:buClr>
                <a:srgbClr val="FFCC00"/>
              </a:buClr>
              <a:buSzPct val="50000"/>
              <a:buFont typeface="Wingdings"/>
              <a:buChar char=""/>
              <a:tabLst>
                <a:tab pos="697865" algn="l"/>
                <a:tab pos="698500" algn="l"/>
              </a:tabLst>
            </a:pPr>
            <a:r>
              <a:rPr sz="1900" spc="-5" dirty="0">
                <a:cs typeface="Calibri"/>
              </a:rPr>
              <a:t>Submit </a:t>
            </a:r>
            <a:r>
              <a:rPr sz="1900" dirty="0">
                <a:cs typeface="Calibri"/>
              </a:rPr>
              <a:t>an </a:t>
            </a:r>
            <a:r>
              <a:rPr sz="1900" spc="-10" dirty="0">
                <a:cs typeface="Calibri"/>
              </a:rPr>
              <a:t>extension request to </a:t>
            </a:r>
            <a:r>
              <a:rPr sz="1900" spc="-5" dirty="0">
                <a:cs typeface="Calibri"/>
              </a:rPr>
              <a:t>the </a:t>
            </a:r>
            <a:r>
              <a:rPr sz="1900" spc="-10" dirty="0">
                <a:cs typeface="Calibri"/>
              </a:rPr>
              <a:t>transportation </a:t>
            </a:r>
            <a:r>
              <a:rPr sz="1900" dirty="0">
                <a:cs typeface="Calibri"/>
              </a:rPr>
              <a:t>office </a:t>
            </a:r>
            <a:r>
              <a:rPr sz="1900" spc="-5" dirty="0">
                <a:cs typeface="Calibri"/>
              </a:rPr>
              <a:t>prior </a:t>
            </a:r>
            <a:r>
              <a:rPr sz="1900" spc="-10" dirty="0">
                <a:cs typeface="Calibri"/>
              </a:rPr>
              <a:t>to </a:t>
            </a:r>
            <a:r>
              <a:rPr sz="1900" dirty="0">
                <a:cs typeface="Calibri"/>
              </a:rPr>
              <a:t>the </a:t>
            </a:r>
            <a:r>
              <a:rPr sz="1900" spc="-10" dirty="0">
                <a:cs typeface="Calibri"/>
              </a:rPr>
              <a:t>retirement </a:t>
            </a:r>
            <a:r>
              <a:rPr sz="1900" spc="-5" dirty="0">
                <a:cs typeface="Calibri"/>
              </a:rPr>
              <a:t>anniversary </a:t>
            </a:r>
            <a:r>
              <a:rPr sz="1900" spc="-15" dirty="0">
                <a:cs typeface="Calibri"/>
              </a:rPr>
              <a:t>date</a:t>
            </a:r>
            <a:r>
              <a:rPr lang="en-US" sz="1900" spc="-15" dirty="0">
                <a:cs typeface="Calibri"/>
              </a:rPr>
              <a:t> (</a:t>
            </a:r>
            <a:r>
              <a:rPr lang="en-US" sz="1900" spc="70" dirty="0">
                <a:cs typeface="Calibri"/>
              </a:rPr>
              <a:t>see previous slide). </a:t>
            </a:r>
          </a:p>
          <a:p>
            <a:pPr marL="698500" lvl="1" indent="-228600">
              <a:spcAft>
                <a:spcPts val="200"/>
              </a:spcAft>
              <a:buClr>
                <a:srgbClr val="FFCC00"/>
              </a:buClr>
              <a:buSzPct val="50000"/>
              <a:buFont typeface="Wingdings"/>
              <a:buChar char=""/>
              <a:tabLst>
                <a:tab pos="697865" algn="l"/>
                <a:tab pos="698500" algn="l"/>
              </a:tabLst>
            </a:pPr>
            <a:r>
              <a:rPr lang="en-US" sz="1900" spc="-5" dirty="0">
                <a:cs typeface="Calibri"/>
              </a:rPr>
              <a:t>An extension of the 1-year time limit for HHG in non-temporary storage (NTS) may be authorized or approved through the Secretarial Process if a Service member is undergoing hospitalization or medical treatment, or is recalled to active duty before selecting a home </a:t>
            </a:r>
          </a:p>
          <a:p>
            <a:pPr marL="12700">
              <a:spcAft>
                <a:spcPts val="200"/>
              </a:spcAft>
              <a:buClr>
                <a:srgbClr val="FFCC00"/>
              </a:buClr>
              <a:tabLst>
                <a:tab pos="304800" algn="l"/>
                <a:tab pos="305435" algn="l"/>
              </a:tabLst>
            </a:pPr>
            <a:endParaRPr lang="en-US" sz="1200" b="1" spc="-10" dirty="0">
              <a:cs typeface="Calibri"/>
            </a:endParaRPr>
          </a:p>
          <a:p>
            <a:pPr marL="12700">
              <a:spcAft>
                <a:spcPts val="200"/>
              </a:spcAft>
              <a:buClr>
                <a:srgbClr val="FFCC00"/>
              </a:buClr>
              <a:tabLst>
                <a:tab pos="304800" algn="l"/>
                <a:tab pos="305435" algn="l"/>
              </a:tabLst>
            </a:pPr>
            <a:r>
              <a:rPr sz="1900" b="1" spc="-10" dirty="0">
                <a:cs typeface="Calibri"/>
              </a:rPr>
              <a:t>Local </a:t>
            </a:r>
            <a:r>
              <a:rPr sz="1900" b="1" spc="-15" dirty="0">
                <a:cs typeface="Calibri"/>
              </a:rPr>
              <a:t>move </a:t>
            </a:r>
            <a:r>
              <a:rPr sz="1900" b="1" spc="-5" dirty="0">
                <a:cs typeface="Calibri"/>
              </a:rPr>
              <a:t>of</a:t>
            </a:r>
            <a:r>
              <a:rPr sz="1900" b="1" dirty="0">
                <a:cs typeface="Calibri"/>
              </a:rPr>
              <a:t> </a:t>
            </a:r>
            <a:r>
              <a:rPr sz="1900" b="1" spc="-10" dirty="0">
                <a:cs typeface="Calibri"/>
              </a:rPr>
              <a:t>HHG</a:t>
            </a:r>
            <a:endParaRPr lang="en-US" sz="1900" b="1" spc="-10" dirty="0">
              <a:cs typeface="Calibri"/>
            </a:endParaRPr>
          </a:p>
          <a:p>
            <a:pPr marL="698500" lvl="1" indent="-228600">
              <a:spcAft>
                <a:spcPts val="200"/>
              </a:spcAft>
              <a:buClr>
                <a:srgbClr val="FFCC00"/>
              </a:buClr>
              <a:buSzPct val="50000"/>
              <a:buFont typeface="Wingdings"/>
              <a:buChar char=""/>
              <a:tabLst>
                <a:tab pos="697865" algn="l"/>
                <a:tab pos="698500" algn="l"/>
              </a:tabLst>
            </a:pPr>
            <a:r>
              <a:rPr sz="1900" spc="-10" dirty="0">
                <a:cs typeface="Calibri"/>
              </a:rPr>
              <a:t>Authorized </a:t>
            </a:r>
            <a:r>
              <a:rPr sz="1900" spc="-15" dirty="0">
                <a:cs typeface="Calibri"/>
              </a:rPr>
              <a:t>from </a:t>
            </a:r>
            <a:r>
              <a:rPr sz="1900" spc="-10" dirty="0">
                <a:cs typeface="Calibri"/>
              </a:rPr>
              <a:t>government/privatized </a:t>
            </a:r>
            <a:r>
              <a:rPr sz="1900" spc="-15" dirty="0">
                <a:cs typeface="Calibri"/>
              </a:rPr>
              <a:t>quarters </a:t>
            </a:r>
            <a:r>
              <a:rPr sz="1900" spc="-10" dirty="0">
                <a:cs typeface="Calibri"/>
              </a:rPr>
              <a:t>to </a:t>
            </a:r>
            <a:r>
              <a:rPr sz="1900" spc="-5" dirty="0">
                <a:cs typeface="Calibri"/>
              </a:rPr>
              <a:t>a </a:t>
            </a:r>
            <a:r>
              <a:rPr sz="1900" spc="-10" dirty="0">
                <a:cs typeface="Calibri"/>
              </a:rPr>
              <a:t>residence </a:t>
            </a:r>
            <a:r>
              <a:rPr sz="1900" spc="-5" dirty="0">
                <a:cs typeface="Calibri"/>
              </a:rPr>
              <a:t>in local</a:t>
            </a:r>
            <a:r>
              <a:rPr lang="en-US" sz="1900" spc="-5" dirty="0">
                <a:cs typeface="Calibri"/>
              </a:rPr>
              <a:t> </a:t>
            </a:r>
            <a:r>
              <a:rPr sz="1900" spc="-10" dirty="0">
                <a:cs typeface="Calibri"/>
              </a:rPr>
              <a:t>area</a:t>
            </a:r>
            <a:endParaRPr lang="en-US" sz="1900" spc="-10" dirty="0">
              <a:cs typeface="Calibri"/>
            </a:endParaRPr>
          </a:p>
          <a:p>
            <a:pPr marL="698500" lvl="1" indent="-228600">
              <a:spcAft>
                <a:spcPts val="200"/>
              </a:spcAft>
              <a:buClr>
                <a:srgbClr val="FFCC00"/>
              </a:buClr>
              <a:buSzPct val="50000"/>
              <a:buFont typeface="Wingdings"/>
              <a:buChar char=""/>
              <a:tabLst>
                <a:tab pos="697865" algn="l"/>
                <a:tab pos="698500" algn="l"/>
              </a:tabLst>
            </a:pPr>
            <a:r>
              <a:rPr sz="1900" spc="-5" dirty="0">
                <a:cs typeface="Calibri"/>
              </a:rPr>
              <a:t>Local </a:t>
            </a:r>
            <a:r>
              <a:rPr sz="1900" spc="-10" dirty="0">
                <a:cs typeface="Calibri"/>
              </a:rPr>
              <a:t>move radius varies </a:t>
            </a:r>
            <a:r>
              <a:rPr sz="1900" spc="-15" dirty="0">
                <a:cs typeface="Calibri"/>
              </a:rPr>
              <a:t>by </a:t>
            </a:r>
            <a:r>
              <a:rPr sz="1900" spc="-10" dirty="0">
                <a:cs typeface="Calibri"/>
              </a:rPr>
              <a:t>installation. </a:t>
            </a:r>
            <a:r>
              <a:rPr lang="en-US" sz="1900" spc="-10" dirty="0">
                <a:cs typeface="Calibri"/>
              </a:rPr>
              <a:t>(within service area)</a:t>
            </a:r>
          </a:p>
          <a:p>
            <a:pPr marL="698500" lvl="1" indent="-228600">
              <a:spcAft>
                <a:spcPts val="200"/>
              </a:spcAft>
              <a:buClr>
                <a:srgbClr val="FFCC00"/>
              </a:buClr>
              <a:buSzPct val="50000"/>
              <a:buFont typeface="Wingdings"/>
              <a:buChar char=""/>
              <a:tabLst>
                <a:tab pos="697865" algn="l"/>
                <a:tab pos="698500" algn="l"/>
              </a:tabLst>
            </a:pPr>
            <a:r>
              <a:rPr sz="1900" spc="-5" dirty="0">
                <a:cs typeface="Calibri"/>
              </a:rPr>
              <a:t>Does not impact </a:t>
            </a:r>
            <a:r>
              <a:rPr sz="1900" spc="-10" dirty="0">
                <a:cs typeface="Calibri"/>
              </a:rPr>
              <a:t>the move to the</a:t>
            </a:r>
            <a:r>
              <a:rPr sz="1900" spc="10" dirty="0">
                <a:cs typeface="Calibri"/>
              </a:rPr>
              <a:t> </a:t>
            </a:r>
            <a:r>
              <a:rPr sz="1900" spc="-5" dirty="0">
                <a:cs typeface="Calibri"/>
              </a:rPr>
              <a:t>HOS</a:t>
            </a:r>
            <a:endParaRPr lang="en-US" sz="1900" spc="-5" dirty="0">
              <a:cs typeface="Calibri"/>
            </a:endParaRPr>
          </a:p>
          <a:p>
            <a:pPr marL="698500" lvl="1" indent="-228600">
              <a:spcAft>
                <a:spcPts val="200"/>
              </a:spcAft>
              <a:buClr>
                <a:srgbClr val="FFCC00"/>
              </a:buClr>
              <a:buSzPct val="50000"/>
              <a:buFont typeface="Wingdings"/>
              <a:buChar char=""/>
              <a:tabLst>
                <a:tab pos="697865" algn="l"/>
                <a:tab pos="698500" algn="l"/>
              </a:tabLst>
            </a:pPr>
            <a:r>
              <a:rPr sz="1900" spc="-5" dirty="0">
                <a:cs typeface="Calibri"/>
              </a:rPr>
              <a:t>HHG </a:t>
            </a:r>
            <a:r>
              <a:rPr sz="1900" spc="-15" dirty="0">
                <a:cs typeface="Calibri"/>
              </a:rPr>
              <a:t>may </a:t>
            </a:r>
            <a:r>
              <a:rPr sz="1900" spc="-10" dirty="0">
                <a:cs typeface="Calibri"/>
              </a:rPr>
              <a:t>be </a:t>
            </a:r>
            <a:r>
              <a:rPr sz="1900" spc="-5" dirty="0">
                <a:cs typeface="Calibri"/>
              </a:rPr>
              <a:t>split </a:t>
            </a:r>
            <a:r>
              <a:rPr sz="1900" spc="-10" dirty="0">
                <a:cs typeface="Calibri"/>
              </a:rPr>
              <a:t>between </a:t>
            </a:r>
            <a:r>
              <a:rPr sz="1900" spc="-5" dirty="0">
                <a:cs typeface="Calibri"/>
              </a:rPr>
              <a:t>the delivery </a:t>
            </a:r>
            <a:r>
              <a:rPr sz="1900" spc="-10" dirty="0">
                <a:cs typeface="Calibri"/>
              </a:rPr>
              <a:t>to </a:t>
            </a:r>
            <a:r>
              <a:rPr sz="1900" spc="-5" dirty="0">
                <a:cs typeface="Calibri"/>
              </a:rPr>
              <a:t>the local </a:t>
            </a:r>
            <a:r>
              <a:rPr sz="1900" spc="-10" dirty="0">
                <a:cs typeface="Calibri"/>
              </a:rPr>
              <a:t>residence </a:t>
            </a:r>
            <a:r>
              <a:rPr sz="1900" spc="-5" dirty="0">
                <a:cs typeface="Calibri"/>
              </a:rPr>
              <a:t>and </a:t>
            </a:r>
            <a:r>
              <a:rPr sz="1900" spc="-10" dirty="0">
                <a:cs typeface="Calibri"/>
              </a:rPr>
              <a:t>non-temporary </a:t>
            </a:r>
            <a:r>
              <a:rPr sz="1900" spc="-15" dirty="0">
                <a:cs typeface="Calibri"/>
              </a:rPr>
              <a:t>storage</a:t>
            </a:r>
            <a:r>
              <a:rPr sz="1900" spc="240" dirty="0">
                <a:cs typeface="Calibri"/>
              </a:rPr>
              <a:t> </a:t>
            </a:r>
            <a:r>
              <a:rPr sz="1900" spc="-10" dirty="0">
                <a:cs typeface="Calibri"/>
              </a:rPr>
              <a:t>(NTS)</a:t>
            </a:r>
            <a:endParaRPr lang="en-US" sz="1900" spc="-10" dirty="0">
              <a:cs typeface="Calibri"/>
            </a:endParaRPr>
          </a:p>
          <a:p>
            <a:pPr marL="698500" marR="19685" lvl="1" indent="-228600">
              <a:spcAft>
                <a:spcPts val="200"/>
              </a:spcAft>
              <a:buClr>
                <a:srgbClr val="FFCC00"/>
              </a:buClr>
              <a:buSzPct val="50000"/>
              <a:buFont typeface="Wingdings"/>
              <a:buChar char=""/>
              <a:tabLst>
                <a:tab pos="697865" algn="l"/>
                <a:tab pos="698500" algn="l"/>
              </a:tabLst>
            </a:pPr>
            <a:r>
              <a:rPr sz="1900" spc="-5" dirty="0">
                <a:cs typeface="Calibri"/>
              </a:rPr>
              <a:t>HHG in </a:t>
            </a:r>
            <a:r>
              <a:rPr sz="1900" spc="-10" dirty="0">
                <a:cs typeface="Calibri"/>
              </a:rPr>
              <a:t>the residence </a:t>
            </a:r>
            <a:r>
              <a:rPr sz="1900" spc="-5" dirty="0">
                <a:cs typeface="Calibri"/>
              </a:rPr>
              <a:t>in </a:t>
            </a:r>
            <a:r>
              <a:rPr sz="1900" spc="-10" dirty="0">
                <a:cs typeface="Calibri"/>
              </a:rPr>
              <a:t>the </a:t>
            </a:r>
            <a:r>
              <a:rPr sz="1900" spc="-5" dirty="0">
                <a:cs typeface="Calibri"/>
              </a:rPr>
              <a:t>local </a:t>
            </a:r>
            <a:r>
              <a:rPr sz="1900" spc="-10" dirty="0">
                <a:cs typeface="Calibri"/>
              </a:rPr>
              <a:t>area </a:t>
            </a:r>
            <a:r>
              <a:rPr sz="1900" spc="-5" dirty="0">
                <a:cs typeface="Calibri"/>
              </a:rPr>
              <a:t>and in </a:t>
            </a:r>
            <a:r>
              <a:rPr sz="1900" spc="-10" dirty="0">
                <a:cs typeface="Calibri"/>
              </a:rPr>
              <a:t>non-temporary </a:t>
            </a:r>
            <a:r>
              <a:rPr sz="1900" spc="-15" dirty="0">
                <a:cs typeface="Calibri"/>
              </a:rPr>
              <a:t>storage </a:t>
            </a:r>
            <a:r>
              <a:rPr sz="1900" spc="-10" dirty="0">
                <a:cs typeface="Calibri"/>
              </a:rPr>
              <a:t>(NTS) </a:t>
            </a:r>
            <a:r>
              <a:rPr sz="1900" spc="-15" dirty="0">
                <a:cs typeface="Calibri"/>
              </a:rPr>
              <a:t>may </a:t>
            </a:r>
            <a:r>
              <a:rPr sz="1900" spc="-10" dirty="0">
                <a:cs typeface="Calibri"/>
              </a:rPr>
              <a:t>be </a:t>
            </a:r>
            <a:r>
              <a:rPr sz="1900" spc="-15" dirty="0">
                <a:cs typeface="Calibri"/>
              </a:rPr>
              <a:t>transported </a:t>
            </a:r>
            <a:r>
              <a:rPr sz="1900" spc="-10" dirty="0">
                <a:cs typeface="Calibri"/>
              </a:rPr>
              <a:t>to the </a:t>
            </a:r>
            <a:r>
              <a:rPr sz="1900" spc="-5" dirty="0">
                <a:cs typeface="Calibri"/>
              </a:rPr>
              <a:t>HOS </a:t>
            </a:r>
            <a:r>
              <a:rPr sz="1900" spc="-10" dirty="0">
                <a:cs typeface="Calibri"/>
              </a:rPr>
              <a:t>at </a:t>
            </a:r>
            <a:r>
              <a:rPr sz="1900" spc="-5" dirty="0">
                <a:cs typeface="Calibri"/>
              </a:rPr>
              <a:t>a </a:t>
            </a:r>
            <a:r>
              <a:rPr sz="1900" spc="-10" dirty="0">
                <a:cs typeface="Calibri"/>
              </a:rPr>
              <a:t>later</a:t>
            </a:r>
            <a:r>
              <a:rPr sz="1900" spc="-35" dirty="0">
                <a:cs typeface="Calibri"/>
              </a:rPr>
              <a:t> </a:t>
            </a:r>
            <a:r>
              <a:rPr sz="1900" spc="-15" dirty="0">
                <a:cs typeface="Calibri"/>
              </a:rPr>
              <a:t>date</a:t>
            </a:r>
            <a:endParaRPr sz="1900" dirty="0">
              <a:cs typeface="Calibri"/>
            </a:endParaRPr>
          </a:p>
          <a:p>
            <a:pPr marL="698500" marR="47625" lvl="1" indent="-228600">
              <a:spcAft>
                <a:spcPts val="200"/>
              </a:spcAft>
              <a:buClr>
                <a:srgbClr val="FFCC00"/>
              </a:buClr>
              <a:buSzPct val="50000"/>
              <a:buFont typeface="Wingdings"/>
              <a:buChar char=""/>
              <a:tabLst>
                <a:tab pos="697865" algn="l"/>
                <a:tab pos="698500" algn="l"/>
              </a:tabLst>
            </a:pPr>
            <a:r>
              <a:rPr lang="en-US" sz="1900" spc="-5" dirty="0">
                <a:cs typeface="Calibri"/>
              </a:rPr>
              <a:t>L</a:t>
            </a:r>
            <a:r>
              <a:rPr sz="1900" spc="-5" dirty="0">
                <a:cs typeface="Calibri"/>
              </a:rPr>
              <a:t>ocal </a:t>
            </a:r>
            <a:r>
              <a:rPr sz="1900" spc="-10" dirty="0">
                <a:cs typeface="Calibri"/>
              </a:rPr>
              <a:t>move weight </a:t>
            </a:r>
            <a:r>
              <a:rPr sz="1900" spc="-5" dirty="0">
                <a:cs typeface="Calibri"/>
              </a:rPr>
              <a:t>allowance</a:t>
            </a:r>
            <a:r>
              <a:rPr lang="en-US" sz="1900" spc="-5" dirty="0">
                <a:cs typeface="Calibri"/>
              </a:rPr>
              <a:t>s listed in the Joint Travel Regulation,     Table 5-37</a:t>
            </a:r>
            <a:endParaRPr sz="1900" dirty="0">
              <a:cs typeface="Calibri"/>
            </a:endParaRPr>
          </a:p>
        </p:txBody>
      </p:sp>
    </p:spTree>
    <p:extLst>
      <p:ext uri="{BB962C8B-B14F-4D97-AF65-F5344CB8AC3E}">
        <p14:creationId xmlns:p14="http://schemas.microsoft.com/office/powerpoint/2010/main" val="215656973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14400" y="87124"/>
            <a:ext cx="8001000" cy="446276"/>
          </a:xfrm>
          <a:prstGeom prst="rect">
            <a:avLst/>
          </a:prstGeom>
        </p:spPr>
        <p:txBody>
          <a:bodyPr vert="horz" wrap="square" lIns="0" tIns="0" rIns="0" bIns="0" rtlCol="0">
            <a:spAutoFit/>
          </a:bodyPr>
          <a:lstStyle/>
          <a:p>
            <a:pPr marL="12700">
              <a:lnSpc>
                <a:spcPct val="100000"/>
              </a:lnSpc>
            </a:pPr>
            <a:r>
              <a:rPr sz="2900" b="1" i="1" spc="-10" dirty="0">
                <a:solidFill>
                  <a:schemeClr val="tx1"/>
                </a:solidFill>
                <a:latin typeface="+mj-lt"/>
              </a:rPr>
              <a:t>Personal </a:t>
            </a:r>
            <a:r>
              <a:rPr sz="2900" b="1" i="1" spc="-5" dirty="0">
                <a:solidFill>
                  <a:schemeClr val="tx1"/>
                </a:solidFill>
                <a:latin typeface="+mj-lt"/>
              </a:rPr>
              <a:t>Property </a:t>
            </a:r>
            <a:r>
              <a:rPr sz="2900" b="1" i="1" dirty="0">
                <a:solidFill>
                  <a:schemeClr val="tx1"/>
                </a:solidFill>
                <a:latin typeface="+mj-lt"/>
              </a:rPr>
              <a:t>Household </a:t>
            </a:r>
            <a:r>
              <a:rPr sz="2900" b="1" i="1" spc="-5" dirty="0">
                <a:solidFill>
                  <a:schemeClr val="tx1"/>
                </a:solidFill>
                <a:latin typeface="+mj-lt"/>
              </a:rPr>
              <a:t>Goods</a:t>
            </a:r>
            <a:r>
              <a:rPr sz="2900" b="1" i="1" spc="-140" dirty="0">
                <a:solidFill>
                  <a:schemeClr val="tx1"/>
                </a:solidFill>
                <a:latin typeface="+mj-lt"/>
              </a:rPr>
              <a:t> </a:t>
            </a:r>
            <a:r>
              <a:rPr sz="2900" b="1" i="1" spc="-20" dirty="0">
                <a:solidFill>
                  <a:schemeClr val="tx1"/>
                </a:solidFill>
                <a:latin typeface="+mj-lt"/>
              </a:rPr>
              <a:t>Storage</a:t>
            </a:r>
            <a:endParaRPr sz="2900" b="1" i="1" dirty="0">
              <a:solidFill>
                <a:schemeClr val="tx1"/>
              </a:solidFill>
              <a:latin typeface="+mj-lt"/>
            </a:endParaRPr>
          </a:p>
        </p:txBody>
      </p:sp>
      <p:sp>
        <p:nvSpPr>
          <p:cNvPr id="5" name="object 5"/>
          <p:cNvSpPr txBox="1"/>
          <p:nvPr/>
        </p:nvSpPr>
        <p:spPr>
          <a:xfrm>
            <a:off x="307339" y="2971800"/>
            <a:ext cx="8684261" cy="323165"/>
          </a:xfrm>
          <a:prstGeom prst="rect">
            <a:avLst/>
          </a:prstGeom>
        </p:spPr>
        <p:txBody>
          <a:bodyPr vert="horz" wrap="square" lIns="0" tIns="0" rIns="0" bIns="0" rtlCol="0">
            <a:spAutoFit/>
          </a:bodyPr>
          <a:lstStyle/>
          <a:p>
            <a:pPr marL="12700">
              <a:lnSpc>
                <a:spcPct val="100000"/>
              </a:lnSpc>
              <a:buClr>
                <a:srgbClr val="FFCC00"/>
              </a:buClr>
              <a:tabLst>
                <a:tab pos="241300" algn="l"/>
              </a:tabLst>
            </a:pPr>
            <a:r>
              <a:rPr sz="2100" b="1" spc="-10" dirty="0">
                <a:cs typeface="Calibri"/>
              </a:rPr>
              <a:t>Non-temporary </a:t>
            </a:r>
            <a:r>
              <a:rPr sz="2100" b="1" spc="-15" dirty="0">
                <a:cs typeface="Calibri"/>
              </a:rPr>
              <a:t>Storage </a:t>
            </a:r>
            <a:r>
              <a:rPr sz="2100" b="1" dirty="0">
                <a:cs typeface="Calibri"/>
              </a:rPr>
              <a:t>(NTS) is </a:t>
            </a:r>
            <a:r>
              <a:rPr sz="2100" b="1" spc="-15" dirty="0">
                <a:cs typeface="Calibri"/>
              </a:rPr>
              <a:t>always at </a:t>
            </a:r>
            <a:r>
              <a:rPr sz="2100" b="1" dirty="0">
                <a:cs typeface="Calibri"/>
              </a:rPr>
              <a:t>origin, not </a:t>
            </a:r>
            <a:r>
              <a:rPr sz="2100" b="1" spc="-15" dirty="0">
                <a:cs typeface="Calibri"/>
              </a:rPr>
              <a:t>at</a:t>
            </a:r>
            <a:r>
              <a:rPr sz="2100" b="1" spc="15" dirty="0">
                <a:cs typeface="Calibri"/>
              </a:rPr>
              <a:t> </a:t>
            </a:r>
            <a:r>
              <a:rPr sz="2100" b="1" spc="-5" dirty="0">
                <a:cs typeface="Calibri"/>
              </a:rPr>
              <a:t>destination</a:t>
            </a:r>
            <a:endParaRPr sz="2100" dirty="0">
              <a:cs typeface="Calibri"/>
            </a:endParaRPr>
          </a:p>
        </p:txBody>
      </p:sp>
      <p:sp>
        <p:nvSpPr>
          <p:cNvPr id="6" name="object 6"/>
          <p:cNvSpPr txBox="1"/>
          <p:nvPr/>
        </p:nvSpPr>
        <p:spPr>
          <a:xfrm>
            <a:off x="307338" y="3366968"/>
            <a:ext cx="8454230" cy="3262432"/>
          </a:xfrm>
          <a:prstGeom prst="rect">
            <a:avLst/>
          </a:prstGeom>
        </p:spPr>
        <p:txBody>
          <a:bodyPr vert="horz" wrap="square" lIns="0" tIns="0" rIns="0" bIns="0" rtlCol="0">
            <a:spAutoFit/>
          </a:bodyPr>
          <a:lstStyle/>
          <a:p>
            <a:pPr marL="698500" indent="-228600">
              <a:spcAft>
                <a:spcPts val="200"/>
              </a:spcAft>
              <a:buClr>
                <a:srgbClr val="FFCC00"/>
              </a:buClr>
              <a:buSzPct val="50000"/>
              <a:buFont typeface="Wingdings"/>
              <a:buChar char=""/>
              <a:tabLst>
                <a:tab pos="697865" algn="l"/>
                <a:tab pos="698500" algn="l"/>
              </a:tabLst>
            </a:pPr>
            <a:r>
              <a:rPr sz="2200" spc="-5" dirty="0">
                <a:cs typeface="Calibri"/>
              </a:rPr>
              <a:t>Begins</a:t>
            </a:r>
            <a:r>
              <a:rPr sz="2000" spc="-5" dirty="0">
                <a:cs typeface="Calibri"/>
              </a:rPr>
              <a:t> on </a:t>
            </a:r>
            <a:r>
              <a:rPr sz="2000" spc="-10" dirty="0">
                <a:cs typeface="Calibri"/>
              </a:rPr>
              <a:t>the </a:t>
            </a:r>
            <a:r>
              <a:rPr sz="2000" spc="-15" dirty="0">
                <a:cs typeface="Calibri"/>
              </a:rPr>
              <a:t>date </a:t>
            </a:r>
            <a:r>
              <a:rPr sz="2000" spc="-10" dirty="0">
                <a:cs typeface="Calibri"/>
              </a:rPr>
              <a:t>the order </a:t>
            </a:r>
            <a:r>
              <a:rPr sz="2000" spc="-5" dirty="0">
                <a:cs typeface="Calibri"/>
              </a:rPr>
              <a:t>is</a:t>
            </a:r>
            <a:r>
              <a:rPr sz="2000" spc="40" dirty="0">
                <a:cs typeface="Calibri"/>
              </a:rPr>
              <a:t> </a:t>
            </a:r>
            <a:r>
              <a:rPr sz="2000" spc="-5" dirty="0">
                <a:cs typeface="Calibri"/>
              </a:rPr>
              <a:t>issued</a:t>
            </a:r>
            <a:endParaRPr lang="en-US" sz="2000" spc="-5" dirty="0">
              <a:cs typeface="Calibri"/>
            </a:endParaRPr>
          </a:p>
          <a:p>
            <a:pPr marL="698500" indent="-228600">
              <a:spcAft>
                <a:spcPts val="200"/>
              </a:spcAft>
              <a:buClr>
                <a:srgbClr val="FFCC00"/>
              </a:buClr>
              <a:buSzPct val="50000"/>
              <a:buFont typeface="Wingdings"/>
              <a:buChar char=""/>
              <a:tabLst>
                <a:tab pos="697865" algn="l"/>
                <a:tab pos="698500" algn="l"/>
              </a:tabLst>
            </a:pPr>
            <a:r>
              <a:rPr sz="2000" spc="-25" dirty="0">
                <a:cs typeface="Calibri"/>
              </a:rPr>
              <a:t>Terminates </a:t>
            </a:r>
            <a:r>
              <a:rPr sz="2000" spc="-5" dirty="0">
                <a:cs typeface="Calibri"/>
              </a:rPr>
              <a:t>1 </a:t>
            </a:r>
            <a:r>
              <a:rPr sz="2000" spc="-10" dirty="0">
                <a:cs typeface="Calibri"/>
              </a:rPr>
              <a:t>year </a:t>
            </a:r>
            <a:r>
              <a:rPr sz="2000" spc="-15" dirty="0">
                <a:cs typeface="Calibri"/>
              </a:rPr>
              <a:t>from </a:t>
            </a:r>
            <a:r>
              <a:rPr sz="2000" spc="-5" dirty="0">
                <a:cs typeface="Calibri"/>
              </a:rPr>
              <a:t>the </a:t>
            </a:r>
            <a:r>
              <a:rPr sz="2000" spc="-10" dirty="0">
                <a:cs typeface="Calibri"/>
              </a:rPr>
              <a:t>effective </a:t>
            </a:r>
            <a:r>
              <a:rPr sz="2000" spc="-15" dirty="0">
                <a:cs typeface="Calibri"/>
              </a:rPr>
              <a:t>date </a:t>
            </a:r>
            <a:r>
              <a:rPr sz="2000" spc="-5" dirty="0">
                <a:cs typeface="Calibri"/>
              </a:rPr>
              <a:t>of</a:t>
            </a:r>
            <a:r>
              <a:rPr sz="2000" spc="140" dirty="0">
                <a:cs typeface="Calibri"/>
              </a:rPr>
              <a:t> </a:t>
            </a:r>
            <a:r>
              <a:rPr sz="2000" spc="-15" dirty="0">
                <a:cs typeface="Calibri"/>
              </a:rPr>
              <a:t>retirement</a:t>
            </a:r>
            <a:endParaRPr lang="en-US" sz="2000" spc="-15" dirty="0">
              <a:cs typeface="Calibri"/>
            </a:endParaRPr>
          </a:p>
          <a:p>
            <a:pPr marL="698500" marR="297815" indent="-228600">
              <a:spcAft>
                <a:spcPts val="200"/>
              </a:spcAft>
              <a:buClr>
                <a:srgbClr val="FFCC00"/>
              </a:buClr>
              <a:buSzPct val="50000"/>
              <a:buFont typeface="Wingdings"/>
              <a:buChar char=""/>
              <a:tabLst>
                <a:tab pos="697865" algn="l"/>
                <a:tab pos="698500" algn="l"/>
              </a:tabLst>
            </a:pPr>
            <a:r>
              <a:rPr sz="2000" spc="-10" dirty="0">
                <a:cs typeface="Calibri"/>
              </a:rPr>
              <a:t>After the </a:t>
            </a:r>
            <a:r>
              <a:rPr sz="2000" spc="-5" dirty="0">
                <a:cs typeface="Calibri"/>
              </a:rPr>
              <a:t>1 </a:t>
            </a:r>
            <a:r>
              <a:rPr sz="2000" spc="-10" dirty="0">
                <a:cs typeface="Calibri"/>
              </a:rPr>
              <a:t>year entitlement expires, </a:t>
            </a:r>
            <a:r>
              <a:rPr sz="2000" spc="-15" dirty="0">
                <a:cs typeface="Calibri"/>
              </a:rPr>
              <a:t>storage </a:t>
            </a:r>
            <a:r>
              <a:rPr sz="2000" spc="-5" dirty="0">
                <a:cs typeface="Calibri"/>
              </a:rPr>
              <a:t>is </a:t>
            </a:r>
            <a:r>
              <a:rPr sz="2000" spc="-15" dirty="0">
                <a:cs typeface="Calibri"/>
              </a:rPr>
              <a:t>converted </a:t>
            </a:r>
            <a:r>
              <a:rPr sz="2000" spc="-10" dirty="0">
                <a:cs typeface="Calibri"/>
              </a:rPr>
              <a:t>to </a:t>
            </a:r>
            <a:r>
              <a:rPr sz="2000" spc="-5" dirty="0">
                <a:cs typeface="Calibri"/>
              </a:rPr>
              <a:t>a</a:t>
            </a:r>
            <a:r>
              <a:rPr lang="en-US" sz="2000" spc="-5" dirty="0">
                <a:cs typeface="Calibri"/>
              </a:rPr>
              <a:t> </a:t>
            </a:r>
            <a:r>
              <a:rPr sz="2000" spc="-10" dirty="0">
                <a:cs typeface="Calibri"/>
              </a:rPr>
              <a:t>commercial account at </a:t>
            </a:r>
            <a:r>
              <a:rPr sz="2000" spc="-5" dirty="0">
                <a:cs typeface="Calibri"/>
              </a:rPr>
              <a:t>the </a:t>
            </a:r>
            <a:r>
              <a:rPr sz="2000" spc="-10" dirty="0">
                <a:cs typeface="Calibri"/>
              </a:rPr>
              <a:t>Soldier’s expense. Contact the</a:t>
            </a:r>
            <a:r>
              <a:rPr lang="en-US" sz="2000" spc="-10" dirty="0">
                <a:cs typeface="Calibri"/>
              </a:rPr>
              <a:t> </a:t>
            </a:r>
            <a:r>
              <a:rPr sz="2000" spc="-10" dirty="0">
                <a:cs typeface="Calibri"/>
              </a:rPr>
              <a:t>transportation </a:t>
            </a:r>
            <a:r>
              <a:rPr sz="2000" spc="-5" dirty="0">
                <a:cs typeface="Calibri"/>
              </a:rPr>
              <a:t>office </a:t>
            </a:r>
            <a:r>
              <a:rPr sz="2000" spc="-10" dirty="0">
                <a:cs typeface="Calibri"/>
              </a:rPr>
              <a:t>for </a:t>
            </a:r>
            <a:r>
              <a:rPr sz="2000" spc="-5" dirty="0">
                <a:cs typeface="Calibri"/>
              </a:rPr>
              <a:t>a delivery out of</a:t>
            </a:r>
            <a:r>
              <a:rPr sz="2000" spc="114" dirty="0">
                <a:cs typeface="Calibri"/>
              </a:rPr>
              <a:t> </a:t>
            </a:r>
            <a:r>
              <a:rPr sz="2000" spc="-15" dirty="0">
                <a:cs typeface="Calibri"/>
              </a:rPr>
              <a:t>storage.</a:t>
            </a:r>
            <a:endParaRPr lang="en-US" sz="2000" spc="-15" dirty="0">
              <a:cs typeface="Calibri"/>
            </a:endParaRPr>
          </a:p>
          <a:p>
            <a:pPr marL="698500" indent="-228600">
              <a:spcAft>
                <a:spcPts val="200"/>
              </a:spcAft>
              <a:buClr>
                <a:srgbClr val="FFCC00"/>
              </a:buClr>
              <a:buSzPct val="50000"/>
              <a:buFont typeface="Wingdings"/>
              <a:buChar char=""/>
              <a:tabLst>
                <a:tab pos="697865" algn="l"/>
                <a:tab pos="698500" algn="l"/>
              </a:tabLst>
            </a:pPr>
            <a:r>
              <a:rPr sz="2000" spc="-5" dirty="0">
                <a:cs typeface="Calibri"/>
              </a:rPr>
              <a:t>When HHG </a:t>
            </a:r>
            <a:r>
              <a:rPr sz="2000" spc="-10" dirty="0">
                <a:cs typeface="Calibri"/>
              </a:rPr>
              <a:t>are </a:t>
            </a:r>
            <a:r>
              <a:rPr sz="2000" spc="-5" dirty="0">
                <a:cs typeface="Calibri"/>
              </a:rPr>
              <a:t>released </a:t>
            </a:r>
            <a:r>
              <a:rPr sz="2000" spc="-10" dirty="0">
                <a:cs typeface="Calibri"/>
              </a:rPr>
              <a:t>for </a:t>
            </a:r>
            <a:r>
              <a:rPr sz="2000" spc="-20" dirty="0">
                <a:cs typeface="Calibri"/>
              </a:rPr>
              <a:t>delivery, </a:t>
            </a:r>
            <a:r>
              <a:rPr sz="2000" spc="-5" dirty="0">
                <a:cs typeface="Calibri"/>
              </a:rPr>
              <a:t>additional </a:t>
            </a:r>
            <a:r>
              <a:rPr sz="2000" spc="-15" dirty="0">
                <a:cs typeface="Calibri"/>
              </a:rPr>
              <a:t>storage </a:t>
            </a:r>
            <a:r>
              <a:rPr sz="2000" spc="-5" dirty="0">
                <a:cs typeface="Calibri"/>
              </a:rPr>
              <a:t>is not</a:t>
            </a:r>
            <a:r>
              <a:rPr lang="en-US" sz="2000" spc="-5" dirty="0">
                <a:cs typeface="Calibri"/>
              </a:rPr>
              <a:t> </a:t>
            </a:r>
            <a:r>
              <a:rPr sz="2000" spc="-10" dirty="0">
                <a:cs typeface="Calibri"/>
              </a:rPr>
              <a:t>authorized, </a:t>
            </a:r>
            <a:r>
              <a:rPr sz="2000" spc="-5" dirty="0">
                <a:cs typeface="Calibri"/>
              </a:rPr>
              <a:t>it </a:t>
            </a:r>
            <a:r>
              <a:rPr sz="2000" spc="-10" dirty="0">
                <a:cs typeface="Calibri"/>
              </a:rPr>
              <a:t>must </a:t>
            </a:r>
            <a:r>
              <a:rPr sz="2000" spc="-5" dirty="0">
                <a:cs typeface="Calibri"/>
              </a:rPr>
              <a:t>be a</a:t>
            </a:r>
            <a:r>
              <a:rPr sz="2000" spc="185" dirty="0">
                <a:cs typeface="Calibri"/>
              </a:rPr>
              <a:t> </a:t>
            </a:r>
            <a:r>
              <a:rPr sz="2000" spc="-10" dirty="0">
                <a:cs typeface="Calibri"/>
              </a:rPr>
              <a:t>DIRECT</a:t>
            </a:r>
            <a:r>
              <a:rPr lang="en-US" sz="2000" spc="-10" dirty="0">
                <a:cs typeface="Calibri"/>
              </a:rPr>
              <a:t> </a:t>
            </a:r>
            <a:r>
              <a:rPr sz="2000" spc="-15" dirty="0">
                <a:cs typeface="Calibri"/>
              </a:rPr>
              <a:t>delivery.</a:t>
            </a:r>
            <a:endParaRPr lang="en-US" sz="2000" spc="-15" dirty="0">
              <a:cs typeface="Calibri"/>
            </a:endParaRPr>
          </a:p>
          <a:p>
            <a:pPr marL="694944" marR="5080" indent="-228600">
              <a:spcAft>
                <a:spcPts val="200"/>
              </a:spcAft>
              <a:buClr>
                <a:srgbClr val="FFCC00"/>
              </a:buClr>
              <a:buSzPct val="50000"/>
              <a:buFont typeface="Wingdings"/>
              <a:buChar char=""/>
              <a:tabLst>
                <a:tab pos="697865" algn="l"/>
                <a:tab pos="698500" algn="l"/>
              </a:tabLst>
            </a:pPr>
            <a:r>
              <a:rPr sz="2000" spc="-10" dirty="0">
                <a:cs typeface="Calibri"/>
              </a:rPr>
              <a:t>Think non-temporary </a:t>
            </a:r>
            <a:r>
              <a:rPr sz="2000" spc="-15" dirty="0">
                <a:cs typeface="Calibri"/>
              </a:rPr>
              <a:t>storage </a:t>
            </a:r>
            <a:r>
              <a:rPr sz="2000" spc="-10" dirty="0">
                <a:cs typeface="Calibri"/>
              </a:rPr>
              <a:t>first, </a:t>
            </a:r>
            <a:r>
              <a:rPr sz="2000" spc="-5" dirty="0">
                <a:cs typeface="Calibri"/>
              </a:rPr>
              <a:t>place HHG in </a:t>
            </a:r>
            <a:r>
              <a:rPr sz="2000" spc="-10" dirty="0">
                <a:cs typeface="Calibri"/>
              </a:rPr>
              <a:t>NTS when </a:t>
            </a:r>
            <a:r>
              <a:rPr sz="2000" spc="-5" dirty="0">
                <a:cs typeface="Calibri"/>
              </a:rPr>
              <a:t>HOS</a:t>
            </a:r>
            <a:r>
              <a:rPr lang="en-US" sz="2000" spc="-5" dirty="0">
                <a:cs typeface="Calibri"/>
              </a:rPr>
              <a:t>      </a:t>
            </a:r>
            <a:r>
              <a:rPr sz="2000" spc="-5" dirty="0">
                <a:cs typeface="Calibri"/>
              </a:rPr>
              <a:t> is</a:t>
            </a:r>
            <a:r>
              <a:rPr lang="en-US" sz="2000" spc="-5" dirty="0">
                <a:cs typeface="Calibri"/>
              </a:rPr>
              <a:t> </a:t>
            </a:r>
            <a:r>
              <a:rPr sz="2000" spc="-5" dirty="0">
                <a:cs typeface="Calibri"/>
              </a:rPr>
              <a:t>unknown or delivery </a:t>
            </a:r>
            <a:r>
              <a:rPr sz="2000" spc="-10" dirty="0">
                <a:cs typeface="Calibri"/>
              </a:rPr>
              <a:t>address at  </a:t>
            </a:r>
            <a:r>
              <a:rPr sz="2000" spc="-5" dirty="0">
                <a:cs typeface="Calibri"/>
              </a:rPr>
              <a:t>HOS is unknown, or </a:t>
            </a:r>
            <a:r>
              <a:rPr sz="2000" spc="-10" dirty="0">
                <a:cs typeface="Calibri"/>
              </a:rPr>
              <a:t>new </a:t>
            </a:r>
            <a:r>
              <a:rPr lang="en-US" sz="2000" spc="-10" dirty="0">
                <a:cs typeface="Calibri"/>
              </a:rPr>
              <a:t>       </a:t>
            </a:r>
            <a:r>
              <a:rPr sz="2000" spc="-5" dirty="0">
                <a:cs typeface="Calibri"/>
              </a:rPr>
              <a:t>house</a:t>
            </a:r>
            <a:r>
              <a:rPr lang="en-US" sz="2000" spc="-5" dirty="0">
                <a:cs typeface="Calibri"/>
              </a:rPr>
              <a:t> </a:t>
            </a:r>
            <a:r>
              <a:rPr sz="2000" spc="-10" dirty="0">
                <a:cs typeface="Calibri"/>
              </a:rPr>
              <a:t>being</a:t>
            </a:r>
            <a:r>
              <a:rPr lang="en-US" sz="2000" spc="-10" dirty="0">
                <a:cs typeface="Calibri"/>
              </a:rPr>
              <a:t> </a:t>
            </a:r>
            <a:r>
              <a:rPr sz="2000" spc="-5" dirty="0">
                <a:cs typeface="Calibri"/>
              </a:rPr>
              <a:t>built.</a:t>
            </a:r>
            <a:endParaRPr sz="2000" dirty="0">
              <a:cs typeface="Calibri"/>
            </a:endParaRPr>
          </a:p>
        </p:txBody>
      </p:sp>
      <p:sp>
        <p:nvSpPr>
          <p:cNvPr id="11" name="Rectangle 10"/>
          <p:cNvSpPr/>
          <p:nvPr/>
        </p:nvSpPr>
        <p:spPr>
          <a:xfrm>
            <a:off x="228600" y="1333917"/>
            <a:ext cx="8534400" cy="1472198"/>
          </a:xfrm>
          <a:prstGeom prst="rect">
            <a:avLst/>
          </a:prstGeom>
        </p:spPr>
        <p:txBody>
          <a:bodyPr wrap="square">
            <a:spAutoFit/>
          </a:bodyPr>
          <a:lstStyle/>
          <a:p>
            <a:pPr marL="698500" lvl="1" indent="-228600">
              <a:spcAft>
                <a:spcPts val="200"/>
              </a:spcAft>
              <a:buClr>
                <a:srgbClr val="FFCC00"/>
              </a:buClr>
              <a:buSzPct val="50000"/>
              <a:buFont typeface="Wingdings"/>
              <a:buChar char=""/>
              <a:tabLst>
                <a:tab pos="697865" algn="l"/>
                <a:tab pos="698500" algn="l"/>
              </a:tabLst>
            </a:pPr>
            <a:r>
              <a:rPr lang="en-US" sz="2200" spc="-35" dirty="0">
                <a:cs typeface="Calibri"/>
              </a:rPr>
              <a:t>Total </a:t>
            </a:r>
            <a:r>
              <a:rPr lang="en-US" sz="2200" spc="-10" dirty="0">
                <a:cs typeface="Calibri"/>
              </a:rPr>
              <a:t>weight </a:t>
            </a:r>
            <a:r>
              <a:rPr lang="en-US" sz="2200" spc="-5" dirty="0">
                <a:cs typeface="Calibri"/>
              </a:rPr>
              <a:t>of all </a:t>
            </a:r>
            <a:r>
              <a:rPr lang="en-US" sz="2200" spc="-10" dirty="0">
                <a:cs typeface="Calibri"/>
              </a:rPr>
              <a:t>shipments </a:t>
            </a:r>
            <a:r>
              <a:rPr lang="en-US" sz="2200" spc="-15" dirty="0">
                <a:cs typeface="Calibri"/>
              </a:rPr>
              <a:t>may </a:t>
            </a:r>
            <a:r>
              <a:rPr lang="en-US" sz="2200" spc="-10" dirty="0">
                <a:cs typeface="Calibri"/>
              </a:rPr>
              <a:t>not </a:t>
            </a:r>
            <a:r>
              <a:rPr lang="en-US" sz="2200" spc="-15" dirty="0">
                <a:cs typeface="Calibri"/>
              </a:rPr>
              <a:t>exceed </a:t>
            </a:r>
            <a:r>
              <a:rPr lang="en-US" sz="2200" spc="-10" dirty="0">
                <a:cs typeface="Calibri"/>
              </a:rPr>
              <a:t>the authorized weight</a:t>
            </a:r>
            <a:r>
              <a:rPr lang="en-US" sz="2200" spc="180" dirty="0">
                <a:cs typeface="Calibri"/>
              </a:rPr>
              <a:t> </a:t>
            </a:r>
            <a:r>
              <a:rPr lang="en-US" sz="2200" spc="-5" dirty="0">
                <a:cs typeface="Calibri"/>
              </a:rPr>
              <a:t>allowance</a:t>
            </a:r>
            <a:endParaRPr lang="en-US" sz="400" dirty="0">
              <a:cs typeface="Calibri"/>
            </a:endParaRPr>
          </a:p>
          <a:p>
            <a:pPr marL="698500" lvl="1" indent="-228600">
              <a:spcAft>
                <a:spcPts val="200"/>
              </a:spcAft>
              <a:buClr>
                <a:srgbClr val="FFCC00"/>
              </a:buClr>
              <a:buSzPct val="50000"/>
              <a:buFont typeface="Wingdings"/>
              <a:buChar char=""/>
              <a:tabLst>
                <a:tab pos="398463" algn="l"/>
                <a:tab pos="457200" algn="l"/>
              </a:tabLst>
            </a:pPr>
            <a:r>
              <a:rPr lang="en-US" sz="2200" spc="-35" dirty="0">
                <a:cs typeface="Calibri"/>
              </a:rPr>
              <a:t>Total </a:t>
            </a:r>
            <a:r>
              <a:rPr lang="en-US" sz="2200" spc="-10" dirty="0">
                <a:cs typeface="Calibri"/>
              </a:rPr>
              <a:t>cost </a:t>
            </a:r>
            <a:r>
              <a:rPr lang="en-US" sz="2200" spc="-5" dirty="0">
                <a:cs typeface="Calibri"/>
              </a:rPr>
              <a:t>of </a:t>
            </a:r>
            <a:r>
              <a:rPr lang="en-US" sz="2200" dirty="0">
                <a:cs typeface="Calibri"/>
              </a:rPr>
              <a:t>all </a:t>
            </a:r>
            <a:r>
              <a:rPr lang="en-US" sz="2200" spc="-10" dirty="0">
                <a:cs typeface="Calibri"/>
              </a:rPr>
              <a:t>shipments </a:t>
            </a:r>
            <a:r>
              <a:rPr lang="en-US" sz="2200" spc="-15" dirty="0">
                <a:cs typeface="Calibri"/>
              </a:rPr>
              <a:t>may </a:t>
            </a:r>
            <a:r>
              <a:rPr lang="en-US" sz="2200" spc="-10" dirty="0">
                <a:cs typeface="Calibri"/>
              </a:rPr>
              <a:t>not </a:t>
            </a:r>
            <a:r>
              <a:rPr lang="en-US" sz="2200" spc="-15" dirty="0">
                <a:cs typeface="Calibri"/>
              </a:rPr>
              <a:t>exceed </a:t>
            </a:r>
            <a:r>
              <a:rPr lang="en-US" sz="2200" spc="-10" dirty="0">
                <a:cs typeface="Calibri"/>
              </a:rPr>
              <a:t>the cost </a:t>
            </a:r>
            <a:r>
              <a:rPr lang="en-US" sz="2200" spc="-15" dirty="0">
                <a:cs typeface="Calibri"/>
              </a:rPr>
              <a:t>to </a:t>
            </a:r>
            <a:r>
              <a:rPr lang="en-US" sz="2200" spc="-5" dirty="0">
                <a:cs typeface="Calibri"/>
              </a:rPr>
              <a:t>ship </a:t>
            </a:r>
            <a:r>
              <a:rPr lang="en-US" sz="2200" spc="-10" dirty="0">
                <a:cs typeface="Calibri"/>
              </a:rPr>
              <a:t>the authorized weight </a:t>
            </a:r>
            <a:r>
              <a:rPr lang="en-US" sz="2200" spc="-5" dirty="0">
                <a:cs typeface="Calibri"/>
              </a:rPr>
              <a:t>allowance</a:t>
            </a:r>
            <a:r>
              <a:rPr lang="en-US" sz="2200" spc="225" dirty="0">
                <a:cs typeface="Calibri"/>
              </a:rPr>
              <a:t> </a:t>
            </a:r>
            <a:r>
              <a:rPr lang="en-US" sz="2200" spc="-10" dirty="0">
                <a:cs typeface="Calibri"/>
              </a:rPr>
              <a:t>to </a:t>
            </a:r>
            <a:r>
              <a:rPr lang="en-US" sz="2200" spc="-5" dirty="0">
                <a:cs typeface="Calibri"/>
              </a:rPr>
              <a:t>the HOS in one</a:t>
            </a:r>
            <a:r>
              <a:rPr lang="en-US" sz="2200" spc="-25" dirty="0">
                <a:cs typeface="Calibri"/>
              </a:rPr>
              <a:t> </a:t>
            </a:r>
            <a:r>
              <a:rPr lang="en-US" sz="2200" spc="-5" dirty="0">
                <a:cs typeface="Calibri"/>
              </a:rPr>
              <a:t>lot.</a:t>
            </a:r>
            <a:endParaRPr lang="en-US" sz="2200" dirty="0">
              <a:cs typeface="Calibri"/>
            </a:endParaRPr>
          </a:p>
        </p:txBody>
      </p:sp>
      <p:sp>
        <p:nvSpPr>
          <p:cNvPr id="12" name="Rectangle 11"/>
          <p:cNvSpPr/>
          <p:nvPr/>
        </p:nvSpPr>
        <p:spPr>
          <a:xfrm>
            <a:off x="228599" y="852094"/>
            <a:ext cx="8068235" cy="403700"/>
          </a:xfrm>
          <a:prstGeom prst="rect">
            <a:avLst/>
          </a:prstGeom>
        </p:spPr>
        <p:txBody>
          <a:bodyPr wrap="square">
            <a:spAutoFit/>
          </a:bodyPr>
          <a:lstStyle/>
          <a:p>
            <a:pPr marL="12700">
              <a:lnSpc>
                <a:spcPts val="2605"/>
              </a:lnSpc>
              <a:spcBef>
                <a:spcPts val="200"/>
              </a:spcBef>
              <a:buClr>
                <a:srgbClr val="FFCC00"/>
              </a:buClr>
              <a:tabLst>
                <a:tab pos="241300" algn="l"/>
              </a:tabLst>
            </a:pPr>
            <a:r>
              <a:rPr lang="en-US" sz="2100" b="1" spc="-10" dirty="0">
                <a:cs typeface="Calibri"/>
              </a:rPr>
              <a:t>Shipments </a:t>
            </a:r>
            <a:r>
              <a:rPr lang="en-US" sz="2100" b="1" spc="-20" dirty="0">
                <a:cs typeface="Calibri"/>
              </a:rPr>
              <a:t>to </a:t>
            </a:r>
            <a:r>
              <a:rPr lang="en-US" sz="2100" b="1" spc="-5" dirty="0">
                <a:cs typeface="Calibri"/>
              </a:rPr>
              <a:t>multiple</a:t>
            </a:r>
            <a:r>
              <a:rPr lang="en-US" sz="2100" b="1" spc="15" dirty="0">
                <a:cs typeface="Calibri"/>
              </a:rPr>
              <a:t> </a:t>
            </a:r>
            <a:r>
              <a:rPr lang="en-US" sz="2100" b="1" spc="-10" dirty="0">
                <a:cs typeface="Calibri"/>
              </a:rPr>
              <a:t>locations</a:t>
            </a:r>
            <a:endParaRPr lang="en-US" sz="2100" b="1" dirty="0">
              <a:cs typeface="Calibri"/>
            </a:endParaRPr>
          </a:p>
        </p:txBody>
      </p:sp>
    </p:spTree>
    <p:extLst>
      <p:ext uri="{BB962C8B-B14F-4D97-AF65-F5344CB8AC3E}">
        <p14:creationId xmlns:p14="http://schemas.microsoft.com/office/powerpoint/2010/main" val="37452189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0" y="0"/>
            <a:ext cx="9144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ID Cards</a:t>
            </a:r>
          </a:p>
        </p:txBody>
      </p:sp>
      <p:sp>
        <p:nvSpPr>
          <p:cNvPr id="55299" name="Rectangle 3"/>
          <p:cNvSpPr>
            <a:spLocks noGrp="1" noChangeArrowheads="1"/>
          </p:cNvSpPr>
          <p:nvPr>
            <p:ph type="body" idx="1"/>
          </p:nvPr>
        </p:nvSpPr>
        <p:spPr bwMode="auto">
          <a:xfrm>
            <a:off x="381000" y="914400"/>
            <a:ext cx="8534400" cy="5410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Clr>
                <a:schemeClr val="tx1"/>
              </a:buClr>
            </a:pPr>
            <a:r>
              <a:rPr lang="en-US" sz="2200" dirty="0"/>
              <a:t>Same privileges as active duty (with some being Space-A) </a:t>
            </a:r>
          </a:p>
          <a:p>
            <a:pPr eaLnBrk="1" hangingPunct="1">
              <a:lnSpc>
                <a:spcPct val="90000"/>
              </a:lnSpc>
              <a:buClr>
                <a:schemeClr val="tx1"/>
              </a:buClr>
            </a:pPr>
            <a:endParaRPr lang="en-US" sz="1200" dirty="0"/>
          </a:p>
          <a:p>
            <a:pPr eaLnBrk="1" hangingPunct="1">
              <a:lnSpc>
                <a:spcPct val="90000"/>
              </a:lnSpc>
              <a:buClr>
                <a:schemeClr val="tx1"/>
              </a:buClr>
            </a:pPr>
            <a:r>
              <a:rPr lang="en-US" sz="2200" dirty="0"/>
              <a:t>Family members need new ID cards to reflect sponsor’s retired status</a:t>
            </a:r>
          </a:p>
          <a:p>
            <a:pPr eaLnBrk="1" hangingPunct="1">
              <a:lnSpc>
                <a:spcPct val="90000"/>
              </a:lnSpc>
              <a:buClr>
                <a:schemeClr val="tx1"/>
              </a:buClr>
            </a:pPr>
            <a:endParaRPr lang="en-US" sz="1200" dirty="0"/>
          </a:p>
          <a:p>
            <a:pPr eaLnBrk="1" hangingPunct="1">
              <a:lnSpc>
                <a:spcPct val="90000"/>
              </a:lnSpc>
              <a:buClr>
                <a:schemeClr val="tx1"/>
              </a:buClr>
            </a:pPr>
            <a:r>
              <a:rPr lang="en-US" sz="2200" dirty="0"/>
              <a:t>Children are eligible up to age 21 or 23 if full-time student; indefinite if incapacitated</a:t>
            </a:r>
          </a:p>
          <a:p>
            <a:pPr eaLnBrk="1" hangingPunct="1">
              <a:lnSpc>
                <a:spcPct val="90000"/>
              </a:lnSpc>
              <a:buClr>
                <a:schemeClr val="tx1"/>
              </a:buClr>
            </a:pPr>
            <a:endParaRPr lang="en-US" sz="1200" dirty="0"/>
          </a:p>
          <a:p>
            <a:pPr eaLnBrk="1" hangingPunct="1">
              <a:lnSpc>
                <a:spcPct val="90000"/>
              </a:lnSpc>
              <a:buClr>
                <a:schemeClr val="tx1"/>
              </a:buClr>
            </a:pPr>
            <a:r>
              <a:rPr lang="en-US" sz="2200" dirty="0"/>
              <a:t>Permanent ID card to Family members at age 65 or who </a:t>
            </a:r>
          </a:p>
          <a:p>
            <a:pPr eaLnBrk="1" hangingPunct="1">
              <a:lnSpc>
                <a:spcPct val="90000"/>
              </a:lnSpc>
              <a:spcBef>
                <a:spcPct val="0"/>
              </a:spcBef>
              <a:buClr>
                <a:schemeClr val="tx1"/>
              </a:buClr>
              <a:buFontTx/>
              <a:buNone/>
            </a:pPr>
            <a:r>
              <a:rPr lang="en-US" sz="2200" dirty="0"/>
              <a:t>    are permanently disabled; under 65 renew every 4 years*</a:t>
            </a:r>
          </a:p>
          <a:p>
            <a:pPr eaLnBrk="1" hangingPunct="1">
              <a:lnSpc>
                <a:spcPct val="90000"/>
              </a:lnSpc>
              <a:spcBef>
                <a:spcPct val="0"/>
              </a:spcBef>
              <a:buClr>
                <a:schemeClr val="tx1"/>
              </a:buClr>
              <a:buFontTx/>
              <a:buNone/>
            </a:pPr>
            <a:endParaRPr lang="en-US" sz="1200" dirty="0"/>
          </a:p>
          <a:p>
            <a:pPr eaLnBrk="1" hangingPunct="1">
              <a:lnSpc>
                <a:spcPct val="90000"/>
              </a:lnSpc>
              <a:buClr>
                <a:schemeClr val="tx1"/>
              </a:buClr>
            </a:pPr>
            <a:r>
              <a:rPr lang="en-US" sz="2200" dirty="0"/>
              <a:t>Dependent parents/parents-in-law may qualify</a:t>
            </a:r>
          </a:p>
          <a:p>
            <a:pPr marL="0" indent="0" eaLnBrk="1" hangingPunct="1">
              <a:lnSpc>
                <a:spcPct val="90000"/>
              </a:lnSpc>
              <a:buClr>
                <a:schemeClr val="tx1"/>
              </a:buClr>
              <a:buNone/>
            </a:pPr>
            <a:endParaRPr lang="en-US" sz="1200" strike="sngStrike" dirty="0">
              <a:solidFill>
                <a:srgbClr val="FF0000"/>
              </a:solidFill>
            </a:endParaRPr>
          </a:p>
          <a:p>
            <a:pPr marL="0" indent="0" eaLnBrk="1" hangingPunct="1">
              <a:lnSpc>
                <a:spcPct val="90000"/>
              </a:lnSpc>
              <a:buClr>
                <a:schemeClr val="tx1"/>
              </a:buClr>
              <a:buNone/>
            </a:pPr>
            <a:r>
              <a:rPr lang="en-US" sz="1600" dirty="0"/>
              <a:t>*Note: The Under Secretary of Defense for Personnel and Readiness (USDP&amp;R) signed a memorandum approving a change to this policy on 21 September 2020, lowering the age of eligibility for a permanent ID from age 75 to age 65. This change will be captured at a later date in an update of </a:t>
            </a:r>
            <a:r>
              <a:rPr lang="en-US" sz="1600" dirty="0" err="1"/>
              <a:t>DoDI</a:t>
            </a:r>
            <a:r>
              <a:rPr lang="en-US" sz="1600" dirty="0"/>
              <a:t> 1000.13. </a:t>
            </a:r>
          </a:p>
          <a:p>
            <a:pPr eaLnBrk="1" hangingPunct="1">
              <a:lnSpc>
                <a:spcPct val="90000"/>
              </a:lnSpc>
              <a:buClr>
                <a:schemeClr val="tx1"/>
              </a:buClr>
              <a:buFontTx/>
              <a:buNone/>
            </a:pPr>
            <a:r>
              <a:rPr lang="en-US" sz="2200" dirty="0">
                <a:solidFill>
                  <a:schemeClr val="accent1"/>
                </a:solidFill>
              </a:rPr>
              <a:t>                    </a:t>
            </a:r>
            <a:endParaRPr lang="en-US" sz="2200" b="1" u="sng" dirty="0">
              <a:solidFill>
                <a:srgbClr val="0000FF"/>
              </a:solidFill>
            </a:endParaRPr>
          </a:p>
          <a:p>
            <a:pPr eaLnBrk="1" hangingPunct="1">
              <a:lnSpc>
                <a:spcPct val="90000"/>
              </a:lnSpc>
              <a:buFontTx/>
              <a:buNone/>
            </a:pPr>
            <a:r>
              <a:rPr lang="en-US" sz="2200" dirty="0">
                <a:solidFill>
                  <a:schemeClr val="accent1"/>
                </a:solidFill>
              </a:rPr>
              <a:t> 		</a:t>
            </a:r>
            <a:endParaRPr lang="en-US" sz="2200" dirty="0"/>
          </a:p>
          <a:p>
            <a:pPr eaLnBrk="1" hangingPunct="1">
              <a:lnSpc>
                <a:spcPct val="90000"/>
              </a:lnSpc>
              <a:buFontTx/>
              <a:buNone/>
            </a:pPr>
            <a:endParaRPr lang="en-US" sz="2200" dirty="0"/>
          </a:p>
        </p:txBody>
      </p:sp>
      <p:sp>
        <p:nvSpPr>
          <p:cNvPr id="55300" name="Rectangle 4"/>
          <p:cNvSpPr>
            <a:spLocks noChangeArrowheads="1"/>
          </p:cNvSpPr>
          <p:nvPr/>
        </p:nvSpPr>
        <p:spPr bwMode="auto">
          <a:xfrm>
            <a:off x="914400" y="5702030"/>
            <a:ext cx="7315200" cy="762000"/>
          </a:xfrm>
          <a:prstGeom prst="rect">
            <a:avLst/>
          </a:prstGeom>
          <a:noFill/>
          <a:ln w="57150" cmpd="thickThin">
            <a:solidFill>
              <a:srgbClr val="0033CC"/>
            </a:solidFill>
            <a:miter lim="800000"/>
            <a:headEnd type="none" w="sm" len="sm"/>
            <a:tailEnd type="none" w="sm" len="sm"/>
          </a:ln>
        </p:spPr>
        <p:txBody>
          <a:bodyPr wrap="none" anchor="ctr"/>
          <a:lstStyle/>
          <a:p>
            <a:pPr algn="ctr"/>
            <a:endParaRPr lang="en-US" dirty="0"/>
          </a:p>
        </p:txBody>
      </p:sp>
      <p:sp>
        <p:nvSpPr>
          <p:cNvPr id="2" name="TextBox 1"/>
          <p:cNvSpPr txBox="1"/>
          <p:nvPr/>
        </p:nvSpPr>
        <p:spPr>
          <a:xfrm>
            <a:off x="914400" y="5791200"/>
            <a:ext cx="7315200" cy="646331"/>
          </a:xfrm>
          <a:prstGeom prst="rect">
            <a:avLst/>
          </a:prstGeom>
          <a:noFill/>
        </p:spPr>
        <p:txBody>
          <a:bodyPr wrap="square" rtlCol="0">
            <a:spAutoFit/>
          </a:bodyPr>
          <a:lstStyle/>
          <a:p>
            <a:pPr algn="ctr"/>
            <a:r>
              <a:rPr lang="en-US" dirty="0"/>
              <a:t>FIND NEAREST ID CARD ISSUING FACILITY</a:t>
            </a:r>
          </a:p>
          <a:p>
            <a:pPr algn="ctr"/>
            <a:r>
              <a:rPr lang="en-US" b="1" u="sng" dirty="0">
                <a:solidFill>
                  <a:srgbClr val="0000FF"/>
                </a:solidFill>
              </a:rPr>
              <a:t>https://</a:t>
            </a:r>
            <a:r>
              <a:rPr lang="en-US" b="1" u="sng" dirty="0">
                <a:solidFill>
                  <a:srgbClr val="0000FF"/>
                </a:solidFill>
                <a:hlinkClick r:id="rId3"/>
              </a:rPr>
              <a:t>idco.dmdc.osd.mil/idco</a:t>
            </a:r>
            <a:r>
              <a:rPr lang="en-US" b="1" u="sng" dirty="0">
                <a:solidFill>
                  <a:srgbClr val="0000FF"/>
                </a:solidFill>
              </a:rPr>
              <a:t>/</a:t>
            </a:r>
            <a:endParaRPr lang="en-US" dirty="0"/>
          </a:p>
        </p:txBody>
      </p:sp>
    </p:spTree>
    <p:extLst>
      <p:ext uri="{BB962C8B-B14F-4D97-AF65-F5344CB8AC3E}">
        <p14:creationId xmlns:p14="http://schemas.microsoft.com/office/powerpoint/2010/main" val="251276984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533400"/>
          </a:xfrm>
        </p:spPr>
        <p:txBody>
          <a:bodyPr anchor="b"/>
          <a:lstStyle/>
          <a:p>
            <a:r>
              <a:rPr lang="en-US" sz="3200" b="1" i="1" dirty="0">
                <a:solidFill>
                  <a:schemeClr val="tx1"/>
                </a:solidFill>
                <a:latin typeface="+mj-lt"/>
              </a:rPr>
              <a:t>Impact of ID Card Changes at Retirement</a:t>
            </a:r>
          </a:p>
        </p:txBody>
      </p:sp>
      <p:sp>
        <p:nvSpPr>
          <p:cNvPr id="4" name="TextBox 3"/>
          <p:cNvSpPr txBox="1"/>
          <p:nvPr/>
        </p:nvSpPr>
        <p:spPr>
          <a:xfrm>
            <a:off x="152400" y="838200"/>
            <a:ext cx="8839200" cy="5647700"/>
          </a:xfrm>
          <a:prstGeom prst="rect">
            <a:avLst/>
          </a:prstGeom>
          <a:noFill/>
        </p:spPr>
        <p:txBody>
          <a:bodyPr wrap="square" rtlCol="0">
            <a:spAutoFit/>
          </a:bodyPr>
          <a:lstStyle/>
          <a:p>
            <a:pPr>
              <a:buFont typeface="Arial" pitchFamily="34" charset="0"/>
              <a:buChar char="•"/>
            </a:pPr>
            <a:r>
              <a:rPr lang="en-US" sz="1900" dirty="0"/>
              <a:t> Soldier turns in Common Access Card (CAC)</a:t>
            </a:r>
          </a:p>
          <a:p>
            <a:pPr>
              <a:buFont typeface="Arial" pitchFamily="34" charset="0"/>
              <a:buChar char="•"/>
            </a:pPr>
            <a:endParaRPr lang="en-US" sz="1900" dirty="0"/>
          </a:p>
          <a:p>
            <a:pPr>
              <a:buFont typeface="Arial" pitchFamily="34" charset="0"/>
              <a:buChar char="•"/>
            </a:pPr>
            <a:r>
              <a:rPr lang="en-US" sz="1900" dirty="0"/>
              <a:t> The Retired Uniformed Services ID (USID) card is not a CAC, so…</a:t>
            </a:r>
          </a:p>
          <a:p>
            <a:pPr>
              <a:buFont typeface="Arial" pitchFamily="34" charset="0"/>
              <a:buChar char="•"/>
            </a:pPr>
            <a:endParaRPr lang="en-US" dirty="0"/>
          </a:p>
          <a:p>
            <a:pPr lvl="1">
              <a:buFont typeface="Arial" pitchFamily="34" charset="0"/>
              <a:buChar char="•"/>
            </a:pPr>
            <a:r>
              <a:rPr lang="en-US" sz="1900" dirty="0"/>
              <a:t> No access to DOD Enterprise Email</a:t>
            </a:r>
          </a:p>
          <a:p>
            <a:pPr lvl="1">
              <a:buFont typeface="Arial" pitchFamily="34" charset="0"/>
              <a:buChar char="•"/>
            </a:pPr>
            <a:endParaRPr lang="en-US" dirty="0"/>
          </a:p>
          <a:p>
            <a:pPr lvl="1">
              <a:buFont typeface="Arial" pitchFamily="34" charset="0"/>
              <a:buChar char="•"/>
            </a:pPr>
            <a:r>
              <a:rPr lang="en-US" sz="1900" dirty="0"/>
              <a:t> No access to CAC-enabled systems</a:t>
            </a:r>
          </a:p>
          <a:p>
            <a:pPr lvl="1">
              <a:buFont typeface="Arial" pitchFamily="34" charset="0"/>
              <a:buChar char="•"/>
            </a:pPr>
            <a:endParaRPr lang="en-US" dirty="0"/>
          </a:p>
          <a:p>
            <a:pPr lvl="1">
              <a:buFont typeface="Arial" pitchFamily="34" charset="0"/>
              <a:buChar char="•"/>
            </a:pPr>
            <a:r>
              <a:rPr lang="en-US" sz="1900" dirty="0"/>
              <a:t> Must change </a:t>
            </a:r>
            <a:r>
              <a:rPr lang="en-US" sz="1900" b="1" i="1" dirty="0"/>
              <a:t>myPay</a:t>
            </a:r>
            <a:r>
              <a:rPr lang="en-US" sz="1900" dirty="0"/>
              <a:t> account to commercial email  </a:t>
            </a:r>
          </a:p>
          <a:p>
            <a:pPr lvl="1">
              <a:buFont typeface="Arial" pitchFamily="34" charset="0"/>
              <a:buChar char="•"/>
            </a:pPr>
            <a:endParaRPr lang="en-US" dirty="0"/>
          </a:p>
          <a:p>
            <a:pPr lvl="1">
              <a:buFont typeface="Arial" pitchFamily="34" charset="0"/>
              <a:buChar char="•"/>
            </a:pPr>
            <a:r>
              <a:rPr lang="en-US" sz="1900" dirty="0"/>
              <a:t> Must obtain DS Logon Account to access records and systems</a:t>
            </a:r>
          </a:p>
          <a:p>
            <a:pPr lvl="1">
              <a:buFont typeface="Arial" pitchFamily="34" charset="0"/>
              <a:buChar char="•"/>
            </a:pPr>
            <a:endParaRPr lang="en-US" sz="1900" dirty="0"/>
          </a:p>
          <a:p>
            <a:pPr>
              <a:buFont typeface="Arial" pitchFamily="34" charset="0"/>
              <a:buChar char="•"/>
            </a:pPr>
            <a:r>
              <a:rPr lang="en-US" sz="1900" dirty="0"/>
              <a:t> DoD has transitioned to the issuance of a more secure next generation USID to replace the former paper-based USID. Although the new USID looks like a CAC, it does not contain a chip. For more information go to </a:t>
            </a:r>
            <a:r>
              <a:rPr lang="en-US" sz="1900" dirty="0">
                <a:hlinkClick r:id="rId2"/>
              </a:rPr>
              <a:t>https://www.cac.mil/Next-Generation-Uniformed-Services-ID-Card/</a:t>
            </a:r>
            <a:r>
              <a:rPr lang="en-US" sz="1900" dirty="0"/>
              <a:t> </a:t>
            </a:r>
          </a:p>
          <a:p>
            <a:pPr lvl="1">
              <a:buFont typeface="Arial" pitchFamily="34" charset="0"/>
              <a:buChar char="•"/>
            </a:pPr>
            <a:endParaRPr lang="en-US" sz="1900" dirty="0"/>
          </a:p>
          <a:p>
            <a:pPr lvl="1">
              <a:buFont typeface="Arial" pitchFamily="34" charset="0"/>
              <a:buChar char="•"/>
            </a:pPr>
            <a:endParaRPr lang="en-US" sz="1900" dirty="0"/>
          </a:p>
          <a:p>
            <a:endParaRPr lang="en-US" sz="1900" dirty="0"/>
          </a:p>
        </p:txBody>
      </p:sp>
      <p:sp>
        <p:nvSpPr>
          <p:cNvPr id="5" name="Rectangle 3"/>
          <p:cNvSpPr txBox="1">
            <a:spLocks noChangeArrowheads="1"/>
          </p:cNvSpPr>
          <p:nvPr/>
        </p:nvSpPr>
        <p:spPr bwMode="auto">
          <a:xfrm>
            <a:off x="609600" y="5568950"/>
            <a:ext cx="8001000" cy="1060450"/>
          </a:xfrm>
          <a:prstGeom prst="rect">
            <a:avLst/>
          </a:prstGeom>
          <a:noFill/>
          <a:ln>
            <a:miter lim="800000"/>
            <a:headEnd/>
            <a:tailEnd/>
          </a:ln>
        </p:spPr>
        <p:txBody>
          <a:bodyPr/>
          <a:lstStyle/>
          <a:p>
            <a:pPr marL="341313" marR="0" lvl="0" indent="-341313" algn="ctr" defTabSz="912813"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chemeClr val="tx1"/>
                </a:solidFill>
                <a:effectLst/>
                <a:uLnTx/>
                <a:uFillTx/>
                <a:latin typeface="+mj-lt"/>
                <a:ea typeface="+mn-ea"/>
                <a:cs typeface="+mn-cs"/>
              </a:rPr>
              <a:t>DS Logon: </a:t>
            </a:r>
            <a:r>
              <a:rPr kumimoji="0" lang="en-US" sz="1600" i="0" u="none" strike="noStrike" kern="0" cap="none" spc="0" normalizeH="0" baseline="0" noProof="0" dirty="0">
                <a:ln>
                  <a:noFill/>
                </a:ln>
                <a:solidFill>
                  <a:schemeClr val="tx1"/>
                </a:solidFill>
                <a:effectLst/>
                <a:uLnTx/>
                <a:uFillTx/>
                <a:latin typeface="+mj-lt"/>
                <a:ea typeface="+mn-ea"/>
                <a:cs typeface="+mn-cs"/>
              </a:rPr>
              <a:t>Request an account online at</a:t>
            </a:r>
          </a:p>
          <a:p>
            <a:pPr marL="341313" marR="0" lvl="0" indent="-341313" algn="ctr" defTabSz="912813"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mj-lt"/>
                <a:ea typeface="+mn-ea"/>
                <a:cs typeface="+mn-cs"/>
                <a:hlinkClick r:id="rId3"/>
              </a:rPr>
              <a:t>https://www.dmdc.osd.mil/identitymanagement</a:t>
            </a:r>
            <a:endParaRPr kumimoji="0" lang="en-US" sz="1600" b="0" i="0" u="none" strike="noStrike" kern="0" cap="none" spc="0" normalizeH="0" baseline="0" noProof="0" dirty="0">
              <a:ln>
                <a:noFill/>
              </a:ln>
              <a:solidFill>
                <a:schemeClr val="tx1"/>
              </a:solidFill>
              <a:effectLst/>
              <a:uLnTx/>
              <a:uFillTx/>
              <a:latin typeface="+mj-lt"/>
              <a:ea typeface="+mn-ea"/>
              <a:cs typeface="+mn-cs"/>
            </a:endParaRPr>
          </a:p>
          <a:p>
            <a:pPr marL="341313" marR="0" lvl="0" indent="-341313" algn="ctr" defTabSz="912813" rtl="0" eaLnBrk="0" fontAlgn="base" latinLnBrk="0" hangingPunct="0">
              <a:lnSpc>
                <a:spcPct val="100000"/>
              </a:lnSpc>
              <a:spcBef>
                <a:spcPct val="20000"/>
              </a:spcBef>
              <a:spcAft>
                <a:spcPct val="0"/>
              </a:spcAft>
              <a:buClrTx/>
              <a:buSzTx/>
              <a:buFontTx/>
              <a:buNone/>
              <a:tabLst/>
              <a:defRPr/>
            </a:pPr>
            <a:r>
              <a:rPr lang="en-US" sz="1600" kern="0" dirty="0">
                <a:latin typeface="+mj-lt"/>
              </a:rPr>
              <a:t>o</a:t>
            </a:r>
            <a:r>
              <a:rPr lang="en-US" sz="1600" kern="0" noProof="0" dirty="0">
                <a:latin typeface="+mj-lt"/>
              </a:rPr>
              <a:t>r visit an ID Card facility or VA Regional Office</a:t>
            </a:r>
            <a:endParaRPr kumimoji="0" lang="en-US" sz="1600" b="0" i="0" u="none" strike="noStrike" kern="0" cap="none" spc="0" normalizeH="0" baseline="0" noProof="0" dirty="0">
              <a:ln>
                <a:noFill/>
              </a:ln>
              <a:solidFill>
                <a:srgbClr val="FF0066"/>
              </a:solidFill>
              <a:effectLst/>
              <a:uLnTx/>
              <a:uFillTx/>
              <a:latin typeface="+mj-lt"/>
              <a:ea typeface="+mn-ea"/>
              <a:cs typeface="+mn-cs"/>
            </a:endParaRPr>
          </a:p>
        </p:txBody>
      </p:sp>
      <p:sp>
        <p:nvSpPr>
          <p:cNvPr id="7" name="Rectangle 5"/>
          <p:cNvSpPr>
            <a:spLocks noChangeArrowheads="1"/>
          </p:cNvSpPr>
          <p:nvPr/>
        </p:nvSpPr>
        <p:spPr bwMode="auto">
          <a:xfrm>
            <a:off x="685800" y="5568950"/>
            <a:ext cx="7848600" cy="916950"/>
          </a:xfrm>
          <a:prstGeom prst="rect">
            <a:avLst/>
          </a:prstGeom>
          <a:noFill/>
          <a:ln w="57150" cmpd="thinThick">
            <a:solidFill>
              <a:srgbClr val="336600"/>
            </a:solidFill>
            <a:miter lim="800000"/>
            <a:headEnd type="none" w="sm" len="sm"/>
            <a:tailEnd type="none" w="sm" len="sm"/>
          </a:ln>
        </p:spPr>
        <p:txBody>
          <a:bodyPr wrap="none" anchor="ctr"/>
          <a:lstStyle/>
          <a:p>
            <a:pPr algn="ctr"/>
            <a:endParaRPr lang="en-US" dirty="0"/>
          </a:p>
        </p:txBody>
      </p:sp>
      <p:pic>
        <p:nvPicPr>
          <p:cNvPr id="3" name="Picture 2"/>
          <p:cNvPicPr>
            <a:picLocks noChangeAspect="1"/>
          </p:cNvPicPr>
          <p:nvPr/>
        </p:nvPicPr>
        <p:blipFill rotWithShape="1">
          <a:blip r:embed="rId4"/>
          <a:srcRect l="4803" t="5263" r="3965" b="5263"/>
          <a:stretch/>
        </p:blipFill>
        <p:spPr>
          <a:xfrm rot="653554">
            <a:off x="6488087" y="2079886"/>
            <a:ext cx="2419030" cy="1438311"/>
          </a:xfrm>
          <a:prstGeom prst="rect">
            <a:avLst/>
          </a:prstGeom>
          <a:ln>
            <a:solidFill>
              <a:schemeClr val="tx1"/>
            </a:solidFill>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619789"/>
          </a:xfrm>
        </p:spPr>
        <p:txBody>
          <a:bodyPr/>
          <a:lstStyle/>
          <a:p>
            <a:r>
              <a:rPr lang="en-US" sz="3200" b="1" i="1" dirty="0">
                <a:solidFill>
                  <a:schemeClr val="tx1"/>
                </a:solidFill>
                <a:latin typeface="+mj-lt"/>
              </a:rPr>
              <a:t>Websites Accepting DS Logon</a:t>
            </a:r>
          </a:p>
        </p:txBody>
      </p:sp>
      <p:sp>
        <p:nvSpPr>
          <p:cNvPr id="9" name="TextBox 8">
            <a:extLst>
              <a:ext uri="{FF2B5EF4-FFF2-40B4-BE49-F238E27FC236}">
                <a16:creationId xmlns:a16="http://schemas.microsoft.com/office/drawing/2014/main" id="{63086DAA-CC1F-4B18-A8A6-8039E83D9E39}"/>
              </a:ext>
            </a:extLst>
          </p:cNvPr>
          <p:cNvSpPr txBox="1"/>
          <p:nvPr/>
        </p:nvSpPr>
        <p:spPr>
          <a:xfrm>
            <a:off x="856" y="6201609"/>
            <a:ext cx="9144000" cy="369332"/>
          </a:xfrm>
          <a:prstGeom prst="rect">
            <a:avLst/>
          </a:prstGeom>
          <a:noFill/>
        </p:spPr>
        <p:txBody>
          <a:bodyPr wrap="square">
            <a:spAutoFit/>
          </a:bodyPr>
          <a:lstStyle/>
          <a:p>
            <a:pPr algn="ctr"/>
            <a:r>
              <a:rPr lang="en-US" dirty="0">
                <a:hlinkClick r:id="rId2"/>
              </a:rPr>
              <a:t>https://www.dmdc.osd.mil/identitymanagement</a:t>
            </a:r>
            <a:r>
              <a:rPr lang="en-US" dirty="0"/>
              <a:t> </a:t>
            </a:r>
          </a:p>
        </p:txBody>
      </p:sp>
      <p:sp>
        <p:nvSpPr>
          <p:cNvPr id="12" name="TextBox 11">
            <a:extLst>
              <a:ext uri="{FF2B5EF4-FFF2-40B4-BE49-F238E27FC236}">
                <a16:creationId xmlns:a16="http://schemas.microsoft.com/office/drawing/2014/main" id="{DC799141-8B0E-4074-BD02-82671AE29B24}"/>
              </a:ext>
            </a:extLst>
          </p:cNvPr>
          <p:cNvSpPr txBox="1"/>
          <p:nvPr/>
        </p:nvSpPr>
        <p:spPr>
          <a:xfrm>
            <a:off x="152400" y="914400"/>
            <a:ext cx="8839200" cy="5375831"/>
          </a:xfrm>
          <a:prstGeom prst="rect">
            <a:avLst/>
          </a:prstGeom>
          <a:noFill/>
        </p:spPr>
        <p:txBody>
          <a:bodyPr wrap="square" rtlCol="0">
            <a:spAutoFit/>
          </a:bodyPr>
          <a:lstStyle/>
          <a:p>
            <a:pPr>
              <a:spcBef>
                <a:spcPts val="500"/>
              </a:spcBef>
            </a:pPr>
            <a:r>
              <a:rPr lang="en-US" sz="1900" dirty="0"/>
              <a:t>• Army Review Board Agency (ARBA) Case Tracking System (ACTS)</a:t>
            </a:r>
          </a:p>
          <a:p>
            <a:pPr>
              <a:spcBef>
                <a:spcPts val="500"/>
              </a:spcBef>
            </a:pPr>
            <a:r>
              <a:rPr lang="en-US" sz="1900" dirty="0"/>
              <a:t>• Army Transition Assistance Program (TAP) Portal</a:t>
            </a:r>
          </a:p>
          <a:p>
            <a:pPr>
              <a:spcBef>
                <a:spcPts val="500"/>
              </a:spcBef>
            </a:pPr>
            <a:r>
              <a:rPr lang="en-US" sz="1900" dirty="0"/>
              <a:t>• </a:t>
            </a:r>
            <a:r>
              <a:rPr lang="en-US" sz="1900" dirty="0" err="1"/>
              <a:t>ArmyFit</a:t>
            </a:r>
            <a:r>
              <a:rPr lang="en-US" sz="1900" dirty="0"/>
              <a:t> - U.S. Army Resilience Directorate (ARD)</a:t>
            </a:r>
          </a:p>
          <a:p>
            <a:pPr>
              <a:spcBef>
                <a:spcPts val="500"/>
              </a:spcBef>
            </a:pPr>
            <a:r>
              <a:rPr lang="en-US" sz="1900" dirty="0"/>
              <a:t>• Beneficiary Web Enrollment (BWE) </a:t>
            </a:r>
          </a:p>
          <a:p>
            <a:pPr>
              <a:spcBef>
                <a:spcPts val="500"/>
              </a:spcBef>
            </a:pPr>
            <a:r>
              <a:rPr lang="en-US" sz="1900" dirty="0"/>
              <a:t>• Consolidated ID Card Office Online </a:t>
            </a:r>
          </a:p>
          <a:p>
            <a:pPr>
              <a:spcBef>
                <a:spcPts val="500"/>
              </a:spcBef>
            </a:pPr>
            <a:r>
              <a:rPr lang="en-US" sz="1900" dirty="0"/>
              <a:t>• </a:t>
            </a:r>
            <a:r>
              <a:rPr lang="en-US" sz="1900" dirty="0" err="1"/>
              <a:t>eBenefits</a:t>
            </a:r>
            <a:endParaRPr lang="en-US" sz="1900" dirty="0"/>
          </a:p>
          <a:p>
            <a:pPr>
              <a:spcBef>
                <a:spcPts val="500"/>
              </a:spcBef>
            </a:pPr>
            <a:r>
              <a:rPr lang="en-US" sz="1900" dirty="0"/>
              <a:t>• U.S. Army Human Resources Command (HRC) - </a:t>
            </a:r>
            <a:r>
              <a:rPr lang="en-US" sz="1900" b="0" i="0" dirty="0">
                <a:solidFill>
                  <a:srgbClr val="030000"/>
                </a:solidFill>
                <a:effectLst/>
              </a:rPr>
              <a:t>interactive Personnel   </a:t>
            </a:r>
          </a:p>
          <a:p>
            <a:pPr>
              <a:spcBef>
                <a:spcPts val="500"/>
              </a:spcBef>
            </a:pPr>
            <a:r>
              <a:rPr lang="en-US" sz="1900" dirty="0">
                <a:solidFill>
                  <a:srgbClr val="030000"/>
                </a:solidFill>
              </a:rPr>
              <a:t>  </a:t>
            </a:r>
            <a:r>
              <a:rPr lang="en-US" sz="1900" b="0" i="0" dirty="0">
                <a:solidFill>
                  <a:srgbClr val="030000"/>
                </a:solidFill>
                <a:effectLst/>
              </a:rPr>
              <a:t>Electronic Records Management System (</a:t>
            </a:r>
            <a:r>
              <a:rPr lang="en-US" sz="1900" b="0" i="0" dirty="0" err="1">
                <a:solidFill>
                  <a:srgbClr val="030000"/>
                </a:solidFill>
                <a:effectLst/>
              </a:rPr>
              <a:t>iPERMS</a:t>
            </a:r>
            <a:r>
              <a:rPr lang="en-US" sz="1900" b="0" i="0" dirty="0">
                <a:solidFill>
                  <a:srgbClr val="030000"/>
                </a:solidFill>
                <a:effectLst/>
              </a:rPr>
              <a:t>) and </a:t>
            </a:r>
            <a:r>
              <a:rPr lang="en-US" sz="1900" dirty="0"/>
              <a:t>My Record Portal</a:t>
            </a:r>
          </a:p>
          <a:p>
            <a:pPr>
              <a:spcBef>
                <a:spcPts val="500"/>
              </a:spcBef>
            </a:pPr>
            <a:r>
              <a:rPr lang="en-US" sz="1900" dirty="0"/>
              <a:t>• </a:t>
            </a:r>
            <a:r>
              <a:rPr lang="en-US" sz="1900" dirty="0" err="1"/>
              <a:t>milConnect</a:t>
            </a:r>
            <a:endParaRPr lang="en-US" sz="1900" dirty="0"/>
          </a:p>
          <a:p>
            <a:pPr>
              <a:spcBef>
                <a:spcPts val="500"/>
              </a:spcBef>
            </a:pPr>
            <a:r>
              <a:rPr lang="en-US" sz="1900" dirty="0"/>
              <a:t>• Military Health System GENESIS Patient Portal (MHS GENESIS Patient Portal)</a:t>
            </a:r>
          </a:p>
          <a:p>
            <a:pPr>
              <a:spcBef>
                <a:spcPts val="500"/>
              </a:spcBef>
            </a:pPr>
            <a:r>
              <a:rPr lang="en-US" sz="1900" dirty="0"/>
              <a:t>• Military Information Platform (MIP)</a:t>
            </a:r>
          </a:p>
          <a:p>
            <a:pPr>
              <a:spcBef>
                <a:spcPts val="500"/>
              </a:spcBef>
            </a:pPr>
            <a:r>
              <a:rPr lang="en-US" sz="1900" dirty="0"/>
              <a:t>• My Military Health System GENESIS (MY MHS GENESIS)</a:t>
            </a:r>
          </a:p>
          <a:p>
            <a:pPr>
              <a:spcBef>
                <a:spcPts val="500"/>
              </a:spcBef>
            </a:pPr>
            <a:r>
              <a:rPr lang="en-US" sz="1900" dirty="0"/>
              <a:t>• Remote Order Entry System - (ROES)</a:t>
            </a:r>
          </a:p>
          <a:p>
            <a:pPr>
              <a:spcBef>
                <a:spcPts val="500"/>
              </a:spcBef>
            </a:pPr>
            <a:r>
              <a:rPr lang="en-US" sz="1900" dirty="0"/>
              <a:t>• TRICARE Online (TOL) (website and mobile app)</a:t>
            </a:r>
          </a:p>
          <a:p>
            <a:pPr>
              <a:spcBef>
                <a:spcPts val="500"/>
              </a:spcBef>
            </a:pPr>
            <a:r>
              <a:rPr lang="en-US" sz="1900" dirty="0"/>
              <a:t>• U.S. Department of Veterans Affairs (</a:t>
            </a:r>
            <a:r>
              <a:rPr lang="en-US" sz="1900"/>
              <a:t>VA)</a:t>
            </a:r>
            <a:endParaRPr lang="en-US" sz="1900" dirty="0"/>
          </a:p>
        </p:txBody>
      </p:sp>
      <p:pic>
        <p:nvPicPr>
          <p:cNvPr id="14" name="Picture 13">
            <a:extLst>
              <a:ext uri="{FF2B5EF4-FFF2-40B4-BE49-F238E27FC236}">
                <a16:creationId xmlns:a16="http://schemas.microsoft.com/office/drawing/2014/main" id="{F61FB675-16EB-47C0-AF03-957EBA59ECD0}"/>
              </a:ext>
            </a:extLst>
          </p:cNvPr>
          <p:cNvPicPr>
            <a:picLocks noChangeAspect="1"/>
          </p:cNvPicPr>
          <p:nvPr/>
        </p:nvPicPr>
        <p:blipFill>
          <a:blip r:embed="rId3"/>
          <a:stretch>
            <a:fillRect/>
          </a:stretch>
        </p:blipFill>
        <p:spPr>
          <a:xfrm>
            <a:off x="6781800" y="1447800"/>
            <a:ext cx="1393842" cy="1371600"/>
          </a:xfrm>
          <a:prstGeom prst="rect">
            <a:avLst/>
          </a:prstGeom>
        </p:spPr>
      </p:pic>
    </p:spTree>
    <p:extLst>
      <p:ext uri="{BB962C8B-B14F-4D97-AF65-F5344CB8AC3E}">
        <p14:creationId xmlns:p14="http://schemas.microsoft.com/office/powerpoint/2010/main" val="400743998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bwMode="auto">
          <a:xfrm>
            <a:off x="0" y="0"/>
            <a:ext cx="9144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Former Spouse ID Card</a:t>
            </a:r>
          </a:p>
        </p:txBody>
      </p:sp>
      <p:sp>
        <p:nvSpPr>
          <p:cNvPr id="56323" name="Rectangle 6"/>
          <p:cNvSpPr>
            <a:spLocks noGrp="1" noChangeArrowheads="1"/>
          </p:cNvSpPr>
          <p:nvPr>
            <p:ph type="subTitle" idx="4294967295"/>
          </p:nvPr>
        </p:nvSpPr>
        <p:spPr bwMode="auto">
          <a:xfrm>
            <a:off x="304800" y="838200"/>
            <a:ext cx="8610600" cy="5638800"/>
          </a:xfrm>
          <a:prstGeom prst="rect">
            <a:avLst/>
          </a:prstGeom>
          <a:noFill/>
          <a:ln>
            <a:miter lim="800000"/>
            <a:headEnd/>
            <a:tailEnd/>
          </a:ln>
        </p:spPr>
        <p:txBody>
          <a:bodyPr/>
          <a:lstStyle/>
          <a:p>
            <a:pPr marL="0" indent="0" eaLnBrk="1" hangingPunct="1">
              <a:buFontTx/>
              <a:buNone/>
            </a:pPr>
            <a:r>
              <a:rPr lang="en-US" sz="2400" i="1" dirty="0"/>
              <a:t>Authorized ONLY if:</a:t>
            </a:r>
          </a:p>
          <a:p>
            <a:pPr lvl="1" eaLnBrk="1" hangingPunct="1">
              <a:buFont typeface="Arial" panose="020B0604020202020204" pitchFamily="34" charset="0"/>
              <a:buChar char="˗"/>
            </a:pPr>
            <a:r>
              <a:rPr lang="en-US" sz="2000" dirty="0"/>
              <a:t>The marriage and the sponsor's creditable service overlapped by   at least 20 years   – OR –</a:t>
            </a:r>
          </a:p>
          <a:p>
            <a:pPr lvl="1" eaLnBrk="1" hangingPunct="1">
              <a:buFont typeface="Arial" panose="020B0604020202020204" pitchFamily="34" charset="0"/>
              <a:buChar char="˗"/>
            </a:pPr>
            <a:r>
              <a:rPr lang="en-US" sz="2000" dirty="0"/>
              <a:t>The marriage and the sponsor's creditable service overlapped by   at least 15 years but less than 20 years. </a:t>
            </a:r>
            <a:endParaRPr lang="en-US" sz="2800" dirty="0"/>
          </a:p>
          <a:p>
            <a:pPr marL="0" indent="0" eaLnBrk="1" hangingPunct="1">
              <a:buFontTx/>
              <a:buNone/>
            </a:pPr>
            <a:r>
              <a:rPr lang="en-US" sz="2400" b="1" u="sng" dirty="0"/>
              <a:t>OVERLAP</a:t>
            </a:r>
            <a:r>
              <a:rPr lang="en-US" sz="2400" dirty="0">
                <a:solidFill>
                  <a:schemeClr val="accent1"/>
                </a:solidFill>
              </a:rPr>
              <a:t>  </a:t>
            </a:r>
            <a:r>
              <a:rPr lang="en-US" sz="2800" dirty="0">
                <a:solidFill>
                  <a:schemeClr val="accent1"/>
                </a:solidFill>
              </a:rPr>
              <a:t>                                </a:t>
            </a:r>
            <a:r>
              <a:rPr lang="en-US" sz="2400" b="1" u="sng" dirty="0"/>
              <a:t>PRIVILEGE(S)</a:t>
            </a:r>
            <a:r>
              <a:rPr lang="en-US" sz="2800" u="sng" dirty="0"/>
              <a:t> </a:t>
            </a:r>
          </a:p>
          <a:p>
            <a:pPr marL="0" indent="0" eaLnBrk="1" hangingPunct="1">
              <a:buFontTx/>
              <a:buNone/>
            </a:pPr>
            <a:r>
              <a:rPr lang="en-US" sz="2400" dirty="0"/>
              <a:t>20+ years…………………………….Full (medical, commissary,  				                exchange, MWR)</a:t>
            </a:r>
          </a:p>
          <a:p>
            <a:pPr marL="0" indent="0" eaLnBrk="1" hangingPunct="1">
              <a:buFontTx/>
              <a:buNone/>
            </a:pPr>
            <a:r>
              <a:rPr lang="en-US" sz="2400" dirty="0"/>
              <a:t>15 years, but less than 20………....Medical care (for 1 yr from       				                date of divorce)</a:t>
            </a:r>
          </a:p>
          <a:p>
            <a:pPr marL="0" indent="0" eaLnBrk="1" hangingPunct="1">
              <a:buFontTx/>
              <a:buNone/>
            </a:pPr>
            <a:r>
              <a:rPr lang="en-US" sz="2400" dirty="0"/>
              <a:t>Less than 15 years………………….None</a:t>
            </a:r>
            <a:r>
              <a:rPr lang="en-US" sz="2800" dirty="0"/>
              <a:t> </a:t>
            </a:r>
          </a:p>
          <a:p>
            <a:pPr marL="0" indent="0" eaLnBrk="1" hangingPunct="1">
              <a:lnSpc>
                <a:spcPct val="35000"/>
              </a:lnSpc>
              <a:buFontTx/>
              <a:buNone/>
            </a:pPr>
            <a:endParaRPr lang="en-US" sz="2800" dirty="0"/>
          </a:p>
          <a:p>
            <a:pPr marL="0" indent="0" eaLnBrk="1" hangingPunct="1">
              <a:buFontTx/>
              <a:buNone/>
            </a:pPr>
            <a:r>
              <a:rPr lang="en-US" sz="2000" b="1" u="sng" dirty="0"/>
              <a:t>Note</a:t>
            </a:r>
            <a:r>
              <a:rPr lang="en-US" sz="2000" dirty="0"/>
              <a:t>:  A former spouse is not eligible for medical benefits if enrolled          in an employer-sponsored health plan.  Benefits terminate upon remarriage of the former spouse.</a:t>
            </a:r>
          </a:p>
          <a:p>
            <a:pPr marL="0" indent="0" eaLnBrk="1" hangingPunct="1">
              <a:buFontTx/>
              <a:buNone/>
            </a:pPr>
            <a:r>
              <a:rPr lang="en-US" sz="2800" dirty="0"/>
              <a:t>         </a:t>
            </a:r>
          </a:p>
        </p:txBody>
      </p:sp>
    </p:spTree>
    <p:extLst>
      <p:ext uri="{BB962C8B-B14F-4D97-AF65-F5344CB8AC3E}">
        <p14:creationId xmlns:p14="http://schemas.microsoft.com/office/powerpoint/2010/main" val="389271664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0" y="0"/>
            <a:ext cx="9144000" cy="609600"/>
          </a:xfrm>
          <a:noFill/>
          <a:ln w="57150" cmpd="thinThick">
            <a:miter lim="800000"/>
            <a:headEnd/>
            <a:tailEnd/>
          </a:ln>
        </p:spPr>
        <p:txBody>
          <a:bodyPr vert="horz" wrap="square" lIns="90488" tIns="44450" rIns="90488" bIns="44450" numCol="1" anchor="ctr" anchorCtr="0" compatLnSpc="1">
            <a:prstTxWarp prst="textNoShape">
              <a:avLst/>
            </a:prstTxWarp>
            <a:noAutofit/>
          </a:bodyPr>
          <a:lstStyle/>
          <a:p>
            <a:pPr eaLnBrk="1" hangingPunct="1"/>
            <a:r>
              <a:rPr lang="en-US" sz="3200" b="1" i="1" dirty="0">
                <a:solidFill>
                  <a:schemeClr val="tx1"/>
                </a:solidFill>
                <a:latin typeface="+mj-lt"/>
              </a:rPr>
              <a:t>Healthcare Decisions. . .</a:t>
            </a:r>
          </a:p>
        </p:txBody>
      </p:sp>
      <p:sp>
        <p:nvSpPr>
          <p:cNvPr id="2052" name="Rectangle 3"/>
          <p:cNvSpPr>
            <a:spLocks noGrp="1" noChangeArrowheads="1"/>
          </p:cNvSpPr>
          <p:nvPr>
            <p:ph type="body" sz="half" idx="1"/>
          </p:nvPr>
        </p:nvSpPr>
        <p:spPr bwMode="auto">
          <a:xfrm>
            <a:off x="207334" y="1219200"/>
            <a:ext cx="8784266" cy="5336977"/>
          </a:xfrm>
          <a:noFill/>
          <a:ln w="12700">
            <a:miter lim="800000"/>
            <a:headEnd/>
            <a:tailEnd/>
          </a:ln>
        </p:spPr>
        <p:txBody>
          <a:bodyPr vert="horz" wrap="square" lIns="90488" tIns="44450" rIns="90488" bIns="44450" numCol="1" anchor="t" anchorCtr="0" compatLnSpc="1">
            <a:prstTxWarp prst="textNoShape">
              <a:avLst/>
            </a:prstTxWarp>
            <a:noAutofit/>
          </a:bodyPr>
          <a:lstStyle/>
          <a:p>
            <a:pPr marL="182880" indent="-182880" eaLnBrk="1" hangingPunct="1">
              <a:lnSpc>
                <a:spcPct val="90000"/>
              </a:lnSpc>
              <a:buClr>
                <a:schemeClr val="tx1"/>
              </a:buClr>
            </a:pPr>
            <a:r>
              <a:rPr lang="en-US" sz="2100" b="1" i="1" dirty="0">
                <a:latin typeface="+mj-lt"/>
              </a:rPr>
              <a:t>When On Active Duty</a:t>
            </a:r>
            <a:r>
              <a:rPr lang="en-US" sz="2100" dirty="0">
                <a:latin typeface="+mj-lt"/>
              </a:rPr>
              <a:t> </a:t>
            </a:r>
          </a:p>
          <a:p>
            <a:pPr lvl="1" eaLnBrk="1" hangingPunct="1">
              <a:lnSpc>
                <a:spcPct val="90000"/>
              </a:lnSpc>
            </a:pPr>
            <a:r>
              <a:rPr lang="en-US" sz="1800" dirty="0">
                <a:latin typeface="+mj-lt"/>
              </a:rPr>
              <a:t>you are enrolled in TRICARE Prime and pay no fees</a:t>
            </a:r>
          </a:p>
          <a:p>
            <a:pPr lvl="1" eaLnBrk="1" hangingPunct="1">
              <a:lnSpc>
                <a:spcPct val="90000"/>
              </a:lnSpc>
            </a:pPr>
            <a:r>
              <a:rPr lang="en-US" sz="1800" dirty="0">
                <a:latin typeface="+mj-lt"/>
              </a:rPr>
              <a:t>your family members pay no enrollment fees, but must choose a TRICARE option and apply for enrollment in TRICARE Prime </a:t>
            </a:r>
            <a:endParaRPr lang="en-US" sz="200" dirty="0">
              <a:latin typeface="+mj-lt"/>
            </a:endParaRPr>
          </a:p>
          <a:p>
            <a:pPr eaLnBrk="1" hangingPunct="1">
              <a:lnSpc>
                <a:spcPct val="90000"/>
              </a:lnSpc>
              <a:buFontTx/>
              <a:buNone/>
            </a:pPr>
            <a:endParaRPr lang="en-US" sz="200" dirty="0">
              <a:latin typeface="+mj-lt"/>
            </a:endParaRPr>
          </a:p>
          <a:p>
            <a:pPr marL="182880" indent="-182880" eaLnBrk="1" hangingPunct="1">
              <a:lnSpc>
                <a:spcPct val="90000"/>
              </a:lnSpc>
              <a:buClr>
                <a:schemeClr val="tx1"/>
              </a:buClr>
            </a:pPr>
            <a:r>
              <a:rPr lang="en-US" sz="2100" b="1" i="1" dirty="0">
                <a:latin typeface="+mj-lt"/>
              </a:rPr>
              <a:t>When You Retire. **You must reenroll within 90 days of your retirement date to avoid a lapse in coverage.**</a:t>
            </a:r>
            <a:endParaRPr lang="en-US" sz="2100" dirty="0">
              <a:latin typeface="+mj-lt"/>
            </a:endParaRPr>
          </a:p>
          <a:p>
            <a:pPr marL="548640" lvl="1" eaLnBrk="1" hangingPunct="1">
              <a:lnSpc>
                <a:spcPct val="90000"/>
              </a:lnSpc>
            </a:pPr>
            <a:r>
              <a:rPr lang="en-US" sz="2000" b="1" dirty="0">
                <a:latin typeface="+mj-lt"/>
              </a:rPr>
              <a:t>TRICARE Prime</a:t>
            </a:r>
            <a:r>
              <a:rPr lang="en-US" sz="2000" dirty="0">
                <a:latin typeface="+mj-lt"/>
              </a:rPr>
              <a:t> </a:t>
            </a:r>
            <a:r>
              <a:rPr lang="en-US" sz="1800" dirty="0"/>
              <a:t>– Managed care option. </a:t>
            </a:r>
            <a:r>
              <a:rPr lang="en-US" sz="1800" dirty="0">
                <a:latin typeface="+mj-lt"/>
              </a:rPr>
              <a:t>MTFs are principal source of health care (100% covered)</a:t>
            </a:r>
            <a:endParaRPr lang="en-US" sz="2000" dirty="0">
              <a:latin typeface="+mj-lt"/>
            </a:endParaRPr>
          </a:p>
          <a:p>
            <a:pPr marL="1005840" lvl="2" eaLnBrk="1" hangingPunct="1">
              <a:lnSpc>
                <a:spcPct val="90000"/>
              </a:lnSpc>
              <a:spcBef>
                <a:spcPts val="480"/>
              </a:spcBef>
              <a:buClr>
                <a:schemeClr val="tx1"/>
              </a:buClr>
              <a:buFont typeface="Wingdings" pitchFamily="2" charset="2"/>
              <a:buChar char="v"/>
            </a:pPr>
            <a:r>
              <a:rPr lang="en-US" sz="1800" dirty="0">
                <a:latin typeface="+mj-lt"/>
              </a:rPr>
              <a:t>Annual fee is $703.92 per family or $351.96 per individual plus co-pays for treatment at non-MTF TRICARE network providers. </a:t>
            </a:r>
          </a:p>
          <a:p>
            <a:pPr marL="548640" lvl="1" eaLnBrk="1" hangingPunct="1">
              <a:lnSpc>
                <a:spcPct val="90000"/>
              </a:lnSpc>
            </a:pPr>
            <a:r>
              <a:rPr lang="en-US" sz="2000" b="1" dirty="0"/>
              <a:t>TRICARE Select</a:t>
            </a:r>
            <a:r>
              <a:rPr lang="en-US" sz="2000" dirty="0"/>
              <a:t> </a:t>
            </a:r>
            <a:r>
              <a:rPr lang="en-US" sz="1800" dirty="0"/>
              <a:t>– Fee for Service Plan. Schedule appointments with any TRICARE authorized provider.  </a:t>
            </a:r>
            <a:endParaRPr lang="en-US" sz="2000" dirty="0"/>
          </a:p>
          <a:p>
            <a:pPr marL="1005840" lvl="2" eaLnBrk="1" hangingPunct="1">
              <a:lnSpc>
                <a:spcPct val="90000"/>
              </a:lnSpc>
              <a:spcBef>
                <a:spcPts val="480"/>
              </a:spcBef>
              <a:buClr>
                <a:schemeClr val="tx1"/>
              </a:buClr>
              <a:buFont typeface="Wingdings" pitchFamily="2" charset="2"/>
              <a:buChar char="v"/>
            </a:pPr>
            <a:r>
              <a:rPr lang="en-US" sz="1800" dirty="0"/>
              <a:t>Annual fee ($345/family, $171.96/individual), plus copays and cost shares based on the type of care and type of provider you see. Deductible of $150 (individual), no more than $300 per family.</a:t>
            </a:r>
          </a:p>
          <a:p>
            <a:pPr marL="548640" lvl="1">
              <a:lnSpc>
                <a:spcPct val="90000"/>
              </a:lnSpc>
            </a:pPr>
            <a:r>
              <a:rPr lang="en-US" sz="2000" b="1" dirty="0"/>
              <a:t>TRICARE Young Adult</a:t>
            </a:r>
            <a:r>
              <a:rPr lang="en-US" sz="2000" dirty="0"/>
              <a:t> </a:t>
            </a:r>
            <a:r>
              <a:rPr lang="en-US" sz="1800" dirty="0"/>
              <a:t>– for children between ages 23 and 26 </a:t>
            </a:r>
            <a:endParaRPr lang="en-US" sz="2000" dirty="0"/>
          </a:p>
          <a:p>
            <a:pPr marL="1005840" lvl="2">
              <a:lnSpc>
                <a:spcPct val="90000"/>
              </a:lnSpc>
              <a:buClr>
                <a:schemeClr val="tx1"/>
              </a:buClr>
              <a:buFont typeface="Wingdings" pitchFamily="2" charset="2"/>
              <a:buChar char="v"/>
            </a:pPr>
            <a:r>
              <a:rPr lang="en-US" sz="1800" dirty="0"/>
              <a:t>Not subsidized. Premiums are $570 per month (Prime) or $291 per month (Select), plus copays and cost shares. </a:t>
            </a:r>
            <a:endParaRPr lang="en-US" sz="1800" dirty="0">
              <a:latin typeface="+mj-lt"/>
            </a:endParaRPr>
          </a:p>
          <a:p>
            <a:pPr marL="341313" lvl="1" indent="-341313" algn="ctr" eaLnBrk="1" hangingPunct="1">
              <a:lnSpc>
                <a:spcPct val="90000"/>
              </a:lnSpc>
              <a:buNone/>
            </a:pPr>
            <a:r>
              <a:rPr lang="en-US" sz="2400" i="1" dirty="0">
                <a:solidFill>
                  <a:schemeClr val="accent2"/>
                </a:solidFill>
                <a:latin typeface="+mj-lt"/>
              </a:rPr>
              <a:t> </a:t>
            </a:r>
            <a:endParaRPr lang="en-US" sz="1400" dirty="0">
              <a:latin typeface="+mj-lt"/>
            </a:endParaRPr>
          </a:p>
        </p:txBody>
      </p:sp>
      <p:sp>
        <p:nvSpPr>
          <p:cNvPr id="6" name="Rectangle 5"/>
          <p:cNvSpPr>
            <a:spLocks noChangeArrowheads="1"/>
          </p:cNvSpPr>
          <p:nvPr/>
        </p:nvSpPr>
        <p:spPr bwMode="auto">
          <a:xfrm>
            <a:off x="1828800" y="651692"/>
            <a:ext cx="5798014" cy="304800"/>
          </a:xfrm>
          <a:prstGeom prst="rect">
            <a:avLst/>
          </a:prstGeom>
          <a:noFill/>
          <a:ln w="38100" cmpd="dbl">
            <a:solidFill>
              <a:srgbClr val="0000FF"/>
            </a:solidFill>
            <a:miter lim="800000"/>
            <a:headEnd type="none" w="sm" len="sm"/>
            <a:tailEnd type="none" w="sm" len="sm"/>
          </a:ln>
        </p:spPr>
        <p:txBody>
          <a:bodyPr wrap="none" anchor="ctr"/>
          <a:lstStyle/>
          <a:p>
            <a:pPr algn="ctr"/>
            <a:endParaRPr lang="en-US" dirty="0"/>
          </a:p>
        </p:txBody>
      </p:sp>
      <p:pic>
        <p:nvPicPr>
          <p:cNvPr id="1027" name="Picture 3" descr="C:\Users\overbergme\Desktop\Army Echoes OCT 14 - JAN 15 (EE 30 Sep) Folder\Links\TRICARE_Logo_jpg.jpg"/>
          <p:cNvPicPr>
            <a:picLocks noChangeAspect="1" noChangeArrowheads="1"/>
          </p:cNvPicPr>
          <p:nvPr/>
        </p:nvPicPr>
        <p:blipFill>
          <a:blip r:embed="rId3" cstate="print"/>
          <a:srcRect/>
          <a:stretch>
            <a:fillRect/>
          </a:stretch>
        </p:blipFill>
        <p:spPr bwMode="auto">
          <a:xfrm>
            <a:off x="7162800" y="990600"/>
            <a:ext cx="1510936" cy="757950"/>
          </a:xfrm>
          <a:prstGeom prst="rect">
            <a:avLst/>
          </a:prstGeom>
          <a:noFill/>
        </p:spPr>
      </p:pic>
      <p:sp>
        <p:nvSpPr>
          <p:cNvPr id="2" name="Rectangle 1"/>
          <p:cNvSpPr/>
          <p:nvPr/>
        </p:nvSpPr>
        <p:spPr>
          <a:xfrm>
            <a:off x="2514600" y="609600"/>
            <a:ext cx="4557723" cy="369332"/>
          </a:xfrm>
          <a:prstGeom prst="rect">
            <a:avLst/>
          </a:prstGeom>
        </p:spPr>
        <p:txBody>
          <a:bodyPr wrap="none">
            <a:spAutoFit/>
          </a:bodyPr>
          <a:lstStyle/>
          <a:p>
            <a:r>
              <a:rPr lang="en-US" dirty="0"/>
              <a:t>See </a:t>
            </a:r>
            <a:r>
              <a:rPr lang="en-US" dirty="0">
                <a:hlinkClick r:id="rId4"/>
              </a:rPr>
              <a:t>https://www.tricare.mil</a:t>
            </a:r>
            <a:r>
              <a:rPr lang="en-US" dirty="0"/>
              <a:t> for more details</a:t>
            </a:r>
          </a:p>
        </p:txBody>
      </p:sp>
      <p:sp>
        <p:nvSpPr>
          <p:cNvPr id="4" name="TextBox 3"/>
          <p:cNvSpPr txBox="1"/>
          <p:nvPr/>
        </p:nvSpPr>
        <p:spPr>
          <a:xfrm>
            <a:off x="5830849" y="6248400"/>
            <a:ext cx="3313151" cy="307777"/>
          </a:xfrm>
          <a:prstGeom prst="rect">
            <a:avLst/>
          </a:prstGeom>
          <a:noFill/>
        </p:spPr>
        <p:txBody>
          <a:bodyPr wrap="none" rtlCol="0">
            <a:spAutoFit/>
          </a:bodyPr>
          <a:lstStyle/>
          <a:p>
            <a:r>
              <a:rPr lang="en-US" sz="1400" b="1" dirty="0">
                <a:solidFill>
                  <a:srgbClr val="FF0000"/>
                </a:solidFill>
              </a:rPr>
              <a:t>NOTE: CY 23 Group A rates reflected</a:t>
            </a:r>
          </a:p>
        </p:txBody>
      </p:sp>
    </p:spTree>
    <p:extLst>
      <p:ext uri="{BB962C8B-B14F-4D97-AF65-F5344CB8AC3E}">
        <p14:creationId xmlns:p14="http://schemas.microsoft.com/office/powerpoint/2010/main" val="755407875"/>
      </p:ext>
    </p:extLst>
  </p:cSld>
  <p:clrMapOvr>
    <a:masterClrMapping/>
  </p:clrMapOvr>
  <p:transition>
    <p:sndAc>
      <p:end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533400" y="1066800"/>
            <a:ext cx="8153400" cy="4955203"/>
          </a:xfrm>
          <a:prstGeom prst="rect">
            <a:avLst/>
          </a:prstGeom>
          <a:noFill/>
          <a:ln w="9525">
            <a:noFill/>
            <a:miter lim="800000"/>
            <a:headEnd/>
            <a:tailEnd/>
          </a:ln>
        </p:spPr>
        <p:txBody>
          <a:bodyPr wrap="square" lIns="91440" tIns="45720" rIns="91440" bIns="45720" anchor="t">
            <a:spAutoFit/>
          </a:bodyPr>
          <a:lstStyle/>
          <a:p>
            <a:pPr algn="ctr"/>
            <a:endParaRPr lang="en-US" sz="2800" dirty="0">
              <a:latin typeface="+mj-lt"/>
            </a:endParaRPr>
          </a:p>
          <a:p>
            <a:pPr marL="0" lvl="1">
              <a:buFont typeface="Arial" charset="0"/>
              <a:buChar char="•"/>
            </a:pPr>
            <a:r>
              <a:rPr lang="en-US" sz="2600" dirty="0">
                <a:latin typeface="+mj-lt"/>
              </a:rPr>
              <a:t> Gather and study information needed to make critical retirement decisions </a:t>
            </a:r>
          </a:p>
          <a:p>
            <a:pPr marL="0" lvl="1">
              <a:buFont typeface="Arial" charset="0"/>
              <a:buChar char="•"/>
            </a:pPr>
            <a:endParaRPr lang="en-US" sz="4000" dirty="0">
              <a:latin typeface="+mj-lt"/>
            </a:endParaRPr>
          </a:p>
          <a:p>
            <a:pPr marL="0" lvl="1">
              <a:buFont typeface="Arial" charset="0"/>
              <a:buChar char="•"/>
            </a:pPr>
            <a:r>
              <a:rPr lang="en-US" sz="2600" dirty="0">
                <a:latin typeface="+mj-lt"/>
              </a:rPr>
              <a:t> Discuss the information with your </a:t>
            </a:r>
            <a:r>
              <a:rPr lang="en-US" sz="2600" u="sng" dirty="0">
                <a:latin typeface="+mj-lt"/>
              </a:rPr>
              <a:t>Family</a:t>
            </a:r>
            <a:r>
              <a:rPr lang="en-US" sz="2600" dirty="0">
                <a:latin typeface="+mj-lt"/>
              </a:rPr>
              <a:t> </a:t>
            </a:r>
          </a:p>
          <a:p>
            <a:pPr marL="0" lvl="1">
              <a:buFont typeface="Arial" charset="0"/>
              <a:buChar char="•"/>
            </a:pPr>
            <a:endParaRPr lang="en-US" sz="4000" dirty="0">
              <a:latin typeface="+mj-lt"/>
            </a:endParaRPr>
          </a:p>
          <a:p>
            <a:pPr marL="0" lvl="1">
              <a:buFont typeface="Arial" charset="0"/>
              <a:buChar char="•"/>
            </a:pPr>
            <a:r>
              <a:rPr lang="en-US" sz="2600" dirty="0">
                <a:latin typeface="+mj-lt"/>
              </a:rPr>
              <a:t> Check out the Retirement Planning Toolkit                  available at </a:t>
            </a:r>
            <a:r>
              <a:rPr lang="en-US" sz="2600" dirty="0">
                <a:latin typeface="+mj-lt"/>
                <a:hlinkClick r:id="rId2"/>
              </a:rPr>
              <a:t>https://soldierforlife.army.mil/Retirement-Toolkit/The-Basics</a:t>
            </a:r>
            <a:r>
              <a:rPr lang="en-US" sz="2600" dirty="0">
                <a:latin typeface="+mj-lt"/>
              </a:rPr>
              <a:t> for checklists and timelines to assist you throughout your retirement planning process</a:t>
            </a:r>
          </a:p>
        </p:txBody>
      </p:sp>
      <p:pic>
        <p:nvPicPr>
          <p:cNvPr id="2" name="Picture 1">
            <a:extLst>
              <a:ext uri="{FF2B5EF4-FFF2-40B4-BE49-F238E27FC236}">
                <a16:creationId xmlns:a16="http://schemas.microsoft.com/office/drawing/2014/main" id="{0CC01B0A-1A00-4FEE-93D5-3F381AF84506}"/>
              </a:ext>
            </a:extLst>
          </p:cNvPr>
          <p:cNvPicPr>
            <a:picLocks noChangeAspect="1"/>
          </p:cNvPicPr>
          <p:nvPr/>
        </p:nvPicPr>
        <p:blipFill>
          <a:blip r:embed="rId3"/>
          <a:stretch>
            <a:fillRect/>
          </a:stretch>
        </p:blipFill>
        <p:spPr>
          <a:xfrm>
            <a:off x="7239000" y="2209800"/>
            <a:ext cx="1676400" cy="1877828"/>
          </a:xfrm>
          <a:prstGeom prst="rect">
            <a:avLst/>
          </a:prstGeom>
        </p:spPr>
      </p:pic>
      <p:sp>
        <p:nvSpPr>
          <p:cNvPr id="4" name="Title 1">
            <a:extLst>
              <a:ext uri="{FF2B5EF4-FFF2-40B4-BE49-F238E27FC236}">
                <a16:creationId xmlns:a16="http://schemas.microsoft.com/office/drawing/2014/main" id="{2D695D75-7810-49A3-8288-ECB605B80B48}"/>
              </a:ext>
            </a:extLst>
          </p:cNvPr>
          <p:cNvSpPr>
            <a:spLocks noGrp="1"/>
          </p:cNvSpPr>
          <p:nvPr>
            <p:ph type="title"/>
          </p:nvPr>
        </p:nvSpPr>
        <p:spPr>
          <a:xfrm>
            <a:off x="609600" y="0"/>
            <a:ext cx="8534400" cy="586800"/>
          </a:xfrm>
        </p:spPr>
        <p:txBody>
          <a:bodyPr/>
          <a:lstStyle/>
          <a:p>
            <a:r>
              <a:rPr lang="en-US" sz="3200" b="1" i="1" dirty="0">
                <a:solidFill>
                  <a:schemeClr val="tx1"/>
                </a:solidFill>
                <a:latin typeface="+mj-lt"/>
              </a:rPr>
              <a:t>Throughout Your Retirement Planning</a:t>
            </a:r>
          </a:p>
        </p:txBody>
      </p:sp>
    </p:spTree>
    <p:extLst>
      <p:ext uri="{BB962C8B-B14F-4D97-AF65-F5344CB8AC3E}">
        <p14:creationId xmlns:p14="http://schemas.microsoft.com/office/powerpoint/2010/main" val="292227789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53321" y="0"/>
            <a:ext cx="8458200" cy="609600"/>
          </a:xfrm>
          <a:prstGeom prst="rect">
            <a:avLst/>
          </a:prstGeom>
        </p:spPr>
        <p:txBody>
          <a:bodyPr/>
          <a:lstStyle>
            <a:lvl1pPr marL="0"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prstClr val="black"/>
                </a:solidFill>
                <a:effectLst/>
                <a:uLnTx/>
                <a:uFillTx/>
                <a:latin typeface="Arial"/>
                <a:ea typeface="+mj-ea"/>
                <a:cs typeface="+mj-cs"/>
              </a:rPr>
              <a:t>TRICARE Coverage - Retired RC Soldiers </a:t>
            </a:r>
          </a:p>
        </p:txBody>
      </p:sp>
      <p:graphicFrame>
        <p:nvGraphicFramePr>
          <p:cNvPr id="2" name="Table 1"/>
          <p:cNvGraphicFramePr>
            <a:graphicFrameLocks noGrp="1"/>
          </p:cNvGraphicFramePr>
          <p:nvPr/>
        </p:nvGraphicFramePr>
        <p:xfrm>
          <a:off x="152402" y="2313204"/>
          <a:ext cx="8839199" cy="143764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594643">
                  <a:extLst>
                    <a:ext uri="{9D8B030D-6E8A-4147-A177-3AD203B41FA5}">
                      <a16:colId xmlns:a16="http://schemas.microsoft.com/office/drawing/2014/main" val="20004"/>
                    </a:ext>
                  </a:extLst>
                </a:gridCol>
                <a:gridCol w="833279">
                  <a:extLst>
                    <a:ext uri="{9D8B030D-6E8A-4147-A177-3AD203B41FA5}">
                      <a16:colId xmlns:a16="http://schemas.microsoft.com/office/drawing/2014/main" val="20005"/>
                    </a:ext>
                  </a:extLst>
                </a:gridCol>
                <a:gridCol w="2305877">
                  <a:extLst>
                    <a:ext uri="{9D8B030D-6E8A-4147-A177-3AD203B41FA5}">
                      <a16:colId xmlns:a16="http://schemas.microsoft.com/office/drawing/2014/main" val="20006"/>
                    </a:ext>
                  </a:extLst>
                </a:gridCol>
              </a:tblGrid>
              <a:tr h="370840">
                <a:tc>
                  <a:txBody>
                    <a:bodyPr/>
                    <a:lstStyle/>
                    <a:p>
                      <a:pPr algn="ctr"/>
                      <a:r>
                        <a:rPr lang="en-US" sz="1800" dirty="0">
                          <a:solidFill>
                            <a:sysClr val="windowText" lastClr="000000"/>
                          </a:solidFill>
                        </a:rPr>
                        <a:t>Under age 60</a:t>
                      </a:r>
                    </a:p>
                  </a:txBody>
                  <a:tcPr>
                    <a:solidFill>
                      <a:schemeClr val="bg1">
                        <a:lumMod val="75000"/>
                      </a:schemeClr>
                    </a:solidFill>
                  </a:tcPr>
                </a:tc>
                <a:tc>
                  <a:txBody>
                    <a:bodyPr/>
                    <a:lstStyle/>
                    <a:p>
                      <a:pPr algn="ctr"/>
                      <a:r>
                        <a:rPr lang="en-US" sz="1800" dirty="0">
                          <a:solidFill>
                            <a:schemeClr val="tx1"/>
                          </a:solidFill>
                        </a:rPr>
                        <a:t>60</a:t>
                      </a:r>
                    </a:p>
                  </a:txBody>
                  <a:tcPr>
                    <a:solidFill>
                      <a:schemeClr val="accent1">
                        <a:lumMod val="60000"/>
                        <a:lumOff val="40000"/>
                      </a:schemeClr>
                    </a:solidFill>
                  </a:tcPr>
                </a:tc>
                <a:tc>
                  <a:txBody>
                    <a:bodyPr/>
                    <a:lstStyle/>
                    <a:p>
                      <a:pPr algn="ctr"/>
                      <a:r>
                        <a:rPr lang="en-US" sz="1800" dirty="0">
                          <a:solidFill>
                            <a:schemeClr val="tx1"/>
                          </a:solidFill>
                        </a:rPr>
                        <a:t>61</a:t>
                      </a:r>
                    </a:p>
                  </a:txBody>
                  <a:tcPr>
                    <a:solidFill>
                      <a:schemeClr val="accent1">
                        <a:lumMod val="60000"/>
                        <a:lumOff val="40000"/>
                      </a:schemeClr>
                    </a:solidFill>
                  </a:tcPr>
                </a:tc>
                <a:tc>
                  <a:txBody>
                    <a:bodyPr/>
                    <a:lstStyle/>
                    <a:p>
                      <a:pPr algn="ctr"/>
                      <a:r>
                        <a:rPr lang="en-US" sz="1800" dirty="0">
                          <a:solidFill>
                            <a:schemeClr val="tx1"/>
                          </a:solidFill>
                        </a:rPr>
                        <a:t>62</a:t>
                      </a:r>
                    </a:p>
                  </a:txBody>
                  <a:tcPr>
                    <a:solidFill>
                      <a:schemeClr val="accent1">
                        <a:lumMod val="60000"/>
                        <a:lumOff val="40000"/>
                      </a:schemeClr>
                    </a:solidFill>
                  </a:tcPr>
                </a:tc>
                <a:tc>
                  <a:txBody>
                    <a:bodyPr/>
                    <a:lstStyle/>
                    <a:p>
                      <a:pPr algn="ctr"/>
                      <a:r>
                        <a:rPr lang="en-US" sz="1800" dirty="0">
                          <a:solidFill>
                            <a:schemeClr val="tx1"/>
                          </a:solidFill>
                        </a:rPr>
                        <a:t>63</a:t>
                      </a:r>
                    </a:p>
                  </a:txBody>
                  <a:tcPr>
                    <a:solidFill>
                      <a:schemeClr val="accent1">
                        <a:lumMod val="60000"/>
                        <a:lumOff val="40000"/>
                      </a:schemeClr>
                    </a:solidFill>
                  </a:tcPr>
                </a:tc>
                <a:tc>
                  <a:txBody>
                    <a:bodyPr/>
                    <a:lstStyle/>
                    <a:p>
                      <a:pPr algn="ctr"/>
                      <a:r>
                        <a:rPr lang="en-US" sz="1800" dirty="0">
                          <a:solidFill>
                            <a:schemeClr val="tx1"/>
                          </a:solidFill>
                        </a:rPr>
                        <a:t>64</a:t>
                      </a:r>
                    </a:p>
                  </a:txBody>
                  <a:tcPr>
                    <a:solidFill>
                      <a:schemeClr val="accent1">
                        <a:lumMod val="60000"/>
                        <a:lumOff val="40000"/>
                      </a:schemeClr>
                    </a:solidFill>
                  </a:tcPr>
                </a:tc>
                <a:tc>
                  <a:txBody>
                    <a:bodyPr/>
                    <a:lstStyle/>
                    <a:p>
                      <a:pPr algn="ctr"/>
                      <a:r>
                        <a:rPr lang="en-US" sz="1800" dirty="0">
                          <a:solidFill>
                            <a:schemeClr val="tx1"/>
                          </a:solidFill>
                        </a:rPr>
                        <a:t>Age</a:t>
                      </a:r>
                      <a:r>
                        <a:rPr lang="en-US" sz="1800" baseline="0" dirty="0">
                          <a:solidFill>
                            <a:schemeClr val="tx1"/>
                          </a:solidFill>
                        </a:rPr>
                        <a:t> 65+</a:t>
                      </a:r>
                      <a:endParaRPr lang="en-US" sz="1800" dirty="0">
                        <a:solidFill>
                          <a:schemeClr val="tx1"/>
                        </a:solidFill>
                      </a:endParaRPr>
                    </a:p>
                  </a:txBody>
                  <a:tcPr>
                    <a:solidFill>
                      <a:srgbClr val="92D050"/>
                    </a:solidFill>
                  </a:tcPr>
                </a:tc>
                <a:extLst>
                  <a:ext uri="{0D108BD9-81ED-4DB2-BD59-A6C34878D82A}">
                    <a16:rowId xmlns:a16="http://schemas.microsoft.com/office/drawing/2014/main" val="10000"/>
                  </a:ext>
                </a:extLst>
              </a:tr>
              <a:tr h="370840">
                <a:tc>
                  <a:txBody>
                    <a:bodyPr/>
                    <a:lstStyle/>
                    <a:p>
                      <a:pPr marL="0" marR="0" lvl="0" indent="0" algn="ctr" defTabSz="615391" rtl="0" eaLnBrk="1" fontAlgn="auto" latinLnBrk="0" hangingPunct="1">
                        <a:lnSpc>
                          <a:spcPct val="100000"/>
                        </a:lnSpc>
                        <a:spcBef>
                          <a:spcPts val="0"/>
                        </a:spcBef>
                        <a:spcAft>
                          <a:spcPts val="0"/>
                        </a:spcAft>
                        <a:buClrTx/>
                        <a:buSzTx/>
                        <a:buFontTx/>
                        <a:buNone/>
                        <a:tabLst/>
                        <a:defRPr/>
                      </a:pPr>
                      <a:r>
                        <a:rPr lang="en-US" sz="1600" dirty="0">
                          <a:solidFill>
                            <a:sysClr val="windowText" lastClr="000000"/>
                          </a:solidFill>
                        </a:rPr>
                        <a:t>Gray Area Retired Soldiers</a:t>
                      </a:r>
                    </a:p>
                    <a:p>
                      <a:pPr marL="0" marR="0" lvl="0" indent="0" algn="ctr" defTabSz="615391" rtl="0" eaLnBrk="1" fontAlgn="auto" latinLnBrk="0" hangingPunct="1">
                        <a:lnSpc>
                          <a:spcPct val="100000"/>
                        </a:lnSpc>
                        <a:spcBef>
                          <a:spcPts val="0"/>
                        </a:spcBef>
                        <a:spcAft>
                          <a:spcPts val="0"/>
                        </a:spcAft>
                        <a:buClrTx/>
                        <a:buSzTx/>
                        <a:buFontTx/>
                        <a:buNone/>
                        <a:tabLst/>
                        <a:defRPr/>
                      </a:pPr>
                      <a:r>
                        <a:rPr lang="en-US" sz="1600" dirty="0">
                          <a:solidFill>
                            <a:sysClr val="windowText" lastClr="000000"/>
                          </a:solidFill>
                        </a:rPr>
                        <a:t>May qualify to purchase TRICARE</a:t>
                      </a:r>
                      <a:r>
                        <a:rPr lang="en-US" sz="1600" baseline="0" dirty="0">
                          <a:solidFill>
                            <a:sysClr val="windowText" lastClr="000000"/>
                          </a:solidFill>
                        </a:rPr>
                        <a:t> Retired Reserve</a:t>
                      </a:r>
                      <a:endParaRPr lang="en-US" sz="1600" dirty="0">
                        <a:solidFill>
                          <a:sysClr val="windowText" lastClr="000000"/>
                        </a:solidFill>
                      </a:endParaRPr>
                    </a:p>
                    <a:p>
                      <a:pPr algn="ctr"/>
                      <a:endParaRPr lang="en-US" sz="1600" dirty="0">
                        <a:solidFill>
                          <a:sysClr val="windowText" lastClr="000000"/>
                        </a:solidFill>
                      </a:endParaRPr>
                    </a:p>
                  </a:txBody>
                  <a:tcPr>
                    <a:solidFill>
                      <a:schemeClr val="bg1">
                        <a:lumMod val="75000"/>
                      </a:schemeClr>
                    </a:solidFill>
                  </a:tcPr>
                </a:tc>
                <a:tc gridSpan="5">
                  <a:txBody>
                    <a:bodyPr/>
                    <a:lstStyle/>
                    <a:p>
                      <a:pPr algn="ctr"/>
                      <a:r>
                        <a:rPr lang="en-US" sz="1600" dirty="0">
                          <a:solidFill>
                            <a:schemeClr val="tx1"/>
                          </a:solidFill>
                        </a:rPr>
                        <a:t>Eligible</a:t>
                      </a:r>
                      <a:r>
                        <a:rPr lang="en-US" sz="1600" baseline="0" dirty="0">
                          <a:solidFill>
                            <a:schemeClr val="tx1"/>
                          </a:solidFill>
                        </a:rPr>
                        <a:t> for </a:t>
                      </a:r>
                    </a:p>
                    <a:p>
                      <a:pPr algn="ctr"/>
                      <a:r>
                        <a:rPr lang="en-US" sz="1600" baseline="0" dirty="0">
                          <a:solidFill>
                            <a:schemeClr val="tx1"/>
                          </a:solidFill>
                        </a:rPr>
                        <a:t>TRICARE Select</a:t>
                      </a:r>
                    </a:p>
                    <a:p>
                      <a:pPr algn="ctr"/>
                      <a:r>
                        <a:rPr lang="en-US" sz="1600" baseline="0" dirty="0">
                          <a:solidFill>
                            <a:schemeClr val="tx1"/>
                          </a:solidFill>
                        </a:rPr>
                        <a:t>TRICARE Prime or US Family Health Plan (where available)</a:t>
                      </a:r>
                      <a:endParaRPr lang="en-US" sz="1600" dirty="0">
                        <a:solidFill>
                          <a:schemeClr val="tx1"/>
                        </a:solidFill>
                      </a:endParaRPr>
                    </a:p>
                  </a:txBody>
                  <a:tcPr>
                    <a:solidFill>
                      <a:schemeClr val="accent1">
                        <a:lumMod val="60000"/>
                        <a:lumOff val="40000"/>
                      </a:schemeClr>
                    </a:solidFill>
                  </a:tcPr>
                </a:tc>
                <a:tc hMerge="1">
                  <a:txBody>
                    <a:bodyPr/>
                    <a:lstStyle/>
                    <a:p>
                      <a:pPr algn="ctr"/>
                      <a:endParaRPr lang="en-US" sz="1800" dirty="0">
                        <a:solidFill>
                          <a:schemeClr val="tx1"/>
                        </a:solidFill>
                      </a:endParaRPr>
                    </a:p>
                  </a:txBody>
                  <a:tcPr>
                    <a:solidFill>
                      <a:schemeClr val="accent1">
                        <a:lumMod val="60000"/>
                        <a:lumOff val="40000"/>
                      </a:schemeClr>
                    </a:solidFill>
                  </a:tcPr>
                </a:tc>
                <a:tc hMerge="1">
                  <a:txBody>
                    <a:bodyPr/>
                    <a:lstStyle/>
                    <a:p>
                      <a:pPr algn="ctr"/>
                      <a:endParaRPr lang="en-US" sz="1800" dirty="0">
                        <a:solidFill>
                          <a:schemeClr val="tx1"/>
                        </a:solidFill>
                      </a:endParaRPr>
                    </a:p>
                  </a:txBody>
                  <a:tcPr>
                    <a:solidFill>
                      <a:schemeClr val="accent1">
                        <a:lumMod val="60000"/>
                        <a:lumOff val="40000"/>
                      </a:schemeClr>
                    </a:solidFill>
                  </a:tcPr>
                </a:tc>
                <a:tc hMerge="1">
                  <a:txBody>
                    <a:bodyPr/>
                    <a:lstStyle/>
                    <a:p>
                      <a:pPr algn="ctr"/>
                      <a:endParaRPr lang="en-US" sz="1800" dirty="0">
                        <a:solidFill>
                          <a:schemeClr val="tx1"/>
                        </a:solidFill>
                      </a:endParaRPr>
                    </a:p>
                  </a:txBody>
                  <a:tcPr>
                    <a:solidFill>
                      <a:schemeClr val="accent1">
                        <a:lumMod val="60000"/>
                        <a:lumOff val="40000"/>
                      </a:schemeClr>
                    </a:solidFill>
                  </a:tcPr>
                </a:tc>
                <a:tc hMerge="1">
                  <a:txBody>
                    <a:bodyPr/>
                    <a:lstStyle/>
                    <a:p>
                      <a:pPr algn="ctr"/>
                      <a:endParaRPr lang="en-US" sz="1800" dirty="0">
                        <a:solidFill>
                          <a:schemeClr val="tx1"/>
                        </a:solidFill>
                      </a:endParaRPr>
                    </a:p>
                  </a:txBody>
                  <a:tcPr>
                    <a:solidFill>
                      <a:schemeClr val="accent1">
                        <a:lumMod val="60000"/>
                        <a:lumOff val="40000"/>
                      </a:schemeClr>
                    </a:solidFill>
                  </a:tcPr>
                </a:tc>
                <a:tc>
                  <a:txBody>
                    <a:bodyPr/>
                    <a:lstStyle/>
                    <a:p>
                      <a:pPr marL="0" marR="0" lvl="0" indent="0" algn="ctr" defTabSz="615391"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rPr>
                        <a:t>Begin </a:t>
                      </a:r>
                    </a:p>
                    <a:p>
                      <a:pPr marL="0" marR="0" lvl="0" indent="0" algn="ctr" defTabSz="615391"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rPr>
                        <a:t>TRICARE For Life</a:t>
                      </a:r>
                      <a:endParaRPr lang="en-US" sz="1600" dirty="0">
                        <a:solidFill>
                          <a:schemeClr val="tx1"/>
                        </a:solidFill>
                      </a:endParaRPr>
                    </a:p>
                    <a:p>
                      <a:pPr algn="ctr"/>
                      <a:endParaRPr lang="en-US" sz="1600" dirty="0">
                        <a:solidFill>
                          <a:schemeClr val="tx1"/>
                        </a:solidFill>
                      </a:endParaRPr>
                    </a:p>
                  </a:txBody>
                  <a:tcPr>
                    <a:solidFill>
                      <a:srgbClr val="92D050"/>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0" y="1447802"/>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Retired Reserve Coverage Timeline</a:t>
            </a:r>
          </a:p>
        </p:txBody>
      </p:sp>
      <p:sp>
        <p:nvSpPr>
          <p:cNvPr id="6" name="Rectangle 5"/>
          <p:cNvSpPr/>
          <p:nvPr/>
        </p:nvSpPr>
        <p:spPr>
          <a:xfrm>
            <a:off x="152400" y="4006648"/>
            <a:ext cx="8763000" cy="757130"/>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Note:  TRICARE Standard and TRICARE Extra plans transitioned to TRICARE Select.  Retired members will need to choose between TRICARE Select, TRICARE Prime, or US Family Health Plan</a:t>
            </a:r>
          </a:p>
        </p:txBody>
      </p:sp>
      <p:sp>
        <p:nvSpPr>
          <p:cNvPr id="10" name="TextBox 9"/>
          <p:cNvSpPr txBox="1"/>
          <p:nvPr/>
        </p:nvSpPr>
        <p:spPr>
          <a:xfrm>
            <a:off x="262414" y="5105400"/>
            <a:ext cx="8500586" cy="400110"/>
          </a:xfrm>
          <a:prstGeom prst="rect">
            <a:avLst/>
          </a:prstGeom>
          <a:noFill/>
          <a:ln w="12700">
            <a:solidFill>
              <a:schemeClr val="tx1"/>
            </a:solidFill>
          </a:ln>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For information and assistance: </a:t>
            </a:r>
            <a:r>
              <a:rPr kumimoji="0" lang="en-US" sz="2000" b="1" i="0" u="none" strike="noStrike" kern="1200" cap="none" spc="0" normalizeH="0" baseline="0" noProof="0" dirty="0">
                <a:ln>
                  <a:noFill/>
                </a:ln>
                <a:solidFill>
                  <a:prstClr val="black"/>
                </a:solidFill>
                <a:effectLst/>
                <a:uLnTx/>
                <a:uFillTx/>
                <a:latin typeface="Arial"/>
                <a:ea typeface="+mn-ea"/>
                <a:cs typeface="+mn-cs"/>
                <a:hlinkClick r:id="rId3"/>
              </a:rPr>
              <a:t>https://tricare.mil/Plans/HealthPlans</a:t>
            </a:r>
            <a:r>
              <a:rPr kumimoji="0" lang="en-US" sz="2000" b="1"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0524756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srcRect l="4521" t="3073" r="3919" b="4763"/>
          <a:stretch/>
        </p:blipFill>
        <p:spPr bwMode="auto">
          <a:xfrm>
            <a:off x="5715000" y="685800"/>
            <a:ext cx="3291839" cy="2438399"/>
          </a:xfrm>
          <a:prstGeom prst="rect">
            <a:avLst/>
          </a:prstGeom>
          <a:noFill/>
          <a:ln w="9525">
            <a:noFill/>
            <a:miter lim="800000"/>
            <a:headEnd/>
            <a:tailEnd/>
          </a:ln>
        </p:spPr>
      </p:pic>
      <p:sp>
        <p:nvSpPr>
          <p:cNvPr id="3" name="Text Placeholder 2"/>
          <p:cNvSpPr>
            <a:spLocks noGrp="1"/>
          </p:cNvSpPr>
          <p:nvPr>
            <p:ph type="body" sz="half" idx="1"/>
          </p:nvPr>
        </p:nvSpPr>
        <p:spPr>
          <a:xfrm>
            <a:off x="381000" y="838200"/>
            <a:ext cx="8153400" cy="5715000"/>
          </a:xfrm>
        </p:spPr>
        <p:txBody>
          <a:bodyPr/>
          <a:lstStyle/>
          <a:p>
            <a:pPr>
              <a:buFont typeface="Arial" pitchFamily="34" charset="0"/>
              <a:buChar char="‒"/>
            </a:pPr>
            <a:r>
              <a:rPr lang="en-US" sz="2000" b="1" i="1" dirty="0"/>
              <a:t>US Family Health Plan</a:t>
            </a:r>
          </a:p>
          <a:p>
            <a:pPr lvl="1">
              <a:buFont typeface="Arial" panose="020B0604020202020204" pitchFamily="34" charset="0"/>
              <a:buChar char="−"/>
            </a:pPr>
            <a:r>
              <a:rPr lang="en-US" sz="1800" dirty="0"/>
              <a:t>Began as US Public Health Service hospitals</a:t>
            </a:r>
          </a:p>
          <a:p>
            <a:pPr lvl="1">
              <a:buFont typeface="Arial" panose="020B0604020202020204" pitchFamily="34" charset="0"/>
              <a:buChar char="−"/>
            </a:pPr>
            <a:r>
              <a:rPr lang="en-US" sz="1800" dirty="0"/>
              <a:t>TRICARE Prime Option for Retired Soldiers </a:t>
            </a:r>
          </a:p>
          <a:p>
            <a:pPr marL="457200" lvl="1" indent="0">
              <a:buNone/>
            </a:pPr>
            <a:r>
              <a:rPr lang="en-US" sz="1800" dirty="0"/>
              <a:t>     and eligible family members up to age 65</a:t>
            </a:r>
          </a:p>
          <a:p>
            <a:pPr lvl="1">
              <a:buFont typeface="Arial" panose="020B0604020202020204" pitchFamily="34" charset="0"/>
              <a:buChar char="−"/>
            </a:pPr>
            <a:r>
              <a:rPr lang="en-US" sz="1800" dirty="0">
                <a:hlinkClick r:id="rId3"/>
              </a:rPr>
              <a:t>https://www.usfhp.com/</a:t>
            </a:r>
            <a:r>
              <a:rPr lang="en-US" sz="1800" dirty="0"/>
              <a:t> or (800) 748-7347</a:t>
            </a:r>
          </a:p>
          <a:p>
            <a:pPr lvl="1">
              <a:buFont typeface="Arial" panose="020B0604020202020204" pitchFamily="34" charset="0"/>
              <a:buChar char="−"/>
            </a:pPr>
            <a:r>
              <a:rPr lang="en-US" sz="1800" dirty="0"/>
              <a:t>The annual fee is $703.92 per family or </a:t>
            </a:r>
          </a:p>
          <a:p>
            <a:pPr marL="457200" lvl="1" indent="0">
              <a:buNone/>
            </a:pPr>
            <a:r>
              <a:rPr lang="en-US" sz="1800" dirty="0"/>
              <a:t>     $351.96 per individual</a:t>
            </a:r>
          </a:p>
          <a:p>
            <a:pPr lvl="1"/>
            <a:endParaRPr lang="en-US" sz="800" dirty="0"/>
          </a:p>
          <a:p>
            <a:pPr lvl="1"/>
            <a:endParaRPr lang="en-US" sz="800" dirty="0"/>
          </a:p>
          <a:p>
            <a:pPr>
              <a:buFont typeface="Arial" pitchFamily="34" charset="0"/>
              <a:buChar char="‒"/>
            </a:pPr>
            <a:r>
              <a:rPr lang="en-US" sz="2000" b="1" i="1" dirty="0"/>
              <a:t>Department of Veterans Affairs</a:t>
            </a:r>
          </a:p>
          <a:p>
            <a:pPr lvl="1">
              <a:buFont typeface="Arial" panose="020B0604020202020204" pitchFamily="34" charset="0"/>
              <a:buChar char="−"/>
            </a:pPr>
            <a:r>
              <a:rPr lang="en-US" sz="1800" dirty="0"/>
              <a:t>Vets separated under any condition                                                  other than dishonorable including                                                      Army Reserves or Army National Guard                                                          called to active duty by a federal order who completed the full period</a:t>
            </a:r>
          </a:p>
          <a:p>
            <a:pPr lvl="1">
              <a:buFont typeface="Arial" panose="020B0604020202020204" pitchFamily="34" charset="0"/>
              <a:buChar char="−"/>
            </a:pPr>
            <a:r>
              <a:rPr lang="en-US" sz="1800" dirty="0"/>
              <a:t>Some Vets may be required to pay a co-pay for treatment of their    non-service-connected conditions. Private health insurance may reduce or eliminate the co-pay </a:t>
            </a:r>
          </a:p>
          <a:p>
            <a:pPr lvl="1">
              <a:buFont typeface="Arial" panose="020B0604020202020204" pitchFamily="34" charset="0"/>
              <a:buChar char="−"/>
            </a:pPr>
            <a:r>
              <a:rPr lang="en-US" sz="1800" dirty="0"/>
              <a:t>Most Vets must complete a financial assessment at time of enrollment</a:t>
            </a:r>
          </a:p>
          <a:p>
            <a:pPr lvl="1">
              <a:buFont typeface="Arial" panose="020B0604020202020204" pitchFamily="34" charset="0"/>
              <a:buChar char="−"/>
            </a:pPr>
            <a:r>
              <a:rPr lang="en-US" sz="1800" dirty="0">
                <a:hlinkClick r:id="rId4"/>
              </a:rPr>
              <a:t>https://www.va.gov/health/</a:t>
            </a:r>
            <a:r>
              <a:rPr lang="en-US" sz="1800" dirty="0"/>
              <a:t> or 1-877-222-VETS (8387)</a:t>
            </a:r>
          </a:p>
        </p:txBody>
      </p:sp>
      <p:sp>
        <p:nvSpPr>
          <p:cNvPr id="5" name="Rectangle 2"/>
          <p:cNvSpPr txBox="1">
            <a:spLocks noChangeArrowheads="1"/>
          </p:cNvSpPr>
          <p:nvPr/>
        </p:nvSpPr>
        <p:spPr bwMode="auto">
          <a:xfrm>
            <a:off x="0" y="0"/>
            <a:ext cx="9144000" cy="609600"/>
          </a:xfrm>
          <a:prstGeom prst="rect">
            <a:avLst/>
          </a:prstGeom>
          <a:noFill/>
          <a:ln w="57150" cmpd="thinThick">
            <a:miter lim="800000"/>
            <a:headEnd/>
            <a:tailEnd/>
          </a:ln>
        </p:spPr>
        <p:txBody>
          <a:bodyPr vert="horz" wrap="square" lIns="90488" tIns="44450" rIns="90488" bIns="44450" numCol="1" anchor="ctr" anchorCtr="0" compatLnSpc="1">
            <a:prstTxWarp prst="textNoShape">
              <a:avLst/>
            </a:prstTxWarp>
            <a:noAutofit/>
          </a:body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chemeClr val="tx1"/>
                </a:solidFill>
                <a:effectLst/>
                <a:uLnTx/>
                <a:uFillTx/>
                <a:latin typeface="+mj-lt"/>
                <a:ea typeface="+mj-ea"/>
                <a:cs typeface="+mj-cs"/>
              </a:rPr>
              <a:t>Healthcare Decisions . . .</a:t>
            </a:r>
          </a:p>
        </p:txBody>
      </p:sp>
      <p:pic>
        <p:nvPicPr>
          <p:cNvPr id="1032" name="Picture 8" descr="Official seal of the United States Department of Veterans Affairs"/>
          <p:cNvPicPr>
            <a:picLocks noChangeAspect="1" noChangeArrowheads="1"/>
          </p:cNvPicPr>
          <p:nvPr/>
        </p:nvPicPr>
        <p:blipFill>
          <a:blip r:embed="rId5" cstate="print"/>
          <a:srcRect/>
          <a:stretch>
            <a:fillRect/>
          </a:stretch>
        </p:blipFill>
        <p:spPr bwMode="auto">
          <a:xfrm>
            <a:off x="5448300" y="3505200"/>
            <a:ext cx="3238500" cy="1114425"/>
          </a:xfrm>
          <a:prstGeom prst="rect">
            <a:avLst/>
          </a:prstGeom>
          <a:noFill/>
        </p:spPr>
      </p:pic>
    </p:spTree>
    <p:extLst>
      <p:ext uri="{BB962C8B-B14F-4D97-AF65-F5344CB8AC3E}">
        <p14:creationId xmlns:p14="http://schemas.microsoft.com/office/powerpoint/2010/main" val="2169212992"/>
      </p:ext>
    </p:extLst>
  </p:cSld>
  <p:clrMapOvr>
    <a:masterClrMapping/>
  </p:clrMapOvr>
  <p:transition>
    <p:sndAc>
      <p:end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Line 3"/>
          <p:cNvSpPr>
            <a:spLocks noChangeShapeType="1"/>
          </p:cNvSpPr>
          <p:nvPr/>
        </p:nvSpPr>
        <p:spPr bwMode="auto">
          <a:xfrm flipH="1" flipV="1">
            <a:off x="8035925" y="1324717"/>
            <a:ext cx="11113" cy="0"/>
          </a:xfrm>
          <a:prstGeom prst="line">
            <a:avLst/>
          </a:prstGeom>
          <a:noFill/>
          <a:ln w="4763">
            <a:solidFill>
              <a:srgbClr val="000000"/>
            </a:solidFill>
            <a:round/>
            <a:headEnd/>
            <a:tailEnd/>
          </a:ln>
        </p:spPr>
        <p:txBody>
          <a:bodyPr/>
          <a:lstStyle/>
          <a:p>
            <a:endParaRPr lang="en-US" dirty="0"/>
          </a:p>
        </p:txBody>
      </p:sp>
      <p:sp>
        <p:nvSpPr>
          <p:cNvPr id="13" name="Text Box 4"/>
          <p:cNvSpPr txBox="1">
            <a:spLocks noChangeArrowheads="1"/>
          </p:cNvSpPr>
          <p:nvPr/>
        </p:nvSpPr>
        <p:spPr bwMode="auto">
          <a:xfrm>
            <a:off x="0" y="0"/>
            <a:ext cx="9144000" cy="1015663"/>
          </a:xfrm>
          <a:prstGeom prst="rect">
            <a:avLst/>
          </a:prstGeom>
          <a:noFill/>
          <a:ln w="57150" cmpd="thinThick">
            <a:noFill/>
            <a:miter lim="800000"/>
            <a:headEnd type="none" w="sm" len="sm"/>
            <a:tailEnd type="none" w="sm" len="sm"/>
          </a:ln>
        </p:spPr>
        <p:txBody>
          <a:bodyPr wrap="square">
            <a:spAutoFit/>
          </a:bodyPr>
          <a:lstStyle/>
          <a:p>
            <a:pPr algn="ctr" eaLnBrk="0" hangingPunct="0"/>
            <a:r>
              <a:rPr lang="en-US" sz="3000" b="1" i="1" dirty="0">
                <a:latin typeface="+mj-lt"/>
              </a:rPr>
              <a:t>Federal Employee Dental and</a:t>
            </a:r>
          </a:p>
          <a:p>
            <a:pPr algn="ctr" eaLnBrk="0" hangingPunct="0"/>
            <a:r>
              <a:rPr lang="en-US" sz="3000" b="1" i="1" dirty="0">
                <a:latin typeface="+mj-lt"/>
              </a:rPr>
              <a:t>Vision Insurance Program (FEDVIP)</a:t>
            </a:r>
            <a:endParaRPr lang="en-US" sz="3000" i="1"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892" y="4724400"/>
            <a:ext cx="2001308" cy="1062119"/>
          </a:xfrm>
          <a:prstGeom prst="rect">
            <a:avLst/>
          </a:prstGeom>
        </p:spPr>
      </p:pic>
      <p:sp>
        <p:nvSpPr>
          <p:cNvPr id="9" name="Rectangle 8"/>
          <p:cNvSpPr>
            <a:spLocks noChangeArrowheads="1"/>
          </p:cNvSpPr>
          <p:nvPr/>
        </p:nvSpPr>
        <p:spPr bwMode="auto">
          <a:xfrm>
            <a:off x="369585" y="5948065"/>
            <a:ext cx="8413523" cy="533400"/>
          </a:xfrm>
          <a:prstGeom prst="rect">
            <a:avLst/>
          </a:prstGeom>
          <a:noFill/>
          <a:ln w="38100" cmpd="dbl">
            <a:solidFill>
              <a:srgbClr val="0000FF"/>
            </a:solidFill>
            <a:miter lim="800000"/>
            <a:headEnd type="none" w="sm" len="sm"/>
            <a:tailEnd type="none" w="sm" len="sm"/>
          </a:ln>
        </p:spPr>
        <p:txBody>
          <a:bodyPr wrap="none" anchor="ctr"/>
          <a:lstStyle/>
          <a:p>
            <a:pPr algn="ctr"/>
            <a:endParaRPr lang="en-US" dirty="0"/>
          </a:p>
        </p:txBody>
      </p:sp>
      <p:sp>
        <p:nvSpPr>
          <p:cNvPr id="10" name="TextBox 9"/>
          <p:cNvSpPr txBox="1"/>
          <p:nvPr/>
        </p:nvSpPr>
        <p:spPr>
          <a:xfrm>
            <a:off x="381001" y="5943600"/>
            <a:ext cx="8413522" cy="461665"/>
          </a:xfrm>
          <a:prstGeom prst="rect">
            <a:avLst/>
          </a:prstGeom>
          <a:noFill/>
        </p:spPr>
        <p:txBody>
          <a:bodyPr wrap="square" rtlCol="0">
            <a:spAutoFit/>
          </a:bodyPr>
          <a:lstStyle/>
          <a:p>
            <a:pPr algn="ctr"/>
            <a:r>
              <a:rPr lang="en-US" sz="2400" dirty="0"/>
              <a:t>Visit </a:t>
            </a:r>
            <a:r>
              <a:rPr lang="en-US" sz="2400" dirty="0">
                <a:hlinkClick r:id="rId4"/>
              </a:rPr>
              <a:t>https://www.benefeds.com/military</a:t>
            </a:r>
            <a:r>
              <a:rPr lang="en-US" sz="2400" dirty="0"/>
              <a:t> for more information</a:t>
            </a:r>
          </a:p>
        </p:txBody>
      </p:sp>
      <p:sp>
        <p:nvSpPr>
          <p:cNvPr id="8" name="Rectangle 2"/>
          <p:cNvSpPr txBox="1">
            <a:spLocks noChangeArrowheads="1"/>
          </p:cNvSpPr>
          <p:nvPr/>
        </p:nvSpPr>
        <p:spPr bwMode="auto">
          <a:xfrm>
            <a:off x="152400" y="1066800"/>
            <a:ext cx="8839200" cy="5334000"/>
          </a:xfrm>
          <a:prstGeom prst="rect">
            <a:avLst/>
          </a:prstGeom>
          <a:ln>
            <a:miter lim="800000"/>
            <a:headEnd/>
            <a:tailEnd/>
          </a:ln>
        </p:spPr>
        <p:txBody>
          <a:bodyPr>
            <a:noAutofit/>
          </a:bodyPr>
          <a:lstStyle>
            <a:lvl1pPr marL="341313" indent="-341313" algn="l" defTabSz="912813" rtl="0" eaLnBrk="0" fontAlgn="base" hangingPunct="0">
              <a:spcBef>
                <a:spcPct val="20000"/>
              </a:spcBef>
              <a:spcAft>
                <a:spcPct val="0"/>
              </a:spcAft>
              <a:buChar char="•"/>
              <a:defRPr sz="3200">
                <a:solidFill>
                  <a:schemeClr val="tx1"/>
                </a:solidFill>
                <a:latin typeface="Arial" charset="0"/>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Arial" charset="0"/>
              </a:defRPr>
            </a:lvl2pPr>
            <a:lvl3pPr marL="1141413" indent="-228600" algn="l" defTabSz="912813" rtl="0" eaLnBrk="0" fontAlgn="base" hangingPunct="0">
              <a:spcBef>
                <a:spcPct val="20000"/>
              </a:spcBef>
              <a:spcAft>
                <a:spcPct val="0"/>
              </a:spcAft>
              <a:buChar char="•"/>
              <a:defRPr sz="2400">
                <a:solidFill>
                  <a:schemeClr val="tx1"/>
                </a:solidFill>
                <a:latin typeface="Arial" charset="0"/>
              </a:defRPr>
            </a:lvl3pPr>
            <a:lvl4pPr marL="1600200" indent="-228600" algn="l" defTabSz="912813" rtl="0" eaLnBrk="0" fontAlgn="base" hangingPunct="0">
              <a:spcBef>
                <a:spcPct val="20000"/>
              </a:spcBef>
              <a:spcAft>
                <a:spcPct val="0"/>
              </a:spcAft>
              <a:buChar char="–"/>
              <a:defRPr sz="2000">
                <a:solidFill>
                  <a:schemeClr val="tx1"/>
                </a:solidFill>
                <a:latin typeface="Arial" charset="0"/>
              </a:defRPr>
            </a:lvl4pPr>
            <a:lvl5pPr marL="2055813" indent="-228600" algn="l" defTabSz="912813" rtl="0" eaLnBrk="0" fontAlgn="base" hangingPunct="0">
              <a:spcBef>
                <a:spcPct val="20000"/>
              </a:spcBef>
              <a:spcAft>
                <a:spcPct val="0"/>
              </a:spcAft>
              <a:buChar char="»"/>
              <a:defRPr sz="2000">
                <a:solidFill>
                  <a:schemeClr val="tx1"/>
                </a:solidFill>
                <a:latin typeface="Arial" charset="0"/>
              </a:defRPr>
            </a:lvl5pPr>
            <a:lvl6pPr marL="2364342" indent="-228635" algn="l" defTabSz="913472" rtl="0" fontAlgn="base">
              <a:spcBef>
                <a:spcPct val="20000"/>
              </a:spcBef>
              <a:spcAft>
                <a:spcPct val="0"/>
              </a:spcAft>
              <a:buChar char="»"/>
              <a:defRPr sz="2000">
                <a:solidFill>
                  <a:schemeClr val="tx1"/>
                </a:solidFill>
                <a:latin typeface="+mn-lt"/>
              </a:defRPr>
            </a:lvl6pPr>
            <a:lvl7pPr marL="2672037" indent="-228635" algn="l" defTabSz="913472" rtl="0" fontAlgn="base">
              <a:spcBef>
                <a:spcPct val="20000"/>
              </a:spcBef>
              <a:spcAft>
                <a:spcPct val="0"/>
              </a:spcAft>
              <a:buChar char="»"/>
              <a:defRPr sz="2000">
                <a:solidFill>
                  <a:schemeClr val="tx1"/>
                </a:solidFill>
                <a:latin typeface="+mn-lt"/>
              </a:defRPr>
            </a:lvl7pPr>
            <a:lvl8pPr marL="2979733" indent="-228635" algn="l" defTabSz="913472" rtl="0" fontAlgn="base">
              <a:spcBef>
                <a:spcPct val="20000"/>
              </a:spcBef>
              <a:spcAft>
                <a:spcPct val="0"/>
              </a:spcAft>
              <a:buChar char="»"/>
              <a:defRPr sz="2000">
                <a:solidFill>
                  <a:schemeClr val="tx1"/>
                </a:solidFill>
                <a:latin typeface="+mn-lt"/>
              </a:defRPr>
            </a:lvl8pPr>
            <a:lvl9pPr marL="3287429" indent="-228635" algn="l" defTabSz="913472" rtl="0" fontAlgn="base">
              <a:spcBef>
                <a:spcPct val="20000"/>
              </a:spcBef>
              <a:spcAft>
                <a:spcPct val="0"/>
              </a:spcAft>
              <a:buChar char="»"/>
              <a:defRPr sz="2000">
                <a:solidFill>
                  <a:schemeClr val="tx1"/>
                </a:solidFill>
                <a:latin typeface="+mn-lt"/>
              </a:defRPr>
            </a:lvl9pPr>
          </a:lstStyle>
          <a:p>
            <a:r>
              <a:rPr lang="en-US" sz="1900" kern="0" dirty="0">
                <a:latin typeface="+mn-lt"/>
                <a:cs typeface="Calibri" panose="020F0502020204030204" pitchFamily="34" charset="0"/>
              </a:rPr>
              <a:t>FEDVIP replaced the TRICARE Retiree Dental Program (TRDP) and offers supplemental vision coverage to those enrolled in a TRICARE health plan</a:t>
            </a:r>
          </a:p>
          <a:p>
            <a:endParaRPr lang="en-US" sz="1100" kern="0" dirty="0">
              <a:latin typeface="+mn-lt"/>
              <a:cs typeface="Calibri" panose="020F0502020204030204" pitchFamily="34" charset="0"/>
            </a:endParaRPr>
          </a:p>
          <a:p>
            <a:r>
              <a:rPr lang="en-US" sz="1900" kern="0" dirty="0">
                <a:latin typeface="+mn-lt"/>
                <a:cs typeface="Calibri" panose="020F0502020204030204" pitchFamily="34" charset="0"/>
              </a:rPr>
              <a:t>There are 12 dental and 5 vision carriers to choose from</a:t>
            </a:r>
          </a:p>
          <a:p>
            <a:pPr marL="640080" lvl="2">
              <a:buFont typeface="Calibri" panose="020F0502020204030204" pitchFamily="34" charset="0"/>
              <a:buChar char="­"/>
            </a:pPr>
            <a:r>
              <a:rPr lang="en-US" sz="1900" kern="0" dirty="0">
                <a:latin typeface="+mn-lt"/>
                <a:cs typeface="Calibri" panose="020F0502020204030204" pitchFamily="34" charset="0"/>
              </a:rPr>
              <a:t>FEDVIP also offers national and international plans, with some plans featuring both high and standard options</a:t>
            </a:r>
          </a:p>
          <a:p>
            <a:pPr lvl="1"/>
            <a:endParaRPr lang="en-US" sz="1100" kern="0" dirty="0">
              <a:latin typeface="+mn-lt"/>
              <a:cs typeface="Calibri" panose="020F0502020204030204" pitchFamily="34" charset="0"/>
            </a:endParaRPr>
          </a:p>
          <a:p>
            <a:r>
              <a:rPr lang="en-US" sz="1900" kern="0" dirty="0">
                <a:latin typeface="+mn-lt"/>
                <a:cs typeface="Calibri" panose="020F0502020204030204" pitchFamily="34" charset="0"/>
              </a:rPr>
              <a:t>Retiring service members can enroll in a FEDVIP dental and/or vision plan between 31 days prior to their military retirement date and up to 60 days following</a:t>
            </a:r>
          </a:p>
          <a:p>
            <a:pPr marL="640080" lvl="2">
              <a:buFont typeface="Calibri" panose="020F0502020204030204" pitchFamily="34" charset="0"/>
              <a:buChar char="-"/>
            </a:pPr>
            <a:r>
              <a:rPr lang="en-US" sz="1900" kern="0" dirty="0">
                <a:latin typeface="+mn-lt"/>
                <a:cs typeface="Calibri" panose="020F0502020204030204" pitchFamily="34" charset="0"/>
              </a:rPr>
              <a:t>To prevent a gap in coverage between your active duty or reserve plan and your new FEDVIP plan, you must enroll prior to your military retirement date</a:t>
            </a:r>
          </a:p>
          <a:p>
            <a:pPr lvl="1"/>
            <a:endParaRPr lang="en-US" sz="1100" kern="0" dirty="0">
              <a:latin typeface="+mn-lt"/>
              <a:cs typeface="Calibri" panose="020F0502020204030204" pitchFamily="34" charset="0"/>
            </a:endParaRPr>
          </a:p>
          <a:p>
            <a:r>
              <a:rPr lang="en-US" sz="1900" kern="0" dirty="0">
                <a:latin typeface="+mn-lt"/>
                <a:cs typeface="Calibri" panose="020F0502020204030204" pitchFamily="34" charset="0"/>
              </a:rPr>
              <a:t>BENEFEDS is the online portal that you can use to                              research, enroll in, and manage your FEDVIP coverage</a:t>
            </a:r>
          </a:p>
        </p:txBody>
      </p:sp>
    </p:spTree>
    <p:extLst>
      <p:ext uri="{BB962C8B-B14F-4D97-AF65-F5344CB8AC3E}">
        <p14:creationId xmlns:p14="http://schemas.microsoft.com/office/powerpoint/2010/main" val="65314173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0" y="0"/>
            <a:ext cx="9144000" cy="609600"/>
          </a:xfrm>
          <a:prstGeom prst="rect">
            <a:avLst/>
          </a:prstGeom>
          <a:noFill/>
          <a:ln w="57150" cmpd="thinThick">
            <a:noFill/>
            <a:miter lim="800000"/>
            <a:headEnd/>
            <a:tailEnd/>
          </a:ln>
        </p:spPr>
        <p:txBody>
          <a:bodyPr lIns="90488" tIns="44450" rIns="90488" bIns="44450" anchor="ctr"/>
          <a:lstStyle/>
          <a:p>
            <a:pPr algn="ctr" eaLnBrk="0" hangingPunct="0"/>
            <a:r>
              <a:rPr lang="en-US" sz="3200" b="1" i="1" dirty="0">
                <a:latin typeface="+mj-lt"/>
              </a:rPr>
              <a:t>VA Dental Care</a:t>
            </a:r>
          </a:p>
        </p:txBody>
      </p:sp>
      <p:sp>
        <p:nvSpPr>
          <p:cNvPr id="5124" name="Rectangle 3"/>
          <p:cNvSpPr>
            <a:spLocks noChangeArrowheads="1"/>
          </p:cNvSpPr>
          <p:nvPr/>
        </p:nvSpPr>
        <p:spPr bwMode="auto">
          <a:xfrm>
            <a:off x="152400" y="838200"/>
            <a:ext cx="8763000" cy="5181600"/>
          </a:xfrm>
          <a:prstGeom prst="rect">
            <a:avLst/>
          </a:prstGeom>
          <a:noFill/>
          <a:ln w="12700">
            <a:noFill/>
            <a:miter lim="800000"/>
            <a:headEnd/>
            <a:tailEnd/>
          </a:ln>
        </p:spPr>
        <p:txBody>
          <a:bodyPr lIns="90488" tIns="44450" rIns="90488" bIns="44450"/>
          <a:lstStyle/>
          <a:p>
            <a:pPr marL="342900" indent="-342900" eaLnBrk="0" hangingPunct="0">
              <a:spcBef>
                <a:spcPct val="20000"/>
              </a:spcBef>
            </a:pPr>
            <a:r>
              <a:rPr lang="en-US" sz="1750" b="1" dirty="0"/>
              <a:t>No-cost dental care MAY be furnished if you–</a:t>
            </a:r>
          </a:p>
          <a:p>
            <a:pPr marL="342900" indent="-342900" eaLnBrk="0" hangingPunct="0">
              <a:lnSpc>
                <a:spcPct val="35000"/>
              </a:lnSpc>
              <a:spcBef>
                <a:spcPct val="20000"/>
              </a:spcBef>
            </a:pPr>
            <a:endParaRPr lang="en-US" sz="1200" dirty="0"/>
          </a:p>
          <a:p>
            <a:pPr marL="457200" indent="-182880" eaLnBrk="0" hangingPunct="0">
              <a:spcAft>
                <a:spcPts val="200"/>
              </a:spcAft>
              <a:buFont typeface="Arial" panose="020B0604020202020204" pitchFamily="34" charset="0"/>
              <a:buChar char="•"/>
            </a:pPr>
            <a:r>
              <a:rPr lang="en-US" sz="1750" dirty="0"/>
              <a:t>Have a service-connected compensable (10% or greater) dental</a:t>
            </a:r>
          </a:p>
          <a:p>
            <a:pPr marL="274320" eaLnBrk="0" hangingPunct="0">
              <a:spcAft>
                <a:spcPts val="200"/>
              </a:spcAft>
            </a:pPr>
            <a:r>
              <a:rPr lang="en-US" sz="1750" dirty="0"/>
              <a:t>   disability or condition </a:t>
            </a:r>
            <a:r>
              <a:rPr lang="en-US" sz="1750" b="1" dirty="0"/>
              <a:t>-or-</a:t>
            </a:r>
            <a:r>
              <a:rPr lang="en-US" sz="1750" dirty="0"/>
              <a:t>	</a:t>
            </a:r>
          </a:p>
          <a:p>
            <a:pPr marL="457200" indent="-182880" eaLnBrk="0" hangingPunct="0">
              <a:spcAft>
                <a:spcPts val="200"/>
              </a:spcAft>
              <a:buFont typeface="Arial" panose="020B0604020202020204" pitchFamily="34" charset="0"/>
              <a:buChar char="•"/>
            </a:pPr>
            <a:r>
              <a:rPr lang="en-US" sz="1750" dirty="0"/>
              <a:t>Are a former prisoner of war </a:t>
            </a:r>
            <a:r>
              <a:rPr lang="en-US" sz="1750" b="1" dirty="0"/>
              <a:t>-or-</a:t>
            </a:r>
          </a:p>
          <a:p>
            <a:pPr marL="457200" indent="-182880" eaLnBrk="0" hangingPunct="0">
              <a:spcAft>
                <a:spcPts val="200"/>
              </a:spcAft>
              <a:buFont typeface="Arial" panose="020B0604020202020204" pitchFamily="34" charset="0"/>
              <a:buChar char="•"/>
            </a:pPr>
            <a:r>
              <a:rPr lang="en-US" sz="1750" dirty="0"/>
              <a:t>Have service-connected disabilities rated 100% (total) disabling, or are unemployable and paid at the 100% rate due to service-connected disabilities </a:t>
            </a:r>
            <a:r>
              <a:rPr lang="en-US" sz="1750" b="1" dirty="0"/>
              <a:t>-or-</a:t>
            </a:r>
          </a:p>
          <a:p>
            <a:pPr marL="457200" indent="-182880" eaLnBrk="0" hangingPunct="0">
              <a:spcAft>
                <a:spcPts val="200"/>
              </a:spcAft>
              <a:buFont typeface="Arial" panose="020B0604020202020204" pitchFamily="34" charset="0"/>
              <a:buChar char="•"/>
            </a:pPr>
            <a:r>
              <a:rPr lang="en-US" sz="1750" dirty="0"/>
              <a:t>Request dental care within 180 days of discharge (under conditions other than dishonorable) from a period of active duty of 90 days or more</a:t>
            </a:r>
          </a:p>
          <a:p>
            <a:pPr marL="914400" lvl="1" eaLnBrk="0" hangingPunct="0">
              <a:spcAft>
                <a:spcPts val="200"/>
              </a:spcAft>
              <a:buFont typeface="Arial" panose="020B0604020202020204" pitchFamily="34" charset="0"/>
              <a:buChar char="­"/>
            </a:pPr>
            <a:r>
              <a:rPr lang="en-US" sz="1750" dirty="0"/>
              <a:t>  On a one-time basis</a:t>
            </a:r>
          </a:p>
          <a:p>
            <a:pPr marL="914400" lvl="1" eaLnBrk="0" hangingPunct="0">
              <a:spcAft>
                <a:spcPts val="200"/>
              </a:spcAft>
              <a:buFont typeface="Arial" panose="020B0604020202020204" pitchFamily="34" charset="0"/>
              <a:buChar char="­"/>
            </a:pPr>
            <a:r>
              <a:rPr lang="en-US" sz="1750" dirty="0"/>
              <a:t>  Not eligible if necessary treatment was completed by dental treatment   </a:t>
            </a:r>
          </a:p>
          <a:p>
            <a:pPr marL="457200" eaLnBrk="0" hangingPunct="0">
              <a:spcAft>
                <a:spcPts val="200"/>
              </a:spcAft>
            </a:pPr>
            <a:r>
              <a:rPr lang="en-US" sz="1750" dirty="0"/>
              <a:t>   	   facility within 180 days of retirement (reflected on DD Form 214)</a:t>
            </a:r>
          </a:p>
          <a:p>
            <a:pPr marL="287338" indent="169863" eaLnBrk="0" hangingPunct="0">
              <a:spcAft>
                <a:spcPts val="200"/>
              </a:spcAft>
              <a:buFont typeface="Arial" panose="020B0604020202020204" pitchFamily="34" charset="0"/>
              <a:buChar char="•"/>
            </a:pPr>
            <a:r>
              <a:rPr lang="en-US" sz="1750" dirty="0"/>
              <a:t>Or other qualifying condition (see link below for additional information)</a:t>
            </a:r>
          </a:p>
          <a:p>
            <a:pPr marL="457200" eaLnBrk="0" hangingPunct="0">
              <a:buFont typeface="Arial" panose="020B0604020202020204" pitchFamily="34" charset="0"/>
              <a:buChar char="­"/>
            </a:pPr>
            <a:endParaRPr lang="en-US" sz="1100" dirty="0"/>
          </a:p>
          <a:p>
            <a:pPr marL="173736" eaLnBrk="0" hangingPunct="0"/>
            <a:r>
              <a:rPr lang="en-US" sz="1750" dirty="0"/>
              <a:t>If you are not eligible for VA Dental Care, the VA implemented a national VA Dental Insurance Program (VADIP) to provide enrolled Veterans and CHAMPVA beneficiaries the opportunity to purchase dental insurance through Delta Dental or MetLife at a reduced cost. Participation is voluntary and purchasing a dental plan does not affect Veterans current eligibility for VA dental services and treatment.</a:t>
            </a:r>
            <a:endParaRPr lang="en-US" sz="1750" i="1" dirty="0"/>
          </a:p>
        </p:txBody>
      </p:sp>
      <p:sp>
        <p:nvSpPr>
          <p:cNvPr id="9" name="TextBox 8"/>
          <p:cNvSpPr txBox="1"/>
          <p:nvPr/>
        </p:nvSpPr>
        <p:spPr>
          <a:xfrm>
            <a:off x="304800" y="5999202"/>
            <a:ext cx="8610600" cy="553998"/>
          </a:xfrm>
          <a:prstGeom prst="rect">
            <a:avLst/>
          </a:prstGeom>
          <a:noFill/>
        </p:spPr>
        <p:txBody>
          <a:bodyPr wrap="square" rtlCol="0">
            <a:spAutoFit/>
          </a:bodyPr>
          <a:lstStyle/>
          <a:p>
            <a:r>
              <a:rPr lang="en-US" sz="1500" b="1" u="sng" dirty="0">
                <a:hlinkClick r:id="rId3"/>
              </a:rPr>
              <a:t>https://www.va.gov/dental/</a:t>
            </a:r>
            <a:endParaRPr lang="en-US" sz="1500" b="1" u="sng" dirty="0"/>
          </a:p>
          <a:p>
            <a:r>
              <a:rPr lang="en-US" sz="1500" b="1" u="sng" dirty="0">
                <a:hlinkClick r:id="rId4"/>
              </a:rPr>
              <a:t>https://www.va.gov/health-care/about-va-health-benefits/dental-care/dental-insurance/</a:t>
            </a:r>
            <a:r>
              <a:rPr lang="en-US" sz="1500" b="1" u="sng" dirty="0"/>
              <a:t> </a:t>
            </a:r>
            <a:endParaRPr lang="en-US" sz="1500" dirty="0"/>
          </a:p>
        </p:txBody>
      </p:sp>
      <p:pic>
        <p:nvPicPr>
          <p:cNvPr id="6150" name="Picture 6" descr="dental floss,dentistry,dentists' tools,medicine,teeth,toothbrushes"/>
          <p:cNvPicPr>
            <a:picLocks noChangeAspect="1" noChangeArrowheads="1"/>
          </p:cNvPicPr>
          <p:nvPr/>
        </p:nvPicPr>
        <p:blipFill rotWithShape="1">
          <a:blip r:embed="rId5" cstate="print"/>
          <a:srcRect t="15791" b="15788"/>
          <a:stretch/>
        </p:blipFill>
        <p:spPr bwMode="auto">
          <a:xfrm>
            <a:off x="7071274" y="838200"/>
            <a:ext cx="1996526" cy="1087398"/>
          </a:xfrm>
          <a:prstGeom prst="rect">
            <a:avLst/>
          </a:prstGeom>
          <a:noFill/>
        </p:spPr>
      </p:pic>
    </p:spTree>
    <p:extLst>
      <p:ext uri="{BB962C8B-B14F-4D97-AF65-F5344CB8AC3E}">
        <p14:creationId xmlns:p14="http://schemas.microsoft.com/office/powerpoint/2010/main" val="154643603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0" y="0"/>
            <a:ext cx="9144000" cy="609600"/>
          </a:xfrm>
          <a:noFill/>
          <a:ln w="57150" cmpd="thinThick">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i="1" dirty="0">
                <a:solidFill>
                  <a:schemeClr val="tx1"/>
                </a:solidFill>
                <a:latin typeface="+mj-lt"/>
              </a:rPr>
              <a:t>Space-Available Travel</a:t>
            </a:r>
          </a:p>
        </p:txBody>
      </p:sp>
      <p:sp>
        <p:nvSpPr>
          <p:cNvPr id="63491" name="Rectangle 3"/>
          <p:cNvSpPr>
            <a:spLocks noGrp="1" noChangeArrowheads="1"/>
          </p:cNvSpPr>
          <p:nvPr>
            <p:ph type="subTitle" idx="4294967295"/>
          </p:nvPr>
        </p:nvSpPr>
        <p:spPr bwMode="auto">
          <a:xfrm>
            <a:off x="457200" y="838200"/>
            <a:ext cx="8229600" cy="5675444"/>
          </a:xfrm>
          <a:prstGeom prst="rect">
            <a:avLst/>
          </a:prstGeom>
          <a:noFill/>
          <a:ln>
            <a:miter lim="800000"/>
            <a:headEnd/>
            <a:tailEnd/>
          </a:ln>
        </p:spPr>
        <p:txBody>
          <a:bodyPr/>
          <a:lstStyle/>
          <a:p>
            <a:pPr marL="0" indent="0" eaLnBrk="1" hangingPunct="1">
              <a:lnSpc>
                <a:spcPct val="90000"/>
              </a:lnSpc>
              <a:buClr>
                <a:schemeClr val="tx1"/>
              </a:buClr>
              <a:buNone/>
              <a:tabLst>
                <a:tab pos="5549900" algn="l"/>
              </a:tabLst>
            </a:pPr>
            <a:endParaRPr lang="en-US" sz="2000" b="1" dirty="0"/>
          </a:p>
          <a:p>
            <a:pPr marL="0" indent="0" eaLnBrk="1" hangingPunct="1">
              <a:lnSpc>
                <a:spcPct val="90000"/>
              </a:lnSpc>
              <a:buClr>
                <a:schemeClr val="tx1"/>
              </a:buClr>
              <a:tabLst>
                <a:tab pos="5549900" algn="l"/>
              </a:tabLst>
            </a:pPr>
            <a:r>
              <a:rPr lang="en-US" sz="2000" dirty="0"/>
              <a:t>  Retired Soldiers may travel within CONUS or </a:t>
            </a:r>
          </a:p>
          <a:p>
            <a:pPr marL="0" indent="0" eaLnBrk="1" hangingPunct="1">
              <a:lnSpc>
                <a:spcPct val="90000"/>
              </a:lnSpc>
              <a:buClr>
                <a:schemeClr val="tx1"/>
              </a:buClr>
              <a:buNone/>
              <a:tabLst>
                <a:tab pos="5549900" algn="l"/>
              </a:tabLst>
            </a:pPr>
            <a:r>
              <a:rPr lang="en-US" sz="2000" dirty="0"/>
              <a:t>   OCONUS</a:t>
            </a:r>
          </a:p>
          <a:p>
            <a:pPr marL="0" indent="0" eaLnBrk="1" hangingPunct="1">
              <a:lnSpc>
                <a:spcPct val="50000"/>
              </a:lnSpc>
              <a:buClr>
                <a:schemeClr val="tx1"/>
              </a:buClr>
              <a:tabLst>
                <a:tab pos="5549900" algn="l"/>
              </a:tabLst>
            </a:pPr>
            <a:endParaRPr lang="en-US" sz="1400" dirty="0"/>
          </a:p>
          <a:p>
            <a:pPr marL="0" indent="0" eaLnBrk="1" hangingPunct="1">
              <a:lnSpc>
                <a:spcPct val="90000"/>
              </a:lnSpc>
              <a:buClr>
                <a:schemeClr val="tx1"/>
              </a:buClr>
              <a:tabLst>
                <a:tab pos="5549900" algn="l"/>
              </a:tabLst>
            </a:pPr>
            <a:r>
              <a:rPr lang="en-US" sz="2000" dirty="0"/>
              <a:t>  Space-A registration is valid for 60 days from the date of receipt at the origin departure location of choice</a:t>
            </a:r>
          </a:p>
          <a:p>
            <a:pPr marL="0" indent="0" eaLnBrk="1" hangingPunct="1">
              <a:lnSpc>
                <a:spcPct val="90000"/>
              </a:lnSpc>
              <a:buClr>
                <a:schemeClr val="tx1"/>
              </a:buClr>
              <a:tabLst>
                <a:tab pos="5549900" algn="l"/>
              </a:tabLst>
            </a:pPr>
            <a:endParaRPr lang="en-US" sz="1400" dirty="0"/>
          </a:p>
          <a:p>
            <a:pPr marL="0" indent="0" eaLnBrk="1" hangingPunct="1">
              <a:lnSpc>
                <a:spcPct val="90000"/>
              </a:lnSpc>
              <a:buClr>
                <a:schemeClr val="tx1"/>
              </a:buClr>
              <a:tabLst>
                <a:tab pos="5549900" algn="l"/>
              </a:tabLst>
            </a:pPr>
            <a:r>
              <a:rPr lang="en-US" sz="2000" dirty="0"/>
              <a:t>  Eligible travelers can sign up for the Space-A list online at </a:t>
            </a:r>
            <a:r>
              <a:rPr lang="en-US" sz="2000" dirty="0">
                <a:hlinkClick r:id="rId3"/>
              </a:rPr>
              <a:t>https://www.amc.af.mil/AMC-Travel-Site/AMC-Space-Available-Travel-Page/Space-Available-Email-Sign-up-Form/</a:t>
            </a:r>
            <a:r>
              <a:rPr lang="en-US" sz="2000" dirty="0"/>
              <a:t> or by completing AMC Form 140 and bringing (or faxing) it to the nearest AMC Passenger Terminal </a:t>
            </a:r>
          </a:p>
          <a:p>
            <a:pPr marL="0" indent="0" eaLnBrk="1" hangingPunct="1">
              <a:lnSpc>
                <a:spcPct val="90000"/>
              </a:lnSpc>
              <a:buClr>
                <a:schemeClr val="tx1"/>
              </a:buClr>
              <a:tabLst>
                <a:tab pos="5549900" algn="l"/>
              </a:tabLst>
            </a:pPr>
            <a:endParaRPr lang="en-US" sz="1400" dirty="0"/>
          </a:p>
          <a:p>
            <a:pPr marL="0" indent="0" eaLnBrk="1" hangingPunct="1">
              <a:lnSpc>
                <a:spcPct val="90000"/>
              </a:lnSpc>
              <a:buClr>
                <a:schemeClr val="tx1"/>
              </a:buClr>
              <a:tabLst>
                <a:tab pos="5549900" algn="l"/>
              </a:tabLst>
            </a:pPr>
            <a:r>
              <a:rPr lang="en-US" sz="2000" dirty="0"/>
              <a:t>  Benefit ends for Family members with death of the Retired Soldier </a:t>
            </a:r>
          </a:p>
          <a:p>
            <a:pPr marL="0" indent="0" eaLnBrk="1" hangingPunct="1">
              <a:lnSpc>
                <a:spcPct val="90000"/>
              </a:lnSpc>
              <a:buClr>
                <a:schemeClr val="tx1"/>
              </a:buClr>
              <a:buNone/>
              <a:tabLst>
                <a:tab pos="5549900" algn="l"/>
              </a:tabLst>
            </a:pPr>
            <a:endParaRPr lang="en-US" sz="1600" dirty="0"/>
          </a:p>
          <a:p>
            <a:pPr marL="0" indent="0" eaLnBrk="1" hangingPunct="1">
              <a:lnSpc>
                <a:spcPct val="90000"/>
              </a:lnSpc>
              <a:buClr>
                <a:schemeClr val="tx1"/>
              </a:buClr>
              <a:buFont typeface="Wingdings" pitchFamily="2" charset="2"/>
              <a:buNone/>
              <a:tabLst>
                <a:tab pos="5549900" algn="l"/>
              </a:tabLst>
            </a:pPr>
            <a:r>
              <a:rPr lang="en-US" sz="2000" u="sng" dirty="0">
                <a:hlinkClick r:id="rId4"/>
              </a:rPr>
              <a:t>https://www.amc.af.mil/AMC-Travel-Site/AMC-Space-Available-Travel-Page/</a:t>
            </a:r>
            <a:r>
              <a:rPr lang="en-US" sz="2000" u="sng" dirty="0"/>
              <a:t> </a:t>
            </a:r>
            <a:r>
              <a:rPr lang="en-US" sz="2000" dirty="0">
                <a:solidFill>
                  <a:srgbClr val="FF0000"/>
                </a:solidFill>
              </a:rPr>
              <a:t>           </a:t>
            </a:r>
            <a:r>
              <a:rPr lang="en-US" sz="2000" dirty="0"/>
              <a:t>		         	</a:t>
            </a:r>
          </a:p>
          <a:p>
            <a:pPr marL="0" indent="0" eaLnBrk="1" hangingPunct="1">
              <a:lnSpc>
                <a:spcPct val="90000"/>
              </a:lnSpc>
              <a:buClr>
                <a:schemeClr val="tx1"/>
              </a:buClr>
              <a:buFont typeface="Wingdings" pitchFamily="2" charset="2"/>
              <a:buNone/>
              <a:tabLst>
                <a:tab pos="5549900" algn="l"/>
              </a:tabLst>
            </a:pPr>
            <a:r>
              <a:rPr lang="en-US" sz="2000" dirty="0"/>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8688" y="5562600"/>
            <a:ext cx="1786623" cy="929044"/>
          </a:xfrm>
          <a:prstGeom prst="rect">
            <a:avLst/>
          </a:prstGeom>
        </p:spPr>
      </p:pic>
      <p:pic>
        <p:nvPicPr>
          <p:cNvPr id="3" name="Picture 2"/>
          <p:cNvPicPr>
            <a:picLocks noChangeAspect="1"/>
          </p:cNvPicPr>
          <p:nvPr/>
        </p:nvPicPr>
        <p:blipFill>
          <a:blip r:embed="rId6"/>
          <a:stretch>
            <a:fillRect/>
          </a:stretch>
        </p:blipFill>
        <p:spPr>
          <a:xfrm>
            <a:off x="6293909" y="625813"/>
            <a:ext cx="2164291" cy="1355387"/>
          </a:xfrm>
          <a:prstGeom prst="rect">
            <a:avLst/>
          </a:prstGeom>
        </p:spPr>
      </p:pic>
    </p:spTree>
    <p:extLst>
      <p:ext uri="{BB962C8B-B14F-4D97-AF65-F5344CB8AC3E}">
        <p14:creationId xmlns:p14="http://schemas.microsoft.com/office/powerpoint/2010/main" val="5634153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F7EE21-09A0-4983-8B11-0B48BCF125A1}"/>
              </a:ext>
            </a:extLst>
          </p:cNvPr>
          <p:cNvPicPr>
            <a:picLocks noChangeAspect="1"/>
          </p:cNvPicPr>
          <p:nvPr/>
        </p:nvPicPr>
        <p:blipFill rotWithShape="1">
          <a:blip r:embed="rId3"/>
          <a:srcRect b="21220"/>
          <a:stretch/>
        </p:blipFill>
        <p:spPr>
          <a:xfrm>
            <a:off x="3153934" y="3352800"/>
            <a:ext cx="2637266" cy="1735645"/>
          </a:xfrm>
          <a:prstGeom prst="rect">
            <a:avLst/>
          </a:prstGeom>
          <a:ln>
            <a:solidFill>
              <a:schemeClr val="tx1"/>
            </a:solidFill>
          </a:ln>
        </p:spPr>
      </p:pic>
      <p:pic>
        <p:nvPicPr>
          <p:cNvPr id="65538" name="Picture 18"/>
          <p:cNvPicPr>
            <a:picLocks noChangeAspect="1"/>
          </p:cNvPicPr>
          <p:nvPr/>
        </p:nvPicPr>
        <p:blipFill>
          <a:blip r:embed="rId4" cstate="print"/>
          <a:srcRect l="8344" t="22890" b="27417"/>
          <a:stretch>
            <a:fillRect/>
          </a:stretch>
        </p:blipFill>
        <p:spPr bwMode="auto">
          <a:xfrm>
            <a:off x="247650" y="914400"/>
            <a:ext cx="3917950" cy="679450"/>
          </a:xfrm>
          <a:prstGeom prst="rect">
            <a:avLst/>
          </a:prstGeom>
          <a:noFill/>
          <a:ln w="9525">
            <a:noFill/>
            <a:miter lim="800000"/>
            <a:headEnd/>
            <a:tailEnd/>
          </a:ln>
        </p:spPr>
      </p:pic>
      <p:pic>
        <p:nvPicPr>
          <p:cNvPr id="65539" name="Picture 6"/>
          <p:cNvPicPr>
            <a:picLocks noChangeAspect="1"/>
          </p:cNvPicPr>
          <p:nvPr/>
        </p:nvPicPr>
        <p:blipFill>
          <a:blip r:embed="rId5" cstate="print">
            <a:extLst>
              <a:ext uri="{28A0092B-C50C-407E-A947-70E740481C1C}">
                <a14:useLocalDpi xmlns:a14="http://schemas.microsoft.com/office/drawing/2010/main" val="0"/>
              </a:ext>
            </a:extLst>
          </a:blip>
          <a:srcRect t="2171" b="2171"/>
          <a:stretch/>
        </p:blipFill>
        <p:spPr bwMode="auto">
          <a:xfrm>
            <a:off x="4652963" y="554261"/>
            <a:ext cx="3689350" cy="1985140"/>
          </a:xfrm>
          <a:prstGeom prst="rect">
            <a:avLst/>
          </a:prstGeom>
          <a:noFill/>
          <a:ln w="9525">
            <a:noFill/>
            <a:miter lim="800000"/>
            <a:headEnd/>
            <a:tailEnd/>
          </a:ln>
        </p:spPr>
      </p:pic>
      <p:sp>
        <p:nvSpPr>
          <p:cNvPr id="65540" name="Rectangle 16"/>
          <p:cNvSpPr>
            <a:spLocks noChangeArrowheads="1"/>
          </p:cNvSpPr>
          <p:nvPr/>
        </p:nvSpPr>
        <p:spPr bwMode="auto">
          <a:xfrm>
            <a:off x="0" y="2552700"/>
            <a:ext cx="9144000" cy="419100"/>
          </a:xfrm>
          <a:prstGeom prst="rect">
            <a:avLst/>
          </a:prstGeom>
          <a:solidFill>
            <a:srgbClr val="C00000"/>
          </a:solidFill>
          <a:ln w="38100" algn="ctr">
            <a:noFill/>
            <a:round/>
            <a:headEnd/>
            <a:tailEnd/>
          </a:ln>
        </p:spPr>
        <p:txBody>
          <a:bodyPr wrap="none" anchor="ctr"/>
          <a:lstStyle/>
          <a:p>
            <a:pPr algn="ctr"/>
            <a:endParaRPr lang="en-US" sz="2800" dirty="0">
              <a:latin typeface="Times New Roman" pitchFamily="18" charset="0"/>
            </a:endParaRPr>
          </a:p>
        </p:txBody>
      </p:sp>
      <p:sp>
        <p:nvSpPr>
          <p:cNvPr id="6" name="Title 14"/>
          <p:cNvSpPr txBox="1">
            <a:spLocks/>
          </p:cNvSpPr>
          <p:nvPr/>
        </p:nvSpPr>
        <p:spPr>
          <a:xfrm>
            <a:off x="0" y="2514600"/>
            <a:ext cx="9402763" cy="504825"/>
          </a:xfrm>
          <a:prstGeom prst="rect">
            <a:avLst/>
          </a:prstGeom>
        </p:spPr>
        <p:txBody>
          <a:bodyPr/>
          <a:lstStyle/>
          <a:p>
            <a:pPr eaLnBrk="0" hangingPunct="0">
              <a:defRPr/>
            </a:pPr>
            <a:r>
              <a:rPr lang="en-US" sz="2200" b="1" kern="0" dirty="0">
                <a:solidFill>
                  <a:schemeClr val="bg1"/>
                </a:solidFill>
                <a:latin typeface="Calibri" pitchFamily="34" charset="0"/>
                <a:ea typeface="+mj-ea"/>
                <a:cs typeface="+mj-cs"/>
              </a:rPr>
              <a:t>Savings and special offers are right at your fingertips-shopmyexchange.com</a:t>
            </a:r>
            <a:endParaRPr lang="en-US" sz="2200" b="1" kern="0" dirty="0">
              <a:solidFill>
                <a:schemeClr val="bg1"/>
              </a:solidFill>
              <a:effectLst>
                <a:outerShdw blurRad="38100" dist="38100" dir="2700000" algn="tl">
                  <a:srgbClr val="000000">
                    <a:alpha val="43137"/>
                  </a:srgbClr>
                </a:outerShdw>
              </a:effectLst>
              <a:latin typeface="Calibri" pitchFamily="34" charset="0"/>
              <a:ea typeface="+mj-ea"/>
              <a:cs typeface="+mj-cs"/>
            </a:endParaRPr>
          </a:p>
        </p:txBody>
      </p:sp>
      <p:sp>
        <p:nvSpPr>
          <p:cNvPr id="18" name="Rectangle 17"/>
          <p:cNvSpPr/>
          <p:nvPr/>
        </p:nvSpPr>
        <p:spPr>
          <a:xfrm>
            <a:off x="236538" y="1600200"/>
            <a:ext cx="4179887" cy="954087"/>
          </a:xfrm>
          <a:prstGeom prst="rect">
            <a:avLst/>
          </a:prstGeom>
        </p:spPr>
        <p:txBody>
          <a:bodyPr>
            <a:spAutoFit/>
          </a:bodyPr>
          <a:lstStyle/>
          <a:p>
            <a:pPr eaLnBrk="0" hangingPunct="0">
              <a:spcBef>
                <a:spcPts val="600"/>
              </a:spcBef>
              <a:buClr>
                <a:srgbClr val="FF3300"/>
              </a:buClr>
              <a:defRPr/>
            </a:pPr>
            <a:r>
              <a:rPr lang="en-US" sz="2800" b="1" kern="0" dirty="0">
                <a:solidFill>
                  <a:srgbClr val="002060"/>
                </a:solidFill>
                <a:latin typeface="Calibri" pitchFamily="34" charset="0"/>
                <a:cs typeface="Arial" charset="0"/>
              </a:rPr>
              <a:t>“We’re honored to serve   those who have served. ”</a:t>
            </a:r>
          </a:p>
        </p:txBody>
      </p:sp>
      <p:grpSp>
        <p:nvGrpSpPr>
          <p:cNvPr id="2" name="Group 21"/>
          <p:cNvGrpSpPr>
            <a:grpSpLocks/>
          </p:cNvGrpSpPr>
          <p:nvPr/>
        </p:nvGrpSpPr>
        <p:grpSpPr bwMode="auto">
          <a:xfrm>
            <a:off x="4035424" y="3124202"/>
            <a:ext cx="2125663" cy="640575"/>
            <a:chOff x="4518339" y="3124165"/>
            <a:chExt cx="1951058" cy="773523"/>
          </a:xfrm>
        </p:grpSpPr>
        <p:sp>
          <p:nvSpPr>
            <p:cNvPr id="9" name="Pentagon 8"/>
            <p:cNvSpPr/>
            <p:nvPr/>
          </p:nvSpPr>
          <p:spPr bwMode="auto">
            <a:xfrm rot="5400000">
              <a:off x="5157911" y="2636336"/>
              <a:ext cx="759649" cy="1763056"/>
            </a:xfrm>
            <a:prstGeom prst="rect">
              <a:avLst/>
            </a:prstGeom>
            <a:solidFill>
              <a:srgbClr val="FFC000"/>
            </a:solidFill>
            <a:ln w="38100"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endParaRPr lang="en-US" sz="2800" dirty="0">
                <a:latin typeface="Times New Roman" pitchFamily="18" charset="0"/>
                <a:cs typeface="Arial" charset="0"/>
              </a:endParaRPr>
            </a:p>
          </p:txBody>
        </p:sp>
        <p:sp>
          <p:nvSpPr>
            <p:cNvPr id="65561" name="TextBox 9"/>
            <p:cNvSpPr txBox="1">
              <a:spLocks noChangeArrowheads="1"/>
            </p:cNvSpPr>
            <p:nvPr/>
          </p:nvSpPr>
          <p:spPr bwMode="auto">
            <a:xfrm>
              <a:off x="4518339" y="3124165"/>
              <a:ext cx="1951058" cy="539652"/>
            </a:xfrm>
            <a:prstGeom prst="rect">
              <a:avLst/>
            </a:prstGeom>
            <a:noFill/>
            <a:ln w="9525">
              <a:noFill/>
              <a:miter lim="800000"/>
              <a:headEnd/>
              <a:tailEnd/>
            </a:ln>
          </p:spPr>
          <p:txBody>
            <a:bodyPr>
              <a:spAutoFit/>
            </a:bodyPr>
            <a:lstStyle/>
            <a:p>
              <a:pPr algn="ctr"/>
              <a:r>
                <a:rPr lang="en-US" sz="1600" b="1" i="1" dirty="0">
                  <a:solidFill>
                    <a:srgbClr val="002060"/>
                  </a:solidFill>
                </a:rPr>
                <a:t>Sign up for alerts and discounts</a:t>
              </a:r>
            </a:p>
          </p:txBody>
        </p:sp>
      </p:grpSp>
      <p:pic>
        <p:nvPicPr>
          <p:cNvPr id="65546" name="Picture 10" descr="TextMssg.jpg"/>
          <p:cNvPicPr>
            <a:picLocks noChangeAspect="1"/>
          </p:cNvPicPr>
          <p:nvPr/>
        </p:nvPicPr>
        <p:blipFill>
          <a:blip r:embed="rId6" cstate="print"/>
          <a:srcRect l="5527" t="2721"/>
          <a:stretch>
            <a:fillRect/>
          </a:stretch>
        </p:blipFill>
        <p:spPr bwMode="auto">
          <a:xfrm rot="-1128492">
            <a:off x="1762125" y="3068638"/>
            <a:ext cx="887412" cy="1719262"/>
          </a:xfrm>
          <a:prstGeom prst="rect">
            <a:avLst/>
          </a:prstGeom>
          <a:noFill/>
          <a:ln w="9525">
            <a:noFill/>
            <a:miter lim="800000"/>
            <a:headEnd/>
            <a:tailEnd/>
          </a:ln>
        </p:spPr>
      </p:pic>
      <p:sp>
        <p:nvSpPr>
          <p:cNvPr id="65547" name="Curved Right Arrow 13"/>
          <p:cNvSpPr>
            <a:spLocks noChangeArrowheads="1"/>
          </p:cNvSpPr>
          <p:nvPr/>
        </p:nvSpPr>
        <p:spPr bwMode="auto">
          <a:xfrm rot="495750" flipH="1" flipV="1">
            <a:off x="2246313" y="3902075"/>
            <a:ext cx="546100" cy="674688"/>
          </a:xfrm>
          <a:prstGeom prst="curvedRightArrow">
            <a:avLst>
              <a:gd name="adj1" fmla="val 24950"/>
              <a:gd name="adj2" fmla="val 49899"/>
              <a:gd name="adj3" fmla="val 25000"/>
            </a:avLst>
          </a:prstGeom>
          <a:solidFill>
            <a:srgbClr val="FF0000"/>
          </a:solidFill>
          <a:ln w="38100" algn="ctr">
            <a:noFill/>
            <a:round/>
            <a:headEnd/>
            <a:tailEnd/>
          </a:ln>
        </p:spPr>
        <p:txBody>
          <a:bodyPr wrap="none" anchor="ctr"/>
          <a:lstStyle/>
          <a:p>
            <a:pPr algn="ctr"/>
            <a:endParaRPr lang="en-US" sz="2800" dirty="0">
              <a:latin typeface="Times New Roman" pitchFamily="18" charset="0"/>
            </a:endParaRPr>
          </a:p>
        </p:txBody>
      </p:sp>
      <p:sp>
        <p:nvSpPr>
          <p:cNvPr id="20" name="Rectangle 19"/>
          <p:cNvSpPr/>
          <p:nvPr/>
        </p:nvSpPr>
        <p:spPr>
          <a:xfrm>
            <a:off x="3084512" y="3000375"/>
            <a:ext cx="1639888" cy="400110"/>
          </a:xfrm>
          <a:prstGeom prst="rect">
            <a:avLst/>
          </a:prstGeom>
        </p:spPr>
        <p:txBody>
          <a:bodyPr>
            <a:spAutoFit/>
          </a:bodyPr>
          <a:lstStyle/>
          <a:p>
            <a:pPr eaLnBrk="0" hangingPunct="0">
              <a:spcBef>
                <a:spcPct val="20000"/>
              </a:spcBef>
              <a:buClr>
                <a:srgbClr val="FF3300"/>
              </a:buClr>
              <a:defRPr/>
            </a:pPr>
            <a:r>
              <a:rPr lang="en-US" sz="2000" b="1" kern="0" dirty="0">
                <a:solidFill>
                  <a:srgbClr val="002060"/>
                </a:solidFill>
                <a:latin typeface="Calibri" pitchFamily="34" charset="0"/>
                <a:cs typeface="Arial" charset="0"/>
              </a:rPr>
              <a:t>Online</a:t>
            </a:r>
            <a:endParaRPr lang="en-US" sz="2000" b="1" kern="0" spc="-150" dirty="0">
              <a:solidFill>
                <a:srgbClr val="C00000"/>
              </a:solidFill>
              <a:latin typeface="Calibri" pitchFamily="34" charset="0"/>
              <a:cs typeface="Calibri" pitchFamily="34" charset="0"/>
            </a:endParaRPr>
          </a:p>
        </p:txBody>
      </p:sp>
      <p:sp>
        <p:nvSpPr>
          <p:cNvPr id="21" name="Rectangle 20"/>
          <p:cNvSpPr/>
          <p:nvPr/>
        </p:nvSpPr>
        <p:spPr>
          <a:xfrm>
            <a:off x="1" y="3657600"/>
            <a:ext cx="1828800" cy="400110"/>
          </a:xfrm>
          <a:prstGeom prst="rect">
            <a:avLst/>
          </a:prstGeom>
        </p:spPr>
        <p:txBody>
          <a:bodyPr wrap="square">
            <a:spAutoFit/>
          </a:bodyPr>
          <a:lstStyle/>
          <a:p>
            <a:pPr eaLnBrk="0" hangingPunct="0">
              <a:spcBef>
                <a:spcPct val="20000"/>
              </a:spcBef>
              <a:buClr>
                <a:srgbClr val="FF3300"/>
              </a:buClr>
              <a:defRPr/>
            </a:pPr>
            <a:r>
              <a:rPr lang="en-US" sz="2000" b="1" kern="0" dirty="0">
                <a:solidFill>
                  <a:srgbClr val="002060"/>
                </a:solidFill>
                <a:latin typeface="Calibri" pitchFamily="34" charset="0"/>
                <a:cs typeface="Arial" charset="0"/>
              </a:rPr>
              <a:t>On Your Phone</a:t>
            </a:r>
            <a:endParaRPr lang="en-US" sz="2000" b="1" kern="0" spc="-150" dirty="0">
              <a:solidFill>
                <a:srgbClr val="C00000"/>
              </a:solidFill>
              <a:latin typeface="Calibri" pitchFamily="34" charset="0"/>
              <a:cs typeface="Calibri" pitchFamily="34" charset="0"/>
            </a:endParaRPr>
          </a:p>
        </p:txBody>
      </p:sp>
      <p:sp>
        <p:nvSpPr>
          <p:cNvPr id="65550" name="Rounded Rectangle 6"/>
          <p:cNvSpPr>
            <a:spLocks noChangeArrowheads="1"/>
          </p:cNvSpPr>
          <p:nvPr/>
        </p:nvSpPr>
        <p:spPr bwMode="auto">
          <a:xfrm>
            <a:off x="814387" y="4114800"/>
            <a:ext cx="1617663" cy="812800"/>
          </a:xfrm>
          <a:prstGeom prst="roundRect">
            <a:avLst>
              <a:gd name="adj" fmla="val 16667"/>
            </a:avLst>
          </a:prstGeom>
          <a:solidFill>
            <a:srgbClr val="C00000"/>
          </a:solidFill>
          <a:ln w="38100" algn="ctr">
            <a:noFill/>
            <a:round/>
            <a:headEnd/>
            <a:tailEnd/>
          </a:ln>
        </p:spPr>
        <p:txBody>
          <a:bodyPr wrap="none" anchor="ctr"/>
          <a:lstStyle/>
          <a:p>
            <a:pPr algn="ctr"/>
            <a:endParaRPr lang="en-US" sz="2800" dirty="0">
              <a:solidFill>
                <a:srgbClr val="002060"/>
              </a:solidFill>
              <a:latin typeface="Times New Roman" pitchFamily="18" charset="0"/>
            </a:endParaRPr>
          </a:p>
        </p:txBody>
      </p:sp>
      <p:sp>
        <p:nvSpPr>
          <p:cNvPr id="65551" name="TextBox 11"/>
          <p:cNvSpPr txBox="1">
            <a:spLocks noChangeArrowheads="1"/>
          </p:cNvSpPr>
          <p:nvPr/>
        </p:nvSpPr>
        <p:spPr bwMode="auto">
          <a:xfrm>
            <a:off x="890587" y="4114800"/>
            <a:ext cx="1541463" cy="793750"/>
          </a:xfrm>
          <a:prstGeom prst="rect">
            <a:avLst/>
          </a:prstGeom>
          <a:noFill/>
          <a:ln w="9525">
            <a:noFill/>
            <a:miter lim="800000"/>
            <a:headEnd/>
            <a:tailEnd/>
          </a:ln>
        </p:spPr>
        <p:txBody>
          <a:bodyPr>
            <a:spAutoFit/>
          </a:bodyPr>
          <a:lstStyle/>
          <a:p>
            <a:r>
              <a:rPr lang="en-US" sz="1600" b="1" dirty="0">
                <a:solidFill>
                  <a:schemeClr val="bg1"/>
                </a:solidFill>
              </a:rPr>
              <a:t>Get great money saving offers!</a:t>
            </a:r>
          </a:p>
        </p:txBody>
      </p:sp>
      <p:sp>
        <p:nvSpPr>
          <p:cNvPr id="24" name="Title 14"/>
          <p:cNvSpPr txBox="1">
            <a:spLocks/>
          </p:cNvSpPr>
          <p:nvPr/>
        </p:nvSpPr>
        <p:spPr>
          <a:xfrm>
            <a:off x="5889625" y="3922218"/>
            <a:ext cx="1273175" cy="1487982"/>
          </a:xfrm>
          <a:prstGeom prst="rect">
            <a:avLst/>
          </a:prstGeom>
        </p:spPr>
        <p:txBody>
          <a:bodyPr/>
          <a:lstStyle/>
          <a:p>
            <a:pPr eaLnBrk="0" hangingPunct="0">
              <a:defRPr/>
            </a:pPr>
            <a:r>
              <a:rPr lang="en-US" sz="2000" b="1" kern="0" dirty="0">
                <a:solidFill>
                  <a:srgbClr val="002060"/>
                </a:solidFill>
                <a:latin typeface="Calibri" pitchFamily="34" charset="0"/>
                <a:ea typeface="+mj-ea"/>
                <a:cs typeface="+mj-cs"/>
              </a:rPr>
              <a:t>And at your local Exchange and Express!</a:t>
            </a:r>
            <a:endParaRPr lang="en-US" sz="2000" b="1" kern="0" dirty="0">
              <a:solidFill>
                <a:srgbClr val="002060"/>
              </a:solidFill>
              <a:effectLst>
                <a:outerShdw blurRad="38100" dist="38100" dir="2700000" algn="tl">
                  <a:srgbClr val="000000">
                    <a:alpha val="43137"/>
                  </a:srgbClr>
                </a:outerShdw>
              </a:effectLst>
              <a:latin typeface="Calibri" pitchFamily="34" charset="0"/>
              <a:ea typeface="+mj-ea"/>
              <a:cs typeface="+mj-cs"/>
            </a:endParaRPr>
          </a:p>
        </p:txBody>
      </p:sp>
      <p:sp>
        <p:nvSpPr>
          <p:cNvPr id="23" name="TextBox 22"/>
          <p:cNvSpPr txBox="1"/>
          <p:nvPr/>
        </p:nvSpPr>
        <p:spPr>
          <a:xfrm>
            <a:off x="228600" y="5029200"/>
            <a:ext cx="8113713" cy="1520416"/>
          </a:xfrm>
          <a:prstGeom prst="rect">
            <a:avLst/>
          </a:prstGeom>
          <a:noFill/>
        </p:spPr>
        <p:txBody>
          <a:bodyPr wrap="square">
            <a:spAutoFit/>
          </a:bodyPr>
          <a:lstStyle/>
          <a:p>
            <a:pPr marL="171450" indent="-171450" eaLnBrk="0" hangingPunct="0">
              <a:spcBef>
                <a:spcPct val="20000"/>
              </a:spcBef>
              <a:buClr>
                <a:srgbClr val="FF3300"/>
              </a:buClr>
              <a:buFont typeface="Arial" pitchFamily="34" charset="0"/>
              <a:buChar char="•"/>
              <a:defRPr/>
            </a:pPr>
            <a:r>
              <a:rPr lang="en-US" sz="1600" b="1" kern="0" dirty="0">
                <a:solidFill>
                  <a:srgbClr val="002060"/>
                </a:solidFill>
                <a:latin typeface="Arial" charset="0"/>
                <a:cs typeface="Arial" charset="0"/>
              </a:rPr>
              <a:t>Tri-weekly coupons by text</a:t>
            </a:r>
          </a:p>
          <a:p>
            <a:pPr marL="171450" indent="-171450" eaLnBrk="0" hangingPunct="0">
              <a:spcBef>
                <a:spcPct val="20000"/>
              </a:spcBef>
              <a:buClr>
                <a:srgbClr val="FF3300"/>
              </a:buClr>
              <a:buFont typeface="Arial" pitchFamily="34" charset="0"/>
              <a:buChar char="•"/>
              <a:defRPr/>
            </a:pPr>
            <a:r>
              <a:rPr lang="en-US" sz="1600" b="1" kern="0" dirty="0">
                <a:solidFill>
                  <a:srgbClr val="002060"/>
                </a:solidFill>
                <a:latin typeface="Arial" charset="0"/>
                <a:cs typeface="Arial" charset="0"/>
              </a:rPr>
              <a:t>Name brand discounts (10%+)</a:t>
            </a:r>
          </a:p>
          <a:p>
            <a:pPr marL="171450" indent="-171450" eaLnBrk="0" hangingPunct="0">
              <a:spcBef>
                <a:spcPct val="20000"/>
              </a:spcBef>
              <a:buClr>
                <a:srgbClr val="FF3300"/>
              </a:buClr>
              <a:buFont typeface="Arial" pitchFamily="34" charset="0"/>
              <a:buChar char="•"/>
              <a:defRPr/>
            </a:pPr>
            <a:r>
              <a:rPr lang="en-US" sz="1600" b="1" kern="0" dirty="0">
                <a:solidFill>
                  <a:srgbClr val="002060"/>
                </a:solidFill>
                <a:latin typeface="Arial" charset="0"/>
                <a:cs typeface="Arial" charset="0"/>
              </a:rPr>
              <a:t>Weekly Facebook discounts (</a:t>
            </a:r>
            <a:r>
              <a:rPr lang="en-US" sz="1600" b="1" kern="0" dirty="0">
                <a:solidFill>
                  <a:srgbClr val="002060"/>
                </a:solidFill>
                <a:latin typeface="Arial" charset="0"/>
                <a:cs typeface="Arial" charset="0"/>
                <a:hlinkClick r:id="rId7"/>
              </a:rPr>
              <a:t>https://www.facebook.com/shopmyexchange</a:t>
            </a:r>
            <a:r>
              <a:rPr lang="en-US" sz="1600" b="1" kern="0" dirty="0">
                <a:solidFill>
                  <a:srgbClr val="002060"/>
                </a:solidFill>
                <a:latin typeface="Arial" charset="0"/>
                <a:cs typeface="Arial" charset="0"/>
              </a:rPr>
              <a:t>)</a:t>
            </a:r>
          </a:p>
          <a:p>
            <a:pPr marL="171450" indent="-171450" eaLnBrk="0" hangingPunct="0">
              <a:spcBef>
                <a:spcPct val="20000"/>
              </a:spcBef>
              <a:buClr>
                <a:srgbClr val="FF3300"/>
              </a:buClr>
              <a:buFont typeface="Arial" pitchFamily="34" charset="0"/>
              <a:buChar char="•"/>
              <a:defRPr/>
            </a:pPr>
            <a:r>
              <a:rPr lang="en-US" sz="1600" b="1" kern="0" dirty="0">
                <a:solidFill>
                  <a:srgbClr val="002060"/>
                </a:solidFill>
                <a:latin typeface="Arial" charset="0"/>
                <a:cs typeface="Arial" charset="0"/>
              </a:rPr>
              <a:t>eNewsletter online discounts</a:t>
            </a:r>
          </a:p>
          <a:p>
            <a:pPr marL="171450" indent="-171450" eaLnBrk="0" hangingPunct="0">
              <a:spcBef>
                <a:spcPct val="20000"/>
              </a:spcBef>
              <a:buClr>
                <a:srgbClr val="FF3300"/>
              </a:buClr>
              <a:buFont typeface="Arial" pitchFamily="34" charset="0"/>
              <a:buChar char="•"/>
              <a:defRPr/>
            </a:pPr>
            <a:r>
              <a:rPr lang="en-US" sz="1600" b="1" kern="0" dirty="0">
                <a:solidFill>
                  <a:srgbClr val="002060"/>
                </a:solidFill>
                <a:latin typeface="Arial" charset="0"/>
                <a:cs typeface="Arial" charset="0"/>
              </a:rPr>
              <a:t>Buddy list specials/local events</a:t>
            </a:r>
            <a:endParaRPr lang="en-US" sz="1600" b="1" dirty="0">
              <a:latin typeface="Arial" charset="0"/>
              <a:ea typeface="Geneva"/>
              <a:cs typeface="Geneva"/>
            </a:endParaRPr>
          </a:p>
        </p:txBody>
      </p:sp>
      <p:sp>
        <p:nvSpPr>
          <p:cNvPr id="65555" name="Rectangle 1"/>
          <p:cNvSpPr>
            <a:spLocks noChangeArrowheads="1"/>
          </p:cNvSpPr>
          <p:nvPr/>
        </p:nvSpPr>
        <p:spPr bwMode="auto">
          <a:xfrm>
            <a:off x="609600" y="0"/>
            <a:ext cx="8534399" cy="584775"/>
          </a:xfrm>
          <a:prstGeom prst="rect">
            <a:avLst/>
          </a:prstGeom>
          <a:noFill/>
          <a:ln w="6350">
            <a:noFill/>
            <a:miter lim="800000"/>
            <a:headEnd/>
            <a:tailEnd/>
          </a:ln>
        </p:spPr>
        <p:txBody>
          <a:bodyPr wrap="square">
            <a:spAutoFit/>
          </a:bodyPr>
          <a:lstStyle/>
          <a:p>
            <a:pPr algn="ctr"/>
            <a:r>
              <a:rPr lang="en-US" sz="3200" b="1" i="1" dirty="0">
                <a:latin typeface="+mj-lt"/>
                <a:cs typeface="Arial" pitchFamily="34" charset="0"/>
              </a:rPr>
              <a:t>Your Exchange Benefits in Retirement</a:t>
            </a:r>
          </a:p>
        </p:txBody>
      </p:sp>
      <p:pic>
        <p:nvPicPr>
          <p:cNvPr id="3" name="Picture 2"/>
          <p:cNvPicPr>
            <a:picLocks noChangeAspect="1"/>
          </p:cNvPicPr>
          <p:nvPr/>
        </p:nvPicPr>
        <p:blipFill>
          <a:blip r:embed="rId8"/>
          <a:stretch>
            <a:fillRect/>
          </a:stretch>
        </p:blipFill>
        <p:spPr>
          <a:xfrm>
            <a:off x="6941776" y="3073400"/>
            <a:ext cx="2049824" cy="1158596"/>
          </a:xfrm>
          <a:prstGeom prst="rect">
            <a:avLst/>
          </a:prstGeom>
          <a:ln>
            <a:solidFill>
              <a:schemeClr val="tx1"/>
            </a:solidFill>
          </a:ln>
        </p:spPr>
      </p:pic>
      <p:pic>
        <p:nvPicPr>
          <p:cNvPr id="5" name="Picture 4"/>
          <p:cNvPicPr>
            <a:picLocks noChangeAspect="1"/>
          </p:cNvPicPr>
          <p:nvPr/>
        </p:nvPicPr>
        <p:blipFill>
          <a:blip r:embed="rId9"/>
          <a:stretch>
            <a:fillRect/>
          </a:stretch>
        </p:blipFill>
        <p:spPr>
          <a:xfrm>
            <a:off x="7093599" y="4380343"/>
            <a:ext cx="1898001" cy="1258457"/>
          </a:xfrm>
          <a:prstGeom prst="rect">
            <a:avLst/>
          </a:prstGeom>
          <a:ln>
            <a:solidFill>
              <a:schemeClr val="tx1"/>
            </a:solidFill>
          </a:ln>
        </p:spPr>
      </p:pic>
    </p:spTree>
    <p:extLst>
      <p:ext uri="{BB962C8B-B14F-4D97-AF65-F5344CB8AC3E}">
        <p14:creationId xmlns:p14="http://schemas.microsoft.com/office/powerpoint/2010/main" val="236690752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sz="half" idx="1"/>
          </p:nvPr>
        </p:nvSpPr>
        <p:spPr bwMode="auto">
          <a:xfrm>
            <a:off x="381000" y="914400"/>
            <a:ext cx="8001000" cy="556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0"/>
              </a:spcBef>
              <a:buFontTx/>
              <a:buNone/>
            </a:pPr>
            <a:endParaRPr lang="en-US" sz="2400" dirty="0"/>
          </a:p>
          <a:p>
            <a:pPr eaLnBrk="1" hangingPunct="1">
              <a:spcBef>
                <a:spcPts val="0"/>
              </a:spcBef>
              <a:spcAft>
                <a:spcPts val="600"/>
              </a:spcAft>
              <a:buFontTx/>
              <a:buNone/>
            </a:pPr>
            <a:r>
              <a:rPr lang="en-US" sz="2400" dirty="0"/>
              <a:t>Opportunities to </a:t>
            </a:r>
            <a:r>
              <a:rPr lang="en-US" sz="2400" i="1" u="sng" dirty="0"/>
              <a:t>Still Serve</a:t>
            </a:r>
            <a:r>
              <a:rPr lang="en-US" sz="2400" i="1" dirty="0"/>
              <a:t> </a:t>
            </a:r>
            <a:r>
              <a:rPr lang="en-US" sz="2400" dirty="0"/>
              <a:t>include:</a:t>
            </a:r>
          </a:p>
          <a:p>
            <a:pPr lvl="2" eaLnBrk="1" hangingPunct="1">
              <a:spcBef>
                <a:spcPts val="0"/>
              </a:spcBef>
              <a:spcAft>
                <a:spcPts val="600"/>
              </a:spcAft>
              <a:buClr>
                <a:schemeClr val="tx1"/>
              </a:buClr>
            </a:pPr>
            <a:r>
              <a:rPr lang="en-US" dirty="0"/>
              <a:t>JROTC Instructor</a:t>
            </a:r>
          </a:p>
          <a:p>
            <a:pPr lvl="2" eaLnBrk="1" hangingPunct="1">
              <a:spcBef>
                <a:spcPts val="0"/>
              </a:spcBef>
              <a:spcAft>
                <a:spcPts val="600"/>
              </a:spcAft>
              <a:buClr>
                <a:schemeClr val="tx1"/>
              </a:buClr>
            </a:pPr>
            <a:r>
              <a:rPr lang="en-US" dirty="0"/>
              <a:t>Installation volunteer positions </a:t>
            </a:r>
          </a:p>
          <a:p>
            <a:pPr lvl="2" eaLnBrk="1" hangingPunct="1">
              <a:spcBef>
                <a:spcPts val="0"/>
              </a:spcBef>
              <a:spcAft>
                <a:spcPts val="600"/>
              </a:spcAft>
              <a:buClr>
                <a:schemeClr val="tx1"/>
              </a:buClr>
            </a:pPr>
            <a:r>
              <a:rPr lang="en-US" dirty="0"/>
              <a:t>Military service organizations</a:t>
            </a:r>
          </a:p>
          <a:p>
            <a:pPr lvl="2" eaLnBrk="1" hangingPunct="1">
              <a:spcBef>
                <a:spcPts val="0"/>
              </a:spcBef>
              <a:spcAft>
                <a:spcPts val="600"/>
              </a:spcAft>
              <a:buClr>
                <a:schemeClr val="tx1"/>
              </a:buClr>
            </a:pPr>
            <a:r>
              <a:rPr lang="en-US" dirty="0"/>
              <a:t>Veterans service organizations</a:t>
            </a:r>
          </a:p>
          <a:p>
            <a:pPr marL="0" lvl="2" indent="0" eaLnBrk="1" hangingPunct="1">
              <a:spcBef>
                <a:spcPts val="0"/>
              </a:spcBef>
              <a:spcAft>
                <a:spcPts val="600"/>
              </a:spcAft>
              <a:buClr>
                <a:schemeClr val="tx1"/>
              </a:buClr>
              <a:buNone/>
            </a:pPr>
            <a:endParaRPr lang="en-US" sz="1000" dirty="0"/>
          </a:p>
          <a:p>
            <a:pPr marL="0" lvl="2" indent="0" eaLnBrk="1" hangingPunct="1">
              <a:spcBef>
                <a:spcPts val="0"/>
              </a:spcBef>
              <a:spcAft>
                <a:spcPts val="600"/>
              </a:spcAft>
              <a:buClr>
                <a:schemeClr val="tx1"/>
              </a:buClr>
              <a:buNone/>
            </a:pPr>
            <a:r>
              <a:rPr lang="en-US" dirty="0"/>
              <a:t>Talk to your retirement services officer about joining</a:t>
            </a:r>
          </a:p>
          <a:p>
            <a:pPr lvl="2" eaLnBrk="1" hangingPunct="1">
              <a:spcBef>
                <a:spcPts val="0"/>
              </a:spcBef>
              <a:spcAft>
                <a:spcPts val="600"/>
              </a:spcAft>
              <a:buClr>
                <a:schemeClr val="tx1"/>
              </a:buClr>
            </a:pPr>
            <a:r>
              <a:rPr lang="en-US" sz="2400" i="1" dirty="0"/>
              <a:t> </a:t>
            </a:r>
            <a:r>
              <a:rPr lang="en-US" dirty="0"/>
              <a:t>Installation Retiree Councils</a:t>
            </a:r>
          </a:p>
          <a:p>
            <a:pPr lvl="2" eaLnBrk="1" hangingPunct="1">
              <a:spcBef>
                <a:spcPts val="0"/>
              </a:spcBef>
              <a:spcAft>
                <a:spcPts val="600"/>
              </a:spcAft>
              <a:buClr>
                <a:schemeClr val="tx1"/>
              </a:buClr>
            </a:pPr>
            <a:r>
              <a:rPr lang="en-US" dirty="0"/>
              <a:t> CSA Retired Soldier Council</a:t>
            </a:r>
          </a:p>
          <a:p>
            <a:pPr lvl="1" eaLnBrk="1" hangingPunct="1">
              <a:spcBef>
                <a:spcPts val="0"/>
              </a:spcBef>
              <a:spcAft>
                <a:spcPts val="600"/>
              </a:spcAft>
              <a:buFontTx/>
              <a:buNone/>
            </a:pPr>
            <a:r>
              <a:rPr lang="en-US" sz="2400" i="1" dirty="0"/>
              <a:t>        </a:t>
            </a:r>
          </a:p>
          <a:p>
            <a:pPr marL="0" indent="0" eaLnBrk="1" hangingPunct="1">
              <a:spcBef>
                <a:spcPts val="0"/>
              </a:spcBef>
              <a:spcAft>
                <a:spcPts val="0"/>
              </a:spcAft>
              <a:buFontTx/>
              <a:buNone/>
            </a:pPr>
            <a:r>
              <a:rPr lang="en-US" sz="2400" i="1" dirty="0"/>
              <a:t>Recent Council reports available at:</a:t>
            </a:r>
          </a:p>
          <a:p>
            <a:pPr marL="0" indent="0" eaLnBrk="1" hangingPunct="1">
              <a:spcBef>
                <a:spcPts val="0"/>
              </a:spcBef>
              <a:spcAft>
                <a:spcPts val="0"/>
              </a:spcAft>
              <a:buFontTx/>
              <a:buNone/>
            </a:pPr>
            <a:r>
              <a:rPr lang="en-US" sz="1900" b="1" u="sng" dirty="0">
                <a:hlinkClick r:id="rId3"/>
              </a:rPr>
              <a:t>https://soldierforlife.army.mil/retirement/csa-retired-soldier-council</a:t>
            </a:r>
            <a:r>
              <a:rPr lang="en-US" sz="1900" b="1" u="sng" dirty="0"/>
              <a:t> </a:t>
            </a:r>
            <a:endParaRPr lang="en-US" sz="1900" b="1" dirty="0"/>
          </a:p>
        </p:txBody>
      </p:sp>
      <p:sp>
        <p:nvSpPr>
          <p:cNvPr id="68612" name="Text Box 4"/>
          <p:cNvSpPr txBox="1">
            <a:spLocks noChangeArrowheads="1"/>
          </p:cNvSpPr>
          <p:nvPr/>
        </p:nvSpPr>
        <p:spPr bwMode="auto">
          <a:xfrm>
            <a:off x="0" y="0"/>
            <a:ext cx="9131606" cy="1031694"/>
          </a:xfrm>
          <a:prstGeom prst="rect">
            <a:avLst/>
          </a:prstGeom>
          <a:noFill/>
          <a:ln w="9525" algn="ctr">
            <a:noFill/>
            <a:miter lim="800000"/>
            <a:headEnd/>
            <a:tailEnd/>
          </a:ln>
        </p:spPr>
        <p:txBody>
          <a:bodyPr wrap="square" lIns="92075" tIns="46038" rIns="92075" bIns="46038">
            <a:spAutoFit/>
          </a:bodyPr>
          <a:lstStyle/>
          <a:p>
            <a:pPr algn="ctr"/>
            <a:r>
              <a:rPr lang="en-US" sz="3200" b="1" i="1" dirty="0">
                <a:latin typeface="+mj-lt"/>
              </a:rPr>
              <a:t>Retired Soldier Motto: </a:t>
            </a:r>
          </a:p>
          <a:p>
            <a:pPr algn="ctr"/>
            <a:endParaRPr lang="en-US" sz="400" b="1" dirty="0">
              <a:latin typeface="+mj-lt"/>
            </a:endParaRPr>
          </a:p>
          <a:p>
            <a:r>
              <a:rPr lang="en-US" sz="2500" b="1" dirty="0">
                <a:latin typeface="+mj-lt"/>
              </a:rPr>
              <a:t>           “Your mission has changed, but your duty has not</a:t>
            </a:r>
            <a:r>
              <a:rPr lang="en-US" sz="2500" b="1" i="1" dirty="0">
                <a:latin typeface="+mj-lt"/>
              </a:rPr>
              <a:t>”</a:t>
            </a:r>
            <a:endParaRPr lang="en-US" sz="2500" b="1" dirty="0">
              <a:latin typeface="+mj-lt"/>
            </a:endParaRPr>
          </a:p>
        </p:txBody>
      </p:sp>
      <p:pic>
        <p:nvPicPr>
          <p:cNvPr id="8" name="Picture 7" descr=" "/>
          <p:cNvPicPr/>
          <p:nvPr/>
        </p:nvPicPr>
        <p:blipFill>
          <a:blip r:embed="rId4">
            <a:extLst>
              <a:ext uri="{28A0092B-C50C-407E-A947-70E740481C1C}">
                <a14:useLocalDpi xmlns:a14="http://schemas.microsoft.com/office/drawing/2010/main" val="0"/>
              </a:ext>
            </a:extLst>
          </a:blip>
          <a:srcRect/>
          <a:stretch>
            <a:fillRect/>
          </a:stretch>
        </p:blipFill>
        <p:spPr bwMode="auto">
          <a:xfrm>
            <a:off x="6271260" y="1219200"/>
            <a:ext cx="2339340" cy="1981200"/>
          </a:xfrm>
          <a:prstGeom prst="rect">
            <a:avLst/>
          </a:prstGeom>
          <a:noFill/>
          <a:ln>
            <a:noFill/>
          </a:ln>
        </p:spPr>
      </p:pic>
    </p:spTree>
    <p:extLst>
      <p:ext uri="{BB962C8B-B14F-4D97-AF65-F5344CB8AC3E}">
        <p14:creationId xmlns:p14="http://schemas.microsoft.com/office/powerpoint/2010/main" val="3682735998"/>
      </p:ext>
    </p:extLst>
  </p:cSld>
  <p:clrMapOvr>
    <a:masterClrMapping/>
  </p:clrMapOvr>
  <p:transition>
    <p:sndAc>
      <p:end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sz="half" idx="1"/>
          </p:nvPr>
        </p:nvSpPr>
        <p:spPr bwMode="auto">
          <a:xfrm>
            <a:off x="304800" y="609600"/>
            <a:ext cx="8382000" cy="5867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0"/>
              </a:spcBef>
              <a:buFontTx/>
              <a:buNone/>
            </a:pPr>
            <a:endParaRPr lang="en-US" sz="2400" dirty="0"/>
          </a:p>
          <a:p>
            <a:pPr eaLnBrk="1" hangingPunct="1">
              <a:spcBef>
                <a:spcPts val="0"/>
              </a:spcBef>
              <a:spcAft>
                <a:spcPts val="600"/>
              </a:spcAft>
              <a:buFontTx/>
              <a:buNone/>
            </a:pPr>
            <a:r>
              <a:rPr lang="en-US" sz="2400" b="1" dirty="0"/>
              <a:t>To Hire </a:t>
            </a:r>
          </a:p>
          <a:p>
            <a:pPr lvl="2" eaLnBrk="1" hangingPunct="1">
              <a:spcBef>
                <a:spcPts val="0"/>
              </a:spcBef>
              <a:spcAft>
                <a:spcPts val="600"/>
              </a:spcAft>
              <a:buClr>
                <a:schemeClr val="tx1"/>
              </a:buClr>
            </a:pPr>
            <a:r>
              <a:rPr lang="en-US" dirty="0"/>
              <a:t>Hire Veterans if you can </a:t>
            </a:r>
          </a:p>
          <a:p>
            <a:pPr lvl="2" eaLnBrk="1" hangingPunct="1">
              <a:spcBef>
                <a:spcPts val="0"/>
              </a:spcBef>
              <a:spcAft>
                <a:spcPts val="600"/>
              </a:spcAft>
              <a:buClr>
                <a:schemeClr val="tx1"/>
              </a:buClr>
            </a:pPr>
            <a:r>
              <a:rPr lang="en-US" dirty="0"/>
              <a:t>Refer Veterans to jobs you know of</a:t>
            </a:r>
          </a:p>
          <a:p>
            <a:pPr lvl="2" eaLnBrk="1" hangingPunct="1">
              <a:spcBef>
                <a:spcPts val="0"/>
              </a:spcBef>
              <a:spcAft>
                <a:spcPts val="600"/>
              </a:spcAft>
              <a:buClr>
                <a:schemeClr val="tx1"/>
              </a:buClr>
            </a:pPr>
            <a:r>
              <a:rPr lang="en-US" dirty="0"/>
              <a:t>Refer job openings to the closest 	</a:t>
            </a:r>
          </a:p>
          <a:p>
            <a:pPr marL="912813" lvl="2" indent="0" eaLnBrk="1" hangingPunct="1">
              <a:spcBef>
                <a:spcPts val="0"/>
              </a:spcBef>
              <a:spcAft>
                <a:spcPts val="600"/>
              </a:spcAft>
              <a:buClr>
                <a:schemeClr val="tx1"/>
              </a:buClr>
              <a:buNone/>
            </a:pPr>
            <a:r>
              <a:rPr lang="en-US" dirty="0"/>
              <a:t>   American Job Center run by the </a:t>
            </a:r>
          </a:p>
          <a:p>
            <a:pPr marL="912813" lvl="2" indent="0" eaLnBrk="1" hangingPunct="1">
              <a:spcBef>
                <a:spcPts val="0"/>
              </a:spcBef>
              <a:spcAft>
                <a:spcPts val="600"/>
              </a:spcAft>
              <a:buClr>
                <a:schemeClr val="tx1"/>
              </a:buClr>
              <a:buNone/>
            </a:pPr>
            <a:r>
              <a:rPr lang="en-US" dirty="0"/>
              <a:t>   Department of Labor</a:t>
            </a:r>
          </a:p>
          <a:p>
            <a:pPr marL="0" lvl="2" indent="0" eaLnBrk="1" hangingPunct="1">
              <a:spcBef>
                <a:spcPts val="0"/>
              </a:spcBef>
              <a:spcAft>
                <a:spcPts val="600"/>
              </a:spcAft>
              <a:buClr>
                <a:schemeClr val="tx1"/>
              </a:buClr>
              <a:buNone/>
            </a:pPr>
            <a:endParaRPr lang="en-US" sz="1000" b="1" dirty="0"/>
          </a:p>
          <a:p>
            <a:pPr marL="0" lvl="2" indent="0" eaLnBrk="1" hangingPunct="1">
              <a:spcBef>
                <a:spcPts val="0"/>
              </a:spcBef>
              <a:spcAft>
                <a:spcPts val="600"/>
              </a:spcAft>
              <a:buClr>
                <a:schemeClr val="tx1"/>
              </a:buClr>
              <a:buNone/>
            </a:pPr>
            <a:r>
              <a:rPr lang="en-US" b="1" dirty="0"/>
              <a:t>To Inspire</a:t>
            </a:r>
          </a:p>
          <a:p>
            <a:pPr lvl="2" eaLnBrk="1" hangingPunct="1">
              <a:spcBef>
                <a:spcPts val="0"/>
              </a:spcBef>
              <a:spcAft>
                <a:spcPts val="600"/>
              </a:spcAft>
              <a:buClr>
                <a:schemeClr val="tx1"/>
              </a:buClr>
            </a:pPr>
            <a:r>
              <a:rPr lang="en-US" sz="2400" dirty="0"/>
              <a:t>Talk to young people about joining the military</a:t>
            </a:r>
            <a:endParaRPr lang="en-US" dirty="0"/>
          </a:p>
          <a:p>
            <a:pPr lvl="2" eaLnBrk="1" hangingPunct="1">
              <a:spcBef>
                <a:spcPts val="0"/>
              </a:spcBef>
              <a:spcAft>
                <a:spcPts val="600"/>
              </a:spcAft>
              <a:buClr>
                <a:schemeClr val="tx1"/>
              </a:buClr>
            </a:pPr>
            <a:r>
              <a:rPr lang="en-US" dirty="0"/>
              <a:t>Tell your Army story!</a:t>
            </a:r>
          </a:p>
          <a:p>
            <a:pPr lvl="2" eaLnBrk="1" hangingPunct="1">
              <a:spcBef>
                <a:spcPts val="0"/>
              </a:spcBef>
              <a:spcAft>
                <a:spcPts val="600"/>
              </a:spcAft>
              <a:buClr>
                <a:schemeClr val="tx1"/>
              </a:buClr>
            </a:pPr>
            <a:r>
              <a:rPr lang="en-US" dirty="0"/>
              <a:t>Connect the 99% who don’t serve with the 1% who do; correct the misperceptions about the military! </a:t>
            </a:r>
          </a:p>
          <a:p>
            <a:pPr lvl="1" eaLnBrk="1" hangingPunct="1">
              <a:spcBef>
                <a:spcPts val="0"/>
              </a:spcBef>
              <a:spcAft>
                <a:spcPts val="600"/>
              </a:spcAft>
              <a:buFontTx/>
              <a:buNone/>
            </a:pPr>
            <a:r>
              <a:rPr lang="en-US" sz="2400" i="1" dirty="0"/>
              <a:t>         </a:t>
            </a:r>
          </a:p>
          <a:p>
            <a:pPr lvl="1" eaLnBrk="1" hangingPunct="1">
              <a:lnSpc>
                <a:spcPct val="130000"/>
              </a:lnSpc>
              <a:buFontTx/>
              <a:buNone/>
            </a:pPr>
            <a:r>
              <a:rPr lang="en-US" sz="2400" i="1" dirty="0"/>
              <a:t>            </a:t>
            </a:r>
            <a:endParaRPr lang="en-US" sz="3200" b="1" dirty="0"/>
          </a:p>
        </p:txBody>
      </p:sp>
      <p:pic>
        <p:nvPicPr>
          <p:cNvPr id="68611" name="Picture 3" descr="rvmdll2f[1]"/>
          <p:cNvPicPr>
            <a:picLocks noGrp="1" noChangeAspect="1" noChangeArrowheads="1"/>
          </p:cNvPicPr>
          <p:nvPr>
            <p:ph sz="quarter" idx="3"/>
          </p:nvPr>
        </p:nvPicPr>
        <p:blipFill>
          <a:blip r:embed="rId3" cstate="print"/>
          <a:srcRect/>
          <a:stretch>
            <a:fillRect/>
          </a:stretch>
        </p:blipFill>
        <p:spPr bwMode="auto">
          <a:xfrm>
            <a:off x="6705600" y="1066800"/>
            <a:ext cx="1981200" cy="2286000"/>
          </a:xfrm>
          <a:noFill/>
          <a:ln>
            <a:miter lim="800000"/>
            <a:headEnd/>
            <a:tailEnd/>
          </a:ln>
        </p:spPr>
      </p:pic>
      <p:sp>
        <p:nvSpPr>
          <p:cNvPr id="68612" name="Text Box 4"/>
          <p:cNvSpPr txBox="1">
            <a:spLocks noChangeArrowheads="1"/>
          </p:cNvSpPr>
          <p:nvPr/>
        </p:nvSpPr>
        <p:spPr bwMode="auto">
          <a:xfrm>
            <a:off x="762000" y="0"/>
            <a:ext cx="8382000" cy="554640"/>
          </a:xfrm>
          <a:prstGeom prst="rect">
            <a:avLst/>
          </a:prstGeom>
          <a:noFill/>
          <a:ln w="9525" algn="ctr">
            <a:noFill/>
            <a:miter lim="800000"/>
            <a:headEnd/>
            <a:tailEnd/>
          </a:ln>
        </p:spPr>
        <p:txBody>
          <a:bodyPr wrap="square" lIns="92075" tIns="46038" rIns="92075" bIns="46038">
            <a:spAutoFit/>
          </a:bodyPr>
          <a:lstStyle/>
          <a:p>
            <a:pPr algn="ctr"/>
            <a:r>
              <a:rPr lang="en-US" sz="3000" b="1" i="1" dirty="0">
                <a:latin typeface="+mj-lt"/>
              </a:rPr>
              <a:t>Retired Soldier Mission: To Hire and Inspire</a:t>
            </a:r>
          </a:p>
        </p:txBody>
      </p:sp>
    </p:spTree>
    <p:extLst>
      <p:ext uri="{BB962C8B-B14F-4D97-AF65-F5344CB8AC3E}">
        <p14:creationId xmlns:p14="http://schemas.microsoft.com/office/powerpoint/2010/main" val="3955642953"/>
      </p:ext>
    </p:extLst>
  </p:cSld>
  <p:clrMapOvr>
    <a:masterClrMapping/>
  </p:clrMapOvr>
  <p:transition>
    <p:sndAc>
      <p:end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0" y="0"/>
            <a:ext cx="9144000" cy="584775"/>
          </a:xfrm>
          <a:prstGeom prst="rect">
            <a:avLst/>
          </a:prstGeom>
          <a:noFill/>
          <a:ln w="12700" cap="sq">
            <a:noFill/>
            <a:miter lim="800000"/>
            <a:headEnd type="none" w="sm" len="sm"/>
            <a:tailEnd type="none" w="sm" len="sm"/>
          </a:ln>
        </p:spPr>
        <p:txBody>
          <a:bodyPr wrap="square">
            <a:spAutoFit/>
          </a:bodyPr>
          <a:lstStyle/>
          <a:p>
            <a:pPr algn="ctr"/>
            <a:r>
              <a:rPr lang="en-US" sz="3200" b="1" i="1" dirty="0">
                <a:latin typeface="+mj-lt"/>
              </a:rPr>
              <a:t>Army Echoes</a:t>
            </a:r>
          </a:p>
        </p:txBody>
      </p:sp>
      <p:sp>
        <p:nvSpPr>
          <p:cNvPr id="40963" name="Rectangle 6"/>
          <p:cNvSpPr>
            <a:spLocks noChangeArrowheads="1"/>
          </p:cNvSpPr>
          <p:nvPr/>
        </p:nvSpPr>
        <p:spPr bwMode="auto">
          <a:xfrm>
            <a:off x="542926" y="990600"/>
            <a:ext cx="8143874" cy="5078313"/>
          </a:xfrm>
          <a:prstGeom prst="rect">
            <a:avLst/>
          </a:prstGeom>
          <a:noFill/>
          <a:ln w="12700" cap="sq">
            <a:noFill/>
            <a:miter lim="800000"/>
            <a:headEnd type="none" w="sm" len="sm"/>
            <a:tailEnd type="none" w="sm" len="sm"/>
          </a:ln>
        </p:spPr>
        <p:txBody>
          <a:bodyPr wrap="square">
            <a:spAutoFit/>
          </a:bodyPr>
          <a:lstStyle/>
          <a:p>
            <a:pPr marL="174625" indent="-174625">
              <a:buSzPct val="100000"/>
              <a:buFontTx/>
              <a:buChar char="•"/>
            </a:pPr>
            <a:r>
              <a:rPr lang="en-US" sz="2000" dirty="0">
                <a:latin typeface="+mj-lt"/>
              </a:rPr>
              <a:t>The Army’s official newsletter for  		              </a:t>
            </a:r>
          </a:p>
          <a:p>
            <a:pPr marL="174625" indent="-174625">
              <a:buSzPct val="100000"/>
            </a:pPr>
            <a:r>
              <a:rPr lang="en-US" sz="2000" dirty="0">
                <a:latin typeface="+mj-lt"/>
              </a:rPr>
              <a:t>   Retired Soldiers</a:t>
            </a:r>
          </a:p>
          <a:p>
            <a:pPr marL="174625" indent="-174625">
              <a:buSzPct val="100000"/>
            </a:pPr>
            <a:endParaRPr lang="en-US" sz="2400" dirty="0">
              <a:latin typeface="+mj-lt"/>
            </a:endParaRPr>
          </a:p>
          <a:p>
            <a:pPr marL="174625" indent="-174625">
              <a:buSzPct val="100000"/>
              <a:buFont typeface="Arial" panose="020B0604020202020204" pitchFamily="34" charset="0"/>
              <a:buChar char="•"/>
            </a:pPr>
            <a:r>
              <a:rPr lang="en-US" sz="2000" dirty="0">
                <a:latin typeface="+mj-lt"/>
              </a:rPr>
              <a:t>Delivered</a:t>
            </a:r>
            <a:r>
              <a:rPr lang="en-US" sz="2000" i="1" dirty="0">
                <a:latin typeface="+mj-lt"/>
              </a:rPr>
              <a:t> </a:t>
            </a:r>
            <a:r>
              <a:rPr lang="en-US" sz="2000" dirty="0">
                <a:latin typeface="+mj-lt"/>
              </a:rPr>
              <a:t>electronically to your </a:t>
            </a:r>
          </a:p>
          <a:p>
            <a:pPr marL="174625" indent="-174625">
              <a:buSzPct val="100000"/>
            </a:pPr>
            <a:r>
              <a:rPr lang="en-US" sz="2000" dirty="0">
                <a:latin typeface="+mj-lt"/>
              </a:rPr>
              <a:t>   email address in </a:t>
            </a:r>
            <a:r>
              <a:rPr lang="en-US" sz="2000" i="1" dirty="0" err="1">
                <a:latin typeface="+mj-lt"/>
              </a:rPr>
              <a:t>myPay</a:t>
            </a:r>
            <a:r>
              <a:rPr lang="en-US" sz="2000" i="1" dirty="0">
                <a:latin typeface="+mj-lt"/>
              </a:rPr>
              <a:t> </a:t>
            </a:r>
          </a:p>
          <a:p>
            <a:pPr marL="174625" indent="-174625">
              <a:buSzPct val="100000"/>
            </a:pPr>
            <a:endParaRPr lang="en-US" sz="2400" i="1" dirty="0">
              <a:solidFill>
                <a:srgbClr val="FF0000"/>
              </a:solidFill>
              <a:latin typeface="+mj-lt"/>
            </a:endParaRPr>
          </a:p>
          <a:p>
            <a:pPr marL="174625" indent="-174625">
              <a:buFont typeface="Arial" panose="020B0604020202020204" pitchFamily="34" charset="0"/>
              <a:buChar char="•"/>
            </a:pPr>
            <a:r>
              <a:rPr lang="en-US" sz="2000" b="1" i="1" dirty="0">
                <a:solidFill>
                  <a:srgbClr val="FF0000"/>
                </a:solidFill>
              </a:rPr>
              <a:t>Change your email address in </a:t>
            </a:r>
            <a:r>
              <a:rPr lang="en-US" sz="2000" b="1" i="1" dirty="0" err="1">
                <a:solidFill>
                  <a:srgbClr val="FF0000"/>
                </a:solidFill>
              </a:rPr>
              <a:t>myPay</a:t>
            </a:r>
            <a:endParaRPr lang="en-US" sz="2000" b="1" i="1" dirty="0">
              <a:solidFill>
                <a:srgbClr val="FF0000"/>
              </a:solidFill>
            </a:endParaRPr>
          </a:p>
          <a:p>
            <a:pPr marL="174625" indent="-174625"/>
            <a:r>
              <a:rPr lang="en-US" sz="2000" b="1" i="1" dirty="0">
                <a:solidFill>
                  <a:srgbClr val="FF0000"/>
                </a:solidFill>
              </a:rPr>
              <a:t>   to a commercial email address before </a:t>
            </a:r>
          </a:p>
          <a:p>
            <a:pPr marL="174625" indent="-174625"/>
            <a:r>
              <a:rPr lang="en-US" sz="2000" b="1" i="1" dirty="0">
                <a:solidFill>
                  <a:srgbClr val="FF0000"/>
                </a:solidFill>
              </a:rPr>
              <a:t>   you retire!</a:t>
            </a:r>
          </a:p>
          <a:p>
            <a:pPr marL="174625" indent="-174625">
              <a:buSzPct val="100000"/>
            </a:pPr>
            <a:endParaRPr lang="en-US" sz="2400" i="1" dirty="0">
              <a:solidFill>
                <a:srgbClr val="FF0000"/>
              </a:solidFill>
              <a:latin typeface="+mj-lt"/>
            </a:endParaRPr>
          </a:p>
          <a:p>
            <a:pPr marL="174625" indent="-174625">
              <a:buSzPct val="100000"/>
              <a:buFontTx/>
              <a:buChar char="•"/>
            </a:pPr>
            <a:r>
              <a:rPr lang="en-US" sz="2000" dirty="0"/>
              <a:t> iPhone &amp; Android phone apps</a:t>
            </a:r>
            <a:endParaRPr lang="en-US" sz="2000" i="1" dirty="0">
              <a:solidFill>
                <a:srgbClr val="FF0000"/>
              </a:solidFill>
              <a:latin typeface="+mj-lt"/>
            </a:endParaRPr>
          </a:p>
          <a:p>
            <a:pPr marL="174625" indent="-174625">
              <a:buSzPct val="100000"/>
            </a:pPr>
            <a:endParaRPr lang="en-US" sz="2400" dirty="0">
              <a:latin typeface="+mj-lt"/>
            </a:endParaRPr>
          </a:p>
          <a:p>
            <a:pPr marL="174625" indent="-174625">
              <a:buSzPct val="100000"/>
            </a:pPr>
            <a:endParaRPr lang="en-US" sz="2800" dirty="0">
              <a:latin typeface="+mj-lt"/>
            </a:endParaRPr>
          </a:p>
          <a:p>
            <a:pPr marL="174625" indent="-174625">
              <a:buSzPct val="100000"/>
              <a:buFont typeface="Arial" pitchFamily="34" charset="0"/>
              <a:buChar char="•"/>
            </a:pPr>
            <a:r>
              <a:rPr lang="en-US" sz="2000" dirty="0"/>
              <a:t> Read the </a:t>
            </a:r>
            <a:r>
              <a:rPr lang="en-US" sz="2000" i="1" dirty="0"/>
              <a:t>Army Echoes</a:t>
            </a:r>
            <a:r>
              <a:rPr lang="en-US" sz="2000" dirty="0"/>
              <a:t> Blog to receive frequent news between  </a:t>
            </a:r>
          </a:p>
          <a:p>
            <a:pPr>
              <a:buSzPct val="100000"/>
            </a:pPr>
            <a:r>
              <a:rPr lang="en-US" sz="2000" dirty="0"/>
              <a:t>   editions at </a:t>
            </a:r>
            <a:r>
              <a:rPr lang="en-US" sz="2000" dirty="0">
                <a:solidFill>
                  <a:srgbClr val="0000FF"/>
                </a:solidFill>
                <a:hlinkClick r:id="rId3"/>
              </a:rPr>
              <a:t>https://soldierforlife.army.mil/retirement</a:t>
            </a:r>
            <a:r>
              <a:rPr lang="en-US" sz="2000">
                <a:solidFill>
                  <a:srgbClr val="0000FF"/>
                </a:solidFill>
                <a:hlinkClick r:id="rId3"/>
              </a:rPr>
              <a:t>/blog</a:t>
            </a:r>
            <a:r>
              <a:rPr lang="en-US" sz="2000">
                <a:solidFill>
                  <a:srgbClr val="0000FF"/>
                </a:solidFill>
              </a:rPr>
              <a:t> </a:t>
            </a:r>
            <a:endParaRPr lang="en-US" sz="2000" dirty="0"/>
          </a:p>
        </p:txBody>
      </p:sp>
      <p:pic>
        <p:nvPicPr>
          <p:cNvPr id="3" name="Picture 2"/>
          <p:cNvPicPr>
            <a:picLocks noChangeAspect="1"/>
          </p:cNvPicPr>
          <p:nvPr/>
        </p:nvPicPr>
        <p:blipFill>
          <a:blip r:embed="rId4"/>
          <a:stretch>
            <a:fillRect/>
          </a:stretch>
        </p:blipFill>
        <p:spPr>
          <a:xfrm rot="19847611">
            <a:off x="4703685" y="3751813"/>
            <a:ext cx="838200" cy="1552575"/>
          </a:xfrm>
          <a:prstGeom prst="rect">
            <a:avLst/>
          </a:prstGeom>
        </p:spPr>
      </p:pic>
      <p:pic>
        <p:nvPicPr>
          <p:cNvPr id="4" name="Picture 3">
            <a:extLst>
              <a:ext uri="{FF2B5EF4-FFF2-40B4-BE49-F238E27FC236}">
                <a16:creationId xmlns:a16="http://schemas.microsoft.com/office/drawing/2014/main" id="{E55D9106-8C9D-4460-84EF-79C4835B0BFD}"/>
              </a:ext>
            </a:extLst>
          </p:cNvPr>
          <p:cNvPicPr>
            <a:picLocks noChangeAspect="1"/>
          </p:cNvPicPr>
          <p:nvPr/>
        </p:nvPicPr>
        <p:blipFill rotWithShape="1">
          <a:blip r:embed="rId5">
            <a:extLst>
              <a:ext uri="{28A0092B-C50C-407E-A947-70E740481C1C}">
                <a14:useLocalDpi xmlns:a14="http://schemas.microsoft.com/office/drawing/2010/main" val="0"/>
              </a:ext>
            </a:extLst>
          </a:blip>
          <a:srcRect l="303" r="303"/>
          <a:stretch/>
        </p:blipFill>
        <p:spPr>
          <a:xfrm>
            <a:off x="5800690" y="671188"/>
            <a:ext cx="3190910" cy="4129412"/>
          </a:xfrm>
          <a:prstGeom prst="rect">
            <a:avLst/>
          </a:prstGeom>
          <a:ln>
            <a:solidFill>
              <a:schemeClr val="tx1"/>
            </a:solidFill>
          </a:ln>
        </p:spPr>
      </p:pic>
    </p:spTree>
    <p:extLst>
      <p:ext uri="{BB962C8B-B14F-4D97-AF65-F5344CB8AC3E}">
        <p14:creationId xmlns:p14="http://schemas.microsoft.com/office/powerpoint/2010/main" val="114193228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673018"/>
            <a:ext cx="6577854" cy="5775407"/>
          </a:xfrm>
          <a:prstGeom prst="rect">
            <a:avLst/>
          </a:prstGeom>
        </p:spPr>
      </p:pic>
      <p:grpSp>
        <p:nvGrpSpPr>
          <p:cNvPr id="14" name="Group 13"/>
          <p:cNvGrpSpPr/>
          <p:nvPr/>
        </p:nvGrpSpPr>
        <p:grpSpPr>
          <a:xfrm>
            <a:off x="217279" y="2316480"/>
            <a:ext cx="2003842" cy="2560320"/>
            <a:chOff x="3558727" y="762000"/>
            <a:chExt cx="2000811" cy="254631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8727" y="762000"/>
              <a:ext cx="2000811" cy="2011434"/>
            </a:xfrm>
            <a:prstGeom prst="rect">
              <a:avLst/>
            </a:prstGeom>
          </p:spPr>
        </p:pic>
        <p:sp>
          <p:nvSpPr>
            <p:cNvPr id="8" name="TextBox 7"/>
            <p:cNvSpPr txBox="1"/>
            <p:nvPr/>
          </p:nvSpPr>
          <p:spPr>
            <a:xfrm>
              <a:off x="4475486" y="2902750"/>
              <a:ext cx="167292" cy="405567"/>
            </a:xfrm>
            <a:prstGeom prst="rect">
              <a:avLst/>
            </a:prstGeom>
            <a:noFill/>
          </p:spPr>
          <p:txBody>
            <a:bodyPr wrap="none" rtlCol="0">
              <a:spAutoFit/>
            </a:bodyPr>
            <a:lstStyle/>
            <a:p>
              <a:pPr algn="ctr"/>
              <a:endParaRPr lang="en-US" sz="2400" dirty="0"/>
            </a:p>
          </p:txBody>
        </p: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871" y="4495800"/>
            <a:ext cx="1074083" cy="1084313"/>
          </a:xfrm>
          <a:prstGeom prst="rect">
            <a:avLst/>
          </a:prstGeom>
        </p:spPr>
      </p:pic>
      <p:sp>
        <p:nvSpPr>
          <p:cNvPr id="3" name="Rectangle 2"/>
          <p:cNvSpPr/>
          <p:nvPr/>
        </p:nvSpPr>
        <p:spPr>
          <a:xfrm>
            <a:off x="-1066800" y="968514"/>
            <a:ext cx="4572000" cy="1261884"/>
          </a:xfrm>
          <a:prstGeom prst="rect">
            <a:avLst/>
          </a:prstGeom>
        </p:spPr>
        <p:txBody>
          <a:bodyPr>
            <a:spAutoFit/>
          </a:bodyPr>
          <a:lstStyle/>
          <a:p>
            <a:pPr algn="ctr"/>
            <a:r>
              <a:rPr lang="en-US" sz="2000" b="1" dirty="0">
                <a:latin typeface="Arial" panose="020B0604020202020204" pitchFamily="34" charset="0"/>
                <a:cs typeface="Arial" panose="020B0604020202020204" pitchFamily="34" charset="0"/>
              </a:rPr>
              <a:t>Soldier for Life</a:t>
            </a:r>
          </a:p>
          <a:p>
            <a:pPr algn="ctr"/>
            <a:r>
              <a:rPr lang="en-US" sz="2000" b="1" dirty="0">
                <a:latin typeface="Arial" panose="020B0604020202020204" pitchFamily="34" charset="0"/>
                <a:cs typeface="Arial" panose="020B0604020202020204" pitchFamily="34" charset="0"/>
              </a:rPr>
              <a:t>Window Sticker</a:t>
            </a:r>
          </a:p>
          <a:p>
            <a:pPr algn="ctr"/>
            <a:r>
              <a:rPr lang="en-US" dirty="0">
                <a:latin typeface="Arial" panose="020B0604020202020204" pitchFamily="34" charset="0"/>
                <a:cs typeface="Arial" panose="020B0604020202020204" pitchFamily="34" charset="0"/>
              </a:rPr>
              <a:t>(DA Label 180 &amp;</a:t>
            </a:r>
          </a:p>
          <a:p>
            <a:pPr algn="ctr"/>
            <a:r>
              <a:rPr lang="en-US" dirty="0">
                <a:latin typeface="Arial" panose="020B0604020202020204" pitchFamily="34" charset="0"/>
                <a:cs typeface="Arial" panose="020B0604020202020204" pitchFamily="34" charset="0"/>
              </a:rPr>
              <a:t>DA Label 180-1)</a:t>
            </a:r>
          </a:p>
        </p:txBody>
      </p:sp>
      <p:sp>
        <p:nvSpPr>
          <p:cNvPr id="17" name="TextBox 16"/>
          <p:cNvSpPr txBox="1"/>
          <p:nvPr/>
        </p:nvSpPr>
        <p:spPr>
          <a:xfrm>
            <a:off x="-169153" y="5562600"/>
            <a:ext cx="2776706"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US Army Retired</a:t>
            </a:r>
          </a:p>
          <a:p>
            <a:pPr algn="ctr"/>
            <a:r>
              <a:rPr lang="en-US" sz="2000" b="1" dirty="0">
                <a:latin typeface="Arial" panose="020B0604020202020204" pitchFamily="34" charset="0"/>
                <a:cs typeface="Arial" panose="020B0604020202020204" pitchFamily="34" charset="0"/>
              </a:rPr>
              <a:t> Lapel Button</a:t>
            </a:r>
          </a:p>
        </p:txBody>
      </p:sp>
      <p:sp>
        <p:nvSpPr>
          <p:cNvPr id="11" name="Title 2"/>
          <p:cNvSpPr txBox="1">
            <a:spLocks/>
          </p:cNvSpPr>
          <p:nvPr/>
        </p:nvSpPr>
        <p:spPr>
          <a:xfrm>
            <a:off x="685800" y="4961752"/>
            <a:ext cx="8229600" cy="827088"/>
          </a:xfrm>
          <a:prstGeom prst="rect">
            <a:avLst/>
          </a:prstGeom>
        </p:spPr>
        <p:txBody>
          <a:bodyPr/>
          <a:lstStyle/>
          <a:p>
            <a:pPr marL="0" marR="0" lvl="0" indent="0" algn="ctr" defTabSz="912813" rtl="0" eaLnBrk="0" fontAlgn="base" latinLnBrk="0" hangingPunct="0">
              <a:lnSpc>
                <a:spcPct val="100000"/>
              </a:lnSpc>
              <a:spcBef>
                <a:spcPct val="0"/>
              </a:spcBef>
              <a:spcAft>
                <a:spcPct val="0"/>
              </a:spcAft>
              <a:buClrTx/>
              <a:buSzTx/>
              <a:buFontTx/>
              <a:buNone/>
              <a:tabLst>
                <a:tab pos="3825875" algn="l"/>
              </a:tabLst>
              <a:defRPr/>
            </a:pPr>
            <a:r>
              <a:rPr kumimoji="0" lang="en-US" sz="3600" b="1" i="1" u="none" strike="noStrike" kern="0" cap="none" spc="0" normalizeH="0" baseline="0" noProof="0" dirty="0">
                <a:ln>
                  <a:noFill/>
                </a:ln>
                <a:solidFill>
                  <a:schemeClr val="bg1"/>
                </a:solidFill>
                <a:effectLst/>
                <a:uLnTx/>
                <a:uFillTx/>
                <a:latin typeface="Arial" charset="0"/>
                <a:ea typeface="+mj-ea"/>
                <a:cs typeface="+mj-cs"/>
              </a:rPr>
              <a:t>Identify yourself as a </a:t>
            </a:r>
          </a:p>
          <a:p>
            <a:pPr marL="0" marR="0" lvl="0" indent="0" algn="ctr" defTabSz="912813" rtl="0" eaLnBrk="0" fontAlgn="base" latinLnBrk="0" hangingPunct="0">
              <a:lnSpc>
                <a:spcPct val="100000"/>
              </a:lnSpc>
              <a:spcBef>
                <a:spcPct val="0"/>
              </a:spcBef>
              <a:spcAft>
                <a:spcPct val="0"/>
              </a:spcAft>
              <a:buClrTx/>
              <a:buSzTx/>
              <a:buFontTx/>
              <a:buNone/>
              <a:tabLst>
                <a:tab pos="3825875" algn="l"/>
              </a:tabLst>
              <a:defRPr/>
            </a:pPr>
            <a:r>
              <a:rPr kumimoji="0" lang="en-US" sz="3600" b="1" i="1" u="none" strike="noStrike" kern="0" cap="none" spc="0" normalizeH="0" baseline="0" noProof="0" dirty="0">
                <a:ln>
                  <a:noFill/>
                </a:ln>
                <a:solidFill>
                  <a:schemeClr val="bg1"/>
                </a:solidFill>
                <a:effectLst/>
                <a:uLnTx/>
                <a:uFillTx/>
                <a:latin typeface="Arial" charset="0"/>
                <a:ea typeface="+mj-ea"/>
                <a:cs typeface="+mj-cs"/>
              </a:rPr>
              <a:t>Soldier for Life </a:t>
            </a:r>
            <a:endParaRPr kumimoji="0" lang="en-US" sz="3200" b="0" i="0" u="none" strike="noStrike" kern="0" cap="none" spc="0" normalizeH="0" baseline="0" noProof="0" dirty="0">
              <a:ln>
                <a:noFill/>
              </a:ln>
              <a:solidFill>
                <a:schemeClr val="bg1"/>
              </a:solidFill>
              <a:effectLst/>
              <a:uLnTx/>
              <a:uFillTx/>
              <a:latin typeface="Arial" charset="0"/>
              <a:ea typeface="+mj-ea"/>
              <a:cs typeface="+mj-cs"/>
            </a:endParaRPr>
          </a:p>
        </p:txBody>
      </p:sp>
      <p:sp>
        <p:nvSpPr>
          <p:cNvPr id="12" name="TextBox 11"/>
          <p:cNvSpPr txBox="1"/>
          <p:nvPr/>
        </p:nvSpPr>
        <p:spPr>
          <a:xfrm>
            <a:off x="838200" y="0"/>
            <a:ext cx="8254183" cy="523220"/>
          </a:xfrm>
          <a:prstGeom prst="rect">
            <a:avLst/>
          </a:prstGeom>
          <a:noFill/>
        </p:spPr>
        <p:txBody>
          <a:bodyPr wrap="none" rtlCol="0">
            <a:spAutoFit/>
          </a:bodyPr>
          <a:lstStyle/>
          <a:p>
            <a:r>
              <a:rPr lang="en-US" sz="2800" b="1" i="1" dirty="0">
                <a:latin typeface="+mj-lt"/>
              </a:rPr>
              <a:t>How will they know you? Conversation starters</a:t>
            </a:r>
          </a:p>
        </p:txBody>
      </p:sp>
    </p:spTree>
    <p:extLst>
      <p:ext uri="{BB962C8B-B14F-4D97-AF65-F5344CB8AC3E}">
        <p14:creationId xmlns:p14="http://schemas.microsoft.com/office/powerpoint/2010/main" val="50465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3200" b="1" i="1" dirty="0">
                <a:solidFill>
                  <a:schemeClr val="tx1"/>
                </a:solidFill>
                <a:latin typeface="+mj-lt"/>
              </a:rPr>
              <a:t>Change of Mission</a:t>
            </a:r>
          </a:p>
        </p:txBody>
      </p:sp>
      <p:sp>
        <p:nvSpPr>
          <p:cNvPr id="5" name="Rectangle 6"/>
          <p:cNvSpPr>
            <a:spLocks noChangeArrowheads="1"/>
          </p:cNvSpPr>
          <p:nvPr/>
        </p:nvSpPr>
        <p:spPr bwMode="auto">
          <a:xfrm>
            <a:off x="304800" y="1301889"/>
            <a:ext cx="8220074" cy="5632311"/>
          </a:xfrm>
          <a:prstGeom prst="rect">
            <a:avLst/>
          </a:prstGeom>
          <a:noFill/>
          <a:ln w="12700" cap="sq">
            <a:noFill/>
            <a:miter lim="800000"/>
            <a:headEnd type="none" w="sm" len="sm"/>
            <a:tailEnd type="none" w="sm" len="sm"/>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2000" b="0" i="0" u="none" strike="noStrike" kern="1200" cap="none" spc="0" normalizeH="0" baseline="0" noProof="0" dirty="0">
                <a:ln>
                  <a:noFill/>
                </a:ln>
                <a:solidFill>
                  <a:prstClr val="black"/>
                </a:solidFill>
                <a:effectLst/>
                <a:uLnTx/>
                <a:uFillTx/>
                <a:latin typeface="Arial"/>
                <a:ea typeface="+mn-ea"/>
                <a:cs typeface="+mn-cs"/>
              </a:rPr>
              <a:t>U.S. Army’s official retirement planning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newsletter for Soldiers in all three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with 17+ years of service</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Published via </a:t>
            </a:r>
            <a:r>
              <a:rPr kumimoji="0" lang="en-US" sz="2000" b="1" i="1" u="none" strike="noStrike" kern="1200" cap="none" spc="0" normalizeH="0" baseline="0" noProof="0" dirty="0">
                <a:ln>
                  <a:noFill/>
                </a:ln>
                <a:solidFill>
                  <a:prstClr val="black"/>
                </a:solidFill>
                <a:effectLst/>
                <a:uLnTx/>
                <a:uFillTx/>
                <a:latin typeface="Arial"/>
                <a:ea typeface="+mn-ea"/>
                <a:cs typeface="+mn-cs"/>
              </a:rPr>
              <a:t>myPay</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r>
              <a:rPr kumimoji="0" lang="en-US" sz="2000" b="0" i="0" u="none" strike="noStrike" kern="1200" cap="none" spc="0" normalizeH="0" baseline="0" noProof="0" dirty="0" err="1">
                <a:ln>
                  <a:noFill/>
                </a:ln>
                <a:solidFill>
                  <a:prstClr val="black"/>
                </a:solidFill>
                <a:effectLst/>
                <a:uLnTx/>
                <a:uFillTx/>
                <a:latin typeface="Arial"/>
                <a:ea typeface="+mn-ea"/>
                <a:cs typeface="+mn-cs"/>
              </a:rPr>
              <a:t>SmartDoc</a:t>
            </a:r>
            <a:r>
              <a:rPr kumimoji="0" lang="en-US" sz="2000" b="0" i="0" u="none" strike="noStrike" kern="1200" cap="none" spc="0" normalizeH="0" baseline="0" noProof="0" dirty="0">
                <a:ln>
                  <a:noFill/>
                </a:ln>
                <a:solidFill>
                  <a:prstClr val="black"/>
                </a:solidFill>
                <a:effectLst/>
                <a:uLnTx/>
                <a:uFillTx/>
                <a:latin typeface="Arial"/>
                <a:ea typeface="+mn-ea"/>
                <a:cs typeface="+mn-cs"/>
              </a:rPr>
              <a:t>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Jan, Apr, Jul and Oct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Sent to 186K Soldiers quarterly. If you didn’t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receive it, check your email address in </a:t>
            </a:r>
            <a:r>
              <a:rPr kumimoji="0" lang="en-US" sz="2000" b="1" i="1" u="none" strike="noStrike" kern="1200" cap="none" spc="0" normalizeH="0" baseline="0" noProof="0" dirty="0">
                <a:ln>
                  <a:noFill/>
                </a:ln>
                <a:solidFill>
                  <a:prstClr val="black"/>
                </a:solidFill>
                <a:effectLst/>
                <a:uLnTx/>
                <a:uFillTx/>
                <a:latin typeface="Arial"/>
                <a:ea typeface="+mn-ea"/>
                <a:cs typeface="+mn-cs"/>
              </a:rPr>
              <a:t>myPay</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Available at </a:t>
            </a:r>
            <a:r>
              <a:rPr kumimoji="0" lang="en-US" sz="2000" b="0" i="0" u="none" strike="noStrike" kern="1200" cap="none" spc="0" normalizeH="0" baseline="0" noProof="0" dirty="0">
                <a:ln>
                  <a:noFill/>
                </a:ln>
                <a:solidFill>
                  <a:prstClr val="black"/>
                </a:solidFill>
                <a:effectLst/>
                <a:uLnTx/>
                <a:uFillTx/>
                <a:latin typeface="Arial"/>
                <a:ea typeface="+mn-ea"/>
                <a:cs typeface="+mn-cs"/>
                <a:hlinkClick r:id="rId3"/>
              </a:rPr>
              <a:t>https://soldierforlife.army.mil/retirement/change-of-mission</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27CA3790-BF2E-4BA8-A9E1-549D137429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2" b="282"/>
          <a:stretch/>
        </p:blipFill>
        <p:spPr>
          <a:xfrm>
            <a:off x="5858304" y="685800"/>
            <a:ext cx="3209496" cy="4114800"/>
          </a:xfrm>
          <a:prstGeom prst="rect">
            <a:avLst/>
          </a:prstGeom>
          <a:ln>
            <a:solidFill>
              <a:schemeClr val="tx1"/>
            </a:solidFill>
          </a:ln>
        </p:spPr>
      </p:pic>
    </p:spTree>
    <p:extLst>
      <p:ext uri="{BB962C8B-B14F-4D97-AF65-F5344CB8AC3E}">
        <p14:creationId xmlns:p14="http://schemas.microsoft.com/office/powerpoint/2010/main" val="95679958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685800" y="1143000"/>
            <a:ext cx="7696200" cy="4401205"/>
          </a:xfrm>
          <a:prstGeom prst="rect">
            <a:avLst/>
          </a:prstGeom>
          <a:noFill/>
          <a:ln w="9525">
            <a:noFill/>
            <a:miter lim="800000"/>
            <a:headEnd/>
            <a:tailEnd/>
          </a:ln>
        </p:spPr>
        <p:txBody>
          <a:bodyPr wrap="square">
            <a:spAutoFit/>
          </a:bodyPr>
          <a:lstStyle/>
          <a:p>
            <a:r>
              <a:rPr lang="en-US" sz="2000" b="1" i="1" dirty="0">
                <a:latin typeface="+mj-lt"/>
              </a:rPr>
              <a:t>Army</a:t>
            </a:r>
          </a:p>
          <a:p>
            <a:r>
              <a:rPr lang="en-US" sz="2000" dirty="0">
                <a:latin typeface="+mj-lt"/>
                <a:hlinkClick r:id="rId3"/>
              </a:rPr>
              <a:t>https://soldierforlife.army.mil/Retirement</a:t>
            </a:r>
            <a:r>
              <a:rPr lang="en-US" sz="2000" dirty="0">
                <a:latin typeface="+mj-lt"/>
              </a:rPr>
              <a:t>    </a:t>
            </a:r>
          </a:p>
          <a:p>
            <a:endParaRPr lang="en-US" sz="2000" dirty="0">
              <a:latin typeface="+mj-lt"/>
            </a:endParaRPr>
          </a:p>
          <a:p>
            <a:r>
              <a:rPr lang="en-US" sz="2000" b="1" i="1" dirty="0">
                <a:latin typeface="+mj-lt"/>
              </a:rPr>
              <a:t>Air Force </a:t>
            </a:r>
          </a:p>
          <a:p>
            <a:r>
              <a:rPr lang="en-US" sz="2000" dirty="0">
                <a:latin typeface="+mj-lt"/>
                <a:hlinkClick r:id="rId4"/>
              </a:rPr>
              <a:t>https://www.retirees.af.mil/</a:t>
            </a:r>
            <a:r>
              <a:rPr lang="en-US" sz="2000" dirty="0">
                <a:latin typeface="+mj-lt"/>
              </a:rPr>
              <a:t>   </a:t>
            </a:r>
          </a:p>
          <a:p>
            <a:endParaRPr lang="en-US" sz="2000" b="1" i="1" dirty="0">
              <a:latin typeface="+mj-lt"/>
            </a:endParaRPr>
          </a:p>
          <a:p>
            <a:r>
              <a:rPr lang="en-US" sz="2000" b="1" i="1" dirty="0">
                <a:latin typeface="+mj-lt"/>
              </a:rPr>
              <a:t>Navy</a:t>
            </a:r>
          </a:p>
          <a:p>
            <a:r>
              <a:rPr lang="en-US" sz="2000" dirty="0">
                <a:latin typeface="+mj-lt"/>
                <a:hlinkClick r:id="rId5"/>
              </a:rPr>
              <a:t>https://www.mynavyhr.navy.mil/Career-Management/Retirement/</a:t>
            </a:r>
            <a:r>
              <a:rPr lang="en-US" sz="2000" dirty="0">
                <a:latin typeface="+mj-lt"/>
              </a:rPr>
              <a:t>     </a:t>
            </a:r>
            <a:r>
              <a:rPr lang="en-US" sz="2000" b="1" dirty="0">
                <a:latin typeface="+mj-lt"/>
                <a:hlinkClick r:id="rId6" action="ppaction://hlinksldjump"/>
              </a:rPr>
              <a:t> </a:t>
            </a:r>
            <a:endParaRPr lang="en-US" sz="2000" b="1" dirty="0">
              <a:latin typeface="+mj-lt"/>
            </a:endParaRPr>
          </a:p>
          <a:p>
            <a:endParaRPr lang="en-US" sz="2000" b="1" i="1" dirty="0">
              <a:latin typeface="+mj-lt"/>
            </a:endParaRPr>
          </a:p>
          <a:p>
            <a:r>
              <a:rPr lang="en-US" sz="2000" b="1" i="1" dirty="0">
                <a:latin typeface="+mj-lt"/>
              </a:rPr>
              <a:t>Marine Corps</a:t>
            </a:r>
          </a:p>
          <a:p>
            <a:r>
              <a:rPr lang="en-US" sz="2000" dirty="0">
                <a:latin typeface="+mj-lt"/>
                <a:hlinkClick r:id="rId7"/>
              </a:rPr>
              <a:t>https://www.manpower.usmc.mil/webcenter/portal/MRAHome</a:t>
            </a:r>
            <a:r>
              <a:rPr lang="en-US" sz="2000" dirty="0">
                <a:latin typeface="+mj-lt"/>
              </a:rPr>
              <a:t>  </a:t>
            </a:r>
          </a:p>
          <a:p>
            <a:endParaRPr lang="en-US" sz="2000" dirty="0">
              <a:latin typeface="+mj-lt"/>
            </a:endParaRPr>
          </a:p>
          <a:p>
            <a:r>
              <a:rPr lang="en-US" sz="2000" b="1" i="1" dirty="0">
                <a:latin typeface="+mj-lt"/>
              </a:rPr>
              <a:t>Coast Guard</a:t>
            </a:r>
          </a:p>
          <a:p>
            <a:r>
              <a:rPr lang="en-US" sz="2000" dirty="0">
                <a:latin typeface="+mj-lt"/>
                <a:hlinkClick r:id="rId8"/>
              </a:rPr>
              <a:t>https://www.dcms.uscg.mil/ppc/ras/</a:t>
            </a:r>
            <a:r>
              <a:rPr lang="en-US" sz="2000" dirty="0">
                <a:latin typeface="+mj-lt"/>
              </a:rPr>
              <a:t> </a:t>
            </a:r>
          </a:p>
        </p:txBody>
      </p:sp>
      <p:sp>
        <p:nvSpPr>
          <p:cNvPr id="39939" name="TextBox 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r>
              <a:rPr lang="en-US" sz="3200" b="1" i="1" dirty="0">
                <a:latin typeface="+mj-lt"/>
              </a:rPr>
              <a:t>For more information</a:t>
            </a:r>
          </a:p>
        </p:txBody>
      </p:sp>
    </p:spTree>
    <p:extLst>
      <p:ext uri="{BB962C8B-B14F-4D97-AF65-F5344CB8AC3E}">
        <p14:creationId xmlns:p14="http://schemas.microsoft.com/office/powerpoint/2010/main" val="303426524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942201"/>
            <a:ext cx="8610600" cy="5610999"/>
          </a:xfrm>
          <a:prstGeom prst="rect">
            <a:avLst/>
          </a:prstGeom>
          <a:noFill/>
          <a:ln w="57150">
            <a:noFill/>
            <a:miter lim="800000"/>
            <a:headEnd/>
            <a:tailEnd/>
          </a:ln>
        </p:spPr>
        <p:txBody>
          <a:bodyPr/>
          <a:lstStyle/>
          <a:p>
            <a:pPr marL="342900" indent="-342900">
              <a:buFont typeface="Arial" charset="0"/>
              <a:buChar char="•"/>
            </a:pPr>
            <a:r>
              <a:rPr lang="en-US" dirty="0">
                <a:latin typeface="+mj-lt"/>
              </a:rPr>
              <a:t>Army G-1 Retirement Services Office Homepage </a:t>
            </a:r>
            <a:r>
              <a:rPr lang="en-US" dirty="0">
                <a:latin typeface="+mj-lt"/>
                <a:hlinkClick r:id="rId3"/>
              </a:rPr>
              <a:t>https://soldierforlife.army.mil/Retirement</a:t>
            </a:r>
            <a:r>
              <a:rPr lang="en-US" dirty="0">
                <a:latin typeface="+mj-lt"/>
              </a:rPr>
              <a:t>	  </a:t>
            </a:r>
          </a:p>
          <a:p>
            <a:pPr marL="800100" lvl="1" indent="-342900">
              <a:buFont typeface="Arial" charset="0"/>
              <a:buChar char="–"/>
            </a:pPr>
            <a:r>
              <a:rPr lang="en-US" dirty="0">
                <a:latin typeface="+mj-lt"/>
              </a:rPr>
              <a:t>DA Retirement Planning Guide</a:t>
            </a:r>
          </a:p>
          <a:p>
            <a:pPr marL="800100" lvl="1" indent="-342900">
              <a:buFont typeface="Arial" charset="0"/>
              <a:buChar char="–"/>
            </a:pPr>
            <a:r>
              <a:rPr lang="en-US" dirty="0">
                <a:latin typeface="+mj-lt"/>
              </a:rPr>
              <a:t>USAR &amp; ARNG Non-Regular Retirement Guides </a:t>
            </a:r>
          </a:p>
          <a:p>
            <a:pPr marL="800100" lvl="1" indent="-342900">
              <a:buFont typeface="Arial" charset="0"/>
              <a:buChar char="–"/>
            </a:pPr>
            <a:r>
              <a:rPr lang="en-US" dirty="0">
                <a:latin typeface="+mj-lt"/>
              </a:rPr>
              <a:t>DA Survivor Benefit Plan (SBP) Briefing</a:t>
            </a:r>
          </a:p>
          <a:p>
            <a:pPr marL="800100" lvl="1" indent="-342900">
              <a:buFont typeface="Arial" charset="0"/>
              <a:buChar char="–"/>
            </a:pPr>
            <a:endParaRPr lang="en-US" sz="1000" dirty="0">
              <a:latin typeface="+mj-lt"/>
            </a:endParaRPr>
          </a:p>
          <a:p>
            <a:pPr marL="342900" indent="-342900">
              <a:buFont typeface="Arial" charset="0"/>
              <a:buChar char="•"/>
            </a:pPr>
            <a:r>
              <a:rPr lang="en-US" dirty="0">
                <a:latin typeface="+mj-lt"/>
              </a:rPr>
              <a:t>MyArmyBenefits at </a:t>
            </a:r>
            <a:r>
              <a:rPr lang="en-US" dirty="0">
                <a:latin typeface="+mj-lt"/>
                <a:hlinkClick r:id="rId4"/>
              </a:rPr>
              <a:t>https://myarmybenefits.us.army.mil/</a:t>
            </a:r>
            <a:r>
              <a:rPr lang="en-US" dirty="0">
                <a:latin typeface="+mj-lt"/>
              </a:rPr>
              <a:t>  </a:t>
            </a:r>
          </a:p>
          <a:p>
            <a:pPr marL="342900" indent="-342900">
              <a:buFont typeface="Arial" charset="0"/>
              <a:buChar char="•"/>
            </a:pPr>
            <a:endParaRPr lang="en-US" sz="1000" dirty="0">
              <a:latin typeface="+mj-lt"/>
            </a:endParaRPr>
          </a:p>
          <a:p>
            <a:pPr marL="342900" indent="-342900">
              <a:buFont typeface="Arial" charset="0"/>
              <a:buChar char="•"/>
            </a:pPr>
            <a:r>
              <a:rPr lang="en-US" dirty="0">
                <a:latin typeface="+mj-lt"/>
              </a:rPr>
              <a:t>Army Installation Retirement Services Officers (RSOs) </a:t>
            </a:r>
          </a:p>
          <a:p>
            <a:pPr marL="342900" indent="-342900"/>
            <a:r>
              <a:rPr lang="en-US" dirty="0">
                <a:latin typeface="+mj-lt"/>
              </a:rPr>
              <a:t>	</a:t>
            </a:r>
            <a:r>
              <a:rPr lang="en-US" dirty="0">
                <a:latin typeface="+mj-lt"/>
                <a:hlinkClick r:id="rId5"/>
              </a:rPr>
              <a:t>https://soldierforlife.army.mil/Retirement/contact-us</a:t>
            </a:r>
            <a:r>
              <a:rPr lang="en-US" dirty="0">
                <a:latin typeface="+mj-lt"/>
              </a:rPr>
              <a:t>   </a:t>
            </a:r>
          </a:p>
          <a:p>
            <a:pPr marL="342900" indent="-342900">
              <a:buFont typeface="Arial" charset="0"/>
              <a:buChar char="•"/>
            </a:pPr>
            <a:endParaRPr lang="en-US" sz="1000" dirty="0">
              <a:latin typeface="+mj-lt"/>
            </a:endParaRPr>
          </a:p>
          <a:p>
            <a:pPr marL="342900" indent="-342900">
              <a:buFont typeface="Arial" charset="0"/>
              <a:buChar char="•"/>
            </a:pPr>
            <a:r>
              <a:rPr lang="en-US" dirty="0">
                <a:latin typeface="+mj-lt"/>
              </a:rPr>
              <a:t>HRC Gray Area Retirements Branch </a:t>
            </a:r>
            <a:r>
              <a:rPr lang="en-US" dirty="0">
                <a:latin typeface="+mj-lt"/>
                <a:hlinkClick r:id="rId6"/>
              </a:rPr>
              <a:t>https://www.hrc.army.mil/content/Gray%20Area%20Retirements%20Branch</a:t>
            </a:r>
            <a:r>
              <a:rPr lang="en-US" dirty="0">
                <a:latin typeface="+mj-lt"/>
              </a:rPr>
              <a:t> </a:t>
            </a:r>
          </a:p>
          <a:p>
            <a:pPr marL="342900" indent="-342900"/>
            <a:endParaRPr lang="en-US" sz="1000" dirty="0">
              <a:latin typeface="+mj-lt"/>
            </a:endParaRPr>
          </a:p>
          <a:p>
            <a:pPr marL="342900" indent="-342900">
              <a:buFont typeface="Arial" charset="0"/>
              <a:buChar char="•"/>
            </a:pPr>
            <a:r>
              <a:rPr lang="en-US" dirty="0">
                <a:latin typeface="+mj-lt"/>
              </a:rPr>
              <a:t>USAR Readiness Division RSOs listed at: </a:t>
            </a:r>
            <a:r>
              <a:rPr lang="en-US" dirty="0">
                <a:latin typeface="+mj-lt"/>
                <a:hlinkClick r:id="rId7"/>
              </a:rPr>
              <a:t>https://soldierforlife.army.mil/Retirement/ArmyReserve</a:t>
            </a:r>
            <a:r>
              <a:rPr lang="en-US" dirty="0">
                <a:latin typeface="+mj-lt"/>
              </a:rPr>
              <a:t> </a:t>
            </a:r>
          </a:p>
          <a:p>
            <a:pPr marL="342900" indent="-342900">
              <a:buFont typeface="Arial" charset="0"/>
              <a:buChar char="•"/>
            </a:pPr>
            <a:endParaRPr lang="en-US" sz="1000" b="1" dirty="0">
              <a:latin typeface="+mj-lt"/>
            </a:endParaRPr>
          </a:p>
          <a:p>
            <a:pPr marL="342900" indent="-342900">
              <a:buFont typeface="Arial" charset="0"/>
              <a:buChar char="•"/>
            </a:pPr>
            <a:r>
              <a:rPr lang="en-US" dirty="0">
                <a:latin typeface="+mj-lt"/>
              </a:rPr>
              <a:t>State RSOs can assist National Guard Soldiers</a:t>
            </a:r>
          </a:p>
          <a:p>
            <a:pPr marL="342900" indent="-342900"/>
            <a:r>
              <a:rPr lang="en-US" dirty="0">
                <a:latin typeface="+mj-lt"/>
              </a:rPr>
              <a:t>	</a:t>
            </a:r>
            <a:r>
              <a:rPr lang="en-US" dirty="0">
                <a:latin typeface="+mj-lt"/>
                <a:hlinkClick r:id="rId8"/>
              </a:rPr>
              <a:t>https://myarmybenefits.us.army.mil/Benefit-Library/Resource-Locator</a:t>
            </a:r>
            <a:r>
              <a:rPr lang="en-US" dirty="0">
                <a:latin typeface="+mj-lt"/>
              </a:rPr>
              <a:t> </a:t>
            </a:r>
          </a:p>
          <a:p>
            <a:pPr marL="342900" indent="-342900"/>
            <a:endParaRPr lang="en-US" sz="1000" dirty="0">
              <a:latin typeface="+mj-lt"/>
            </a:endParaRPr>
          </a:p>
          <a:p>
            <a:pPr marL="342900" indent="-342900">
              <a:buFont typeface="Arial" charset="0"/>
              <a:buChar char="•"/>
            </a:pPr>
            <a:r>
              <a:rPr lang="en-US" dirty="0"/>
              <a:t>SBP vs. Life Insurance Comparison tool</a:t>
            </a:r>
          </a:p>
          <a:p>
            <a:pPr marL="342900" indent="-342900"/>
            <a:r>
              <a:rPr lang="en-US" dirty="0"/>
              <a:t>	</a:t>
            </a:r>
            <a:r>
              <a:rPr lang="en-US" dirty="0">
                <a:hlinkClick r:id="rId9"/>
              </a:rPr>
              <a:t>https://actuary.defense.gov/Survivor-Benefit-Plans/</a:t>
            </a:r>
            <a:r>
              <a:rPr lang="en-US" dirty="0"/>
              <a:t> </a:t>
            </a:r>
          </a:p>
          <a:p>
            <a:pPr marL="342900" indent="-342900"/>
            <a:r>
              <a:rPr lang="en-US" sz="1600" dirty="0">
                <a:latin typeface="+mj-lt"/>
              </a:rPr>
              <a:t> </a:t>
            </a:r>
            <a:endParaRPr lang="en-US" dirty="0">
              <a:latin typeface="+mj-lt"/>
            </a:endParaRPr>
          </a:p>
          <a:p>
            <a:pPr marL="342900" indent="-342900">
              <a:buFont typeface="Arial" charset="0"/>
              <a:buChar char="•"/>
            </a:pPr>
            <a:endParaRPr lang="en-US" b="1" dirty="0">
              <a:latin typeface="+mj-lt"/>
            </a:endParaRPr>
          </a:p>
          <a:p>
            <a:pPr marL="342900" indent="-342900">
              <a:buFont typeface="Arial" charset="0"/>
              <a:buChar char="•"/>
            </a:pPr>
            <a:endParaRPr lang="en-US" sz="1200" b="1" dirty="0">
              <a:latin typeface="+mj-lt"/>
            </a:endParaRPr>
          </a:p>
          <a:p>
            <a:pPr marL="800100" lvl="1" indent="-342900">
              <a:buFont typeface="Arial" charset="0"/>
              <a:buChar char="–"/>
            </a:pPr>
            <a:endParaRPr lang="en-US" dirty="0">
              <a:latin typeface="+mj-lt"/>
            </a:endParaRPr>
          </a:p>
          <a:p>
            <a:pPr marL="800100" lvl="1" indent="-342900">
              <a:buFont typeface="Arial" charset="0"/>
              <a:buChar char="–"/>
            </a:pPr>
            <a:endParaRPr lang="en-US" dirty="0">
              <a:latin typeface="+mj-lt"/>
            </a:endParaRPr>
          </a:p>
        </p:txBody>
      </p:sp>
      <p:sp>
        <p:nvSpPr>
          <p:cNvPr id="7" name="Rectangle 3"/>
          <p:cNvSpPr txBox="1">
            <a:spLocks noChangeArrowheads="1"/>
          </p:cNvSpPr>
          <p:nvPr/>
        </p:nvSpPr>
        <p:spPr bwMode="auto">
          <a:xfrm>
            <a:off x="838200" y="0"/>
            <a:ext cx="8305800" cy="609600"/>
          </a:xfrm>
          <a:prstGeom prst="rect">
            <a:avLst/>
          </a:prstGeom>
          <a:noFill/>
          <a:ln>
            <a:miter lim="800000"/>
            <a:headEnd/>
            <a:tailEnd/>
          </a:ln>
        </p:spPr>
        <p:txBody>
          <a:bodyPr/>
          <a:lstStyle/>
          <a:p>
            <a:pPr algn="ctr">
              <a:defRPr/>
            </a:pPr>
            <a:r>
              <a:rPr lang="en-US" sz="3000" b="1" i="1" kern="0" dirty="0">
                <a:latin typeface="+mj-lt"/>
                <a:ea typeface="+mj-ea"/>
                <a:cs typeface="+mj-cs"/>
              </a:rPr>
              <a:t>Where Do You </a:t>
            </a:r>
            <a:r>
              <a:rPr lang="en-US" sz="3000" b="1" i="1" kern="0" dirty="0">
                <a:latin typeface="+mj-lt"/>
              </a:rPr>
              <a:t>Find Retirement Information?</a:t>
            </a:r>
            <a:br>
              <a:rPr lang="en-US" sz="3000" b="1" i="1" kern="0" dirty="0">
                <a:latin typeface="+mj-lt"/>
                <a:ea typeface="+mj-ea"/>
                <a:cs typeface="+mj-cs"/>
              </a:rPr>
            </a:br>
            <a:endParaRPr lang="en-US" sz="3000" b="1" i="1" kern="0" dirty="0">
              <a:latin typeface="+mj-lt"/>
              <a:ea typeface="+mj-ea"/>
              <a:cs typeface="+mj-cs"/>
            </a:endParaRPr>
          </a:p>
        </p:txBody>
      </p:sp>
    </p:spTree>
    <p:extLst>
      <p:ext uri="{BB962C8B-B14F-4D97-AF65-F5344CB8AC3E}">
        <p14:creationId xmlns:p14="http://schemas.microsoft.com/office/powerpoint/2010/main" val="198681037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 y="-55297"/>
            <a:ext cx="9139650" cy="5737247"/>
          </a:xfrm>
          <a:prstGeom prst="rect">
            <a:avLst/>
          </a:prstGeom>
        </p:spPr>
      </p:pic>
      <p:pic>
        <p:nvPicPr>
          <p:cNvPr id="22" name="Picture 21" descr="Image result for instagram logo imag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7956" y="2435263"/>
            <a:ext cx="685002" cy="688937"/>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6553200" y="3367280"/>
            <a:ext cx="740043" cy="747520"/>
          </a:xfrm>
          <a:prstGeom prst="ellipse">
            <a:avLst/>
          </a:prstGeom>
          <a:solidFill>
            <a:srgbClr val="00B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8" name="Oval 27"/>
          <p:cNvSpPr/>
          <p:nvPr/>
        </p:nvSpPr>
        <p:spPr>
          <a:xfrm>
            <a:off x="228600" y="2367378"/>
            <a:ext cx="784437" cy="777470"/>
          </a:xfrm>
          <a:prstGeom prst="ellipse">
            <a:avLst/>
          </a:prstGeom>
          <a:solidFill>
            <a:srgbClr val="006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40" name="Picture 39"/>
          <p:cNvPicPr>
            <a:picLocks noChangeAspect="1"/>
          </p:cNvPicPr>
          <p:nvPr/>
        </p:nvPicPr>
        <p:blipFill>
          <a:blip r:embed="rId5"/>
          <a:stretch>
            <a:fillRect/>
          </a:stretch>
        </p:blipFill>
        <p:spPr>
          <a:xfrm>
            <a:off x="6723143" y="3590779"/>
            <a:ext cx="453547" cy="373759"/>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452978"/>
            <a:ext cx="763783" cy="763783"/>
          </a:xfrm>
          <a:prstGeom prst="rect">
            <a:avLst/>
          </a:prstGeom>
        </p:spPr>
      </p:pic>
      <p:pic>
        <p:nvPicPr>
          <p:cNvPr id="48" name="Picture 47"/>
          <p:cNvPicPr>
            <a:picLocks noChangeAspect="1"/>
          </p:cNvPicPr>
          <p:nvPr/>
        </p:nvPicPr>
        <p:blipFill>
          <a:blip r:embed="rId7"/>
          <a:stretch>
            <a:fillRect/>
          </a:stretch>
        </p:blipFill>
        <p:spPr>
          <a:xfrm>
            <a:off x="408407" y="2499104"/>
            <a:ext cx="473224" cy="472696"/>
          </a:xfrm>
          <a:prstGeom prst="rect">
            <a:avLst/>
          </a:prstGeom>
        </p:spPr>
      </p:pic>
      <p:sp>
        <p:nvSpPr>
          <p:cNvPr id="52" name="Rectangle 51"/>
          <p:cNvSpPr/>
          <p:nvPr/>
        </p:nvSpPr>
        <p:spPr>
          <a:xfrm>
            <a:off x="926972" y="624302"/>
            <a:ext cx="3654553" cy="215444"/>
          </a:xfrm>
          <a:prstGeom prst="rect">
            <a:avLst/>
          </a:prstGeom>
        </p:spPr>
        <p:txBody>
          <a:bodyPr wrap="square" lIns="0" tIns="0" rIns="0" bIns="0">
            <a:spAutoFit/>
          </a:bodyPr>
          <a:lstStyle/>
          <a:p>
            <a:pPr algn="ctr" defTabSz="685800" fontAlgn="base">
              <a:spcAft>
                <a:spcPct val="0"/>
              </a:spcAft>
              <a:defRPr/>
            </a:pPr>
            <a:r>
              <a:rPr lang="en-US" sz="1400" b="1"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https://soldierforlife.army.mil/Retirement</a:t>
            </a:r>
            <a:r>
              <a:rPr lang="en-US" sz="1400" b="1" dirty="0">
                <a:solidFill>
                  <a:schemeClr val="bg1"/>
                </a:solidFill>
                <a:latin typeface="Arial" panose="020B0604020202020204" pitchFamily="34" charset="0"/>
                <a:cs typeface="Arial" panose="020B0604020202020204" pitchFamily="34" charset="0"/>
              </a:rPr>
              <a:t> </a:t>
            </a:r>
            <a:endParaRPr lang="en-US" sz="1200" b="1" dirty="0">
              <a:solidFill>
                <a:schemeClr val="bg1"/>
              </a:solidFill>
              <a:latin typeface="Arial" panose="020B0604020202020204" pitchFamily="34" charset="0"/>
              <a:cs typeface="Arial" panose="020B0604020202020204" pitchFamily="34" charset="0"/>
            </a:endParaRPr>
          </a:p>
        </p:txBody>
      </p:sp>
      <p:sp>
        <p:nvSpPr>
          <p:cNvPr id="44" name="Rectangle 43"/>
          <p:cNvSpPr/>
          <p:nvPr/>
        </p:nvSpPr>
        <p:spPr>
          <a:xfrm>
            <a:off x="1052587" y="3610471"/>
            <a:ext cx="1233413" cy="216990"/>
          </a:xfrm>
          <a:prstGeom prst="rect">
            <a:avLst/>
          </a:prstGeom>
        </p:spPr>
        <p:txBody>
          <a:bodyPr wrap="square" lIns="0" tIns="0" rIns="0" bIns="0">
            <a:spAutoFit/>
          </a:bodyPr>
          <a:lstStyle/>
          <a:p>
            <a:pPr algn="ctr" defTabSz="685800" fontAlgn="base">
              <a:spcAft>
                <a:spcPct val="0"/>
              </a:spcAft>
              <a:defRPr/>
            </a:pPr>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USArmySFL</a:t>
            </a:r>
            <a:endParaRPr lang="en-US" sz="1100" b="1" dirty="0">
              <a:solidFill>
                <a:schemeClr val="bg1"/>
              </a:solidFill>
              <a:latin typeface="Arial" panose="020B0604020202020204" pitchFamily="34" charset="0"/>
              <a:cs typeface="Arial" panose="020B0604020202020204" pitchFamily="34" charset="0"/>
            </a:endParaRPr>
          </a:p>
        </p:txBody>
      </p:sp>
      <p:sp>
        <p:nvSpPr>
          <p:cNvPr id="53" name="Rectangle 52"/>
          <p:cNvSpPr/>
          <p:nvPr/>
        </p:nvSpPr>
        <p:spPr>
          <a:xfrm>
            <a:off x="992383" y="1715150"/>
            <a:ext cx="2227053" cy="215444"/>
          </a:xfrm>
          <a:prstGeom prst="rect">
            <a:avLst/>
          </a:prstGeom>
        </p:spPr>
        <p:txBody>
          <a:bodyPr wrap="square" lIns="0" tIns="0" rIns="0" bIns="0">
            <a:spAutoFit/>
          </a:bodyPr>
          <a:lstStyle/>
          <a:p>
            <a:pPr algn="ctr" defTabSz="685800" fontAlgn="base">
              <a:defRPr/>
            </a:pPr>
            <a:r>
              <a:rPr lang="en-US" sz="1400" b="1" dirty="0">
                <a:solidFill>
                  <a:schemeClr val="bg1"/>
                </a:solidFill>
                <a:latin typeface=" Arial"/>
              </a:rPr>
              <a:t>@</a:t>
            </a:r>
            <a:r>
              <a:rPr lang="en-US" sz="1400" b="1" dirty="0" err="1">
                <a:solidFill>
                  <a:schemeClr val="bg1"/>
                </a:solidFill>
                <a:latin typeface=" Arial"/>
              </a:rPr>
              <a:t>USArmySoldierForLife</a:t>
            </a:r>
            <a:r>
              <a:rPr lang="en-US" sz="1400" b="1" dirty="0">
                <a:solidFill>
                  <a:schemeClr val="bg1"/>
                </a:solidFill>
                <a:latin typeface=" Arial"/>
              </a:rPr>
              <a:t> </a:t>
            </a:r>
          </a:p>
        </p:txBody>
      </p:sp>
      <p:sp>
        <p:nvSpPr>
          <p:cNvPr id="38" name="Round Same Side Corner Rectangle 37"/>
          <p:cNvSpPr/>
          <p:nvPr/>
        </p:nvSpPr>
        <p:spPr>
          <a:xfrm>
            <a:off x="0" y="5709400"/>
            <a:ext cx="9144000" cy="1143000"/>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7" name="Content Placeholder 2"/>
          <p:cNvSpPr txBox="1">
            <a:spLocks/>
          </p:cNvSpPr>
          <p:nvPr/>
        </p:nvSpPr>
        <p:spPr>
          <a:xfrm>
            <a:off x="536447" y="6106532"/>
            <a:ext cx="7886700" cy="2729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2000" b="1" dirty="0">
                <a:solidFill>
                  <a:srgbClr val="FFD530"/>
                </a:solidFill>
                <a:latin typeface="Arial" panose="020B0604020202020204" pitchFamily="34" charset="0"/>
                <a:cs typeface="Arial" panose="020B0604020202020204" pitchFamily="34" charset="0"/>
              </a:rPr>
              <a:t>Join the conversation </a:t>
            </a:r>
            <a:endParaRPr lang="en-US" sz="2000" dirty="0">
              <a:solidFill>
                <a:srgbClr val="FFD530"/>
              </a:solidFill>
              <a:latin typeface="Arial" panose="020B0604020202020204" pitchFamily="34" charset="0"/>
              <a:cs typeface="Arial" panose="020B0604020202020204" pitchFamily="34" charset="0"/>
            </a:endParaRPr>
          </a:p>
        </p:txBody>
      </p:sp>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3823" y="4572000"/>
            <a:ext cx="1570977" cy="705244"/>
          </a:xfrm>
          <a:prstGeom prst="rect">
            <a:avLst/>
          </a:prstGeom>
        </p:spPr>
      </p:pic>
      <p:sp>
        <p:nvSpPr>
          <p:cNvPr id="57" name="Rectangle 56"/>
          <p:cNvSpPr/>
          <p:nvPr/>
        </p:nvSpPr>
        <p:spPr>
          <a:xfrm>
            <a:off x="48192" y="4966156"/>
            <a:ext cx="5133408" cy="215444"/>
          </a:xfrm>
          <a:prstGeom prst="rect">
            <a:avLst/>
          </a:prstGeom>
        </p:spPr>
        <p:txBody>
          <a:bodyPr wrap="square" lIns="0" tIns="0" rIns="0" bIns="0">
            <a:spAutoFit/>
          </a:bodyPr>
          <a:lstStyle/>
          <a:p>
            <a:pPr algn="ctr" defTabSz="685800" fontAlgn="base">
              <a:spcAft>
                <a:spcPct val="0"/>
              </a:spcAft>
              <a:defRPr/>
            </a:pPr>
            <a:r>
              <a:rPr lang="en-US" sz="1400" b="1" dirty="0">
                <a:solidFill>
                  <a:schemeClr val="bg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https://soldierforlife.army.mil/Retirement/change-of-mission</a:t>
            </a:r>
            <a:r>
              <a:rPr lang="en-US" sz="1400" b="1" dirty="0">
                <a:solidFill>
                  <a:schemeClr val="bg1"/>
                </a:solidFill>
                <a:latin typeface="Arial" panose="020B0604020202020204" pitchFamily="34" charset="0"/>
                <a:cs typeface="Arial" panose="020B0604020202020204" pitchFamily="34" charset="0"/>
              </a:rPr>
              <a:t> </a:t>
            </a:r>
            <a:endParaRPr lang="en-US" sz="1200" b="1" dirty="0">
              <a:solidFill>
                <a:schemeClr val="bg1"/>
              </a:solidFill>
              <a:latin typeface="Arial" panose="020B0604020202020204" pitchFamily="34" charset="0"/>
              <a:cs typeface="Arial" panose="020B0604020202020204" pitchFamily="34" charset="0"/>
            </a:endParaRPr>
          </a:p>
        </p:txBody>
      </p:sp>
      <p:sp>
        <p:nvSpPr>
          <p:cNvPr id="58" name="Rectangle 57"/>
          <p:cNvSpPr/>
          <p:nvPr/>
        </p:nvSpPr>
        <p:spPr>
          <a:xfrm>
            <a:off x="4419600" y="5282915"/>
            <a:ext cx="4629196" cy="430887"/>
          </a:xfrm>
          <a:prstGeom prst="rect">
            <a:avLst/>
          </a:prstGeom>
        </p:spPr>
        <p:txBody>
          <a:bodyPr wrap="square" lIns="0" tIns="0" rIns="0" bIns="0">
            <a:spAutoFit/>
          </a:bodyPr>
          <a:lstStyle/>
          <a:p>
            <a:pPr algn="r" defTabSz="685800" fontAlgn="base">
              <a:spcAft>
                <a:spcPct val="0"/>
              </a:spcAft>
              <a:defRPr/>
            </a:pPr>
            <a:r>
              <a:rPr lang="en-US" sz="1400" b="1"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https://soldierforlife.army.mil/Retirement/army-echoes</a:t>
            </a:r>
            <a:r>
              <a:rPr lang="en-US"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https://soldierforlife.army.mil/Retirement/blog</a:t>
            </a:r>
            <a:r>
              <a:rPr lang="en-US" sz="1400" b="1" dirty="0">
                <a:solidFill>
                  <a:schemeClr val="bg1"/>
                </a:solidFill>
                <a:latin typeface="Arial" panose="020B0604020202020204" pitchFamily="34" charset="0"/>
                <a:cs typeface="Arial" panose="020B0604020202020204" pitchFamily="34" charset="0"/>
              </a:rPr>
              <a:t> </a:t>
            </a:r>
            <a:endParaRPr lang="en-US" sz="1200" b="1" dirty="0">
              <a:solidFill>
                <a:schemeClr val="bg1"/>
              </a:solidFill>
              <a:latin typeface="Arial" panose="020B0604020202020204" pitchFamily="34" charset="0"/>
              <a:cs typeface="Arial" panose="020B0604020202020204" pitchFamily="34" charset="0"/>
            </a:endParaRPr>
          </a:p>
        </p:txBody>
      </p:sp>
      <p:pic>
        <p:nvPicPr>
          <p:cNvPr id="59" name="Picture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725" y="309781"/>
            <a:ext cx="909419" cy="909419"/>
          </a:xfrm>
          <a:prstGeom prst="rect">
            <a:avLst/>
          </a:prstGeom>
        </p:spPr>
      </p:pic>
      <p:pic>
        <p:nvPicPr>
          <p:cNvPr id="3" name="Picture 2"/>
          <p:cNvPicPr>
            <a:picLocks noChangeAspect="1"/>
          </p:cNvPicPr>
          <p:nvPr/>
        </p:nvPicPr>
        <p:blipFill>
          <a:blip r:embed="rId14"/>
          <a:stretch>
            <a:fillRect/>
          </a:stretch>
        </p:blipFill>
        <p:spPr>
          <a:xfrm>
            <a:off x="1343590" y="4020202"/>
            <a:ext cx="1144588" cy="953823"/>
          </a:xfrm>
          <a:prstGeom prst="rect">
            <a:avLst/>
          </a:prstGeom>
        </p:spPr>
      </p:pic>
      <p:sp>
        <p:nvSpPr>
          <p:cNvPr id="26" name="Rectangle 25"/>
          <p:cNvSpPr/>
          <p:nvPr/>
        </p:nvSpPr>
        <p:spPr>
          <a:xfrm>
            <a:off x="7315200" y="3590779"/>
            <a:ext cx="1233413" cy="216990"/>
          </a:xfrm>
          <a:prstGeom prst="rect">
            <a:avLst/>
          </a:prstGeom>
        </p:spPr>
        <p:txBody>
          <a:bodyPr wrap="square" lIns="0" tIns="0" rIns="0" bIns="0">
            <a:spAutoFit/>
          </a:bodyPr>
          <a:lstStyle/>
          <a:p>
            <a:pPr algn="ctr" defTabSz="685800" fontAlgn="base">
              <a:spcAft>
                <a:spcPct val="0"/>
              </a:spcAft>
              <a:defRPr/>
            </a:pPr>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USArmySFL</a:t>
            </a:r>
            <a:endParaRPr lang="en-US" sz="1100" b="1"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7315200" y="2640023"/>
            <a:ext cx="1233413" cy="216990"/>
          </a:xfrm>
          <a:prstGeom prst="rect">
            <a:avLst/>
          </a:prstGeom>
        </p:spPr>
        <p:txBody>
          <a:bodyPr wrap="square" lIns="0" tIns="0" rIns="0" bIns="0">
            <a:spAutoFit/>
          </a:bodyPr>
          <a:lstStyle/>
          <a:p>
            <a:pPr algn="ctr" defTabSz="685800" fontAlgn="base">
              <a:spcAft>
                <a:spcPct val="0"/>
              </a:spcAft>
              <a:defRPr/>
            </a:pPr>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USArmySFL</a:t>
            </a:r>
            <a:endParaRPr lang="en-US" sz="1100" b="1" dirty="0">
              <a:solidFill>
                <a:schemeClr val="bg1"/>
              </a:solidFill>
              <a:latin typeface="Arial" panose="020B0604020202020204" pitchFamily="34" charset="0"/>
              <a:cs typeface="Arial" panose="020B0604020202020204" pitchFamily="34" charset="0"/>
            </a:endParaRPr>
          </a:p>
        </p:txBody>
      </p:sp>
      <p:sp>
        <p:nvSpPr>
          <p:cNvPr id="30" name="Rectangle 29"/>
          <p:cNvSpPr/>
          <p:nvPr/>
        </p:nvSpPr>
        <p:spPr>
          <a:xfrm>
            <a:off x="1081728" y="2607964"/>
            <a:ext cx="1233413" cy="216990"/>
          </a:xfrm>
          <a:prstGeom prst="rect">
            <a:avLst/>
          </a:prstGeom>
        </p:spPr>
        <p:txBody>
          <a:bodyPr wrap="square" lIns="0" tIns="0" rIns="0" bIns="0">
            <a:spAutoFit/>
          </a:bodyPr>
          <a:lstStyle/>
          <a:p>
            <a:pPr algn="ctr" defTabSz="685800" fontAlgn="base">
              <a:spcAft>
                <a:spcPct val="0"/>
              </a:spcAft>
              <a:defRPr/>
            </a:pPr>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USArmySFL</a:t>
            </a:r>
            <a:endParaRPr lang="en-US" sz="11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5"/>
          <a:stretch>
            <a:fillRect/>
          </a:stretch>
        </p:blipFill>
        <p:spPr>
          <a:xfrm>
            <a:off x="5939468" y="1524000"/>
            <a:ext cx="842332" cy="471705"/>
          </a:xfrm>
          <a:prstGeom prst="rect">
            <a:avLst/>
          </a:prstGeom>
        </p:spPr>
      </p:pic>
      <p:sp>
        <p:nvSpPr>
          <p:cNvPr id="31" name="Rectangle 30"/>
          <p:cNvSpPr/>
          <p:nvPr/>
        </p:nvSpPr>
        <p:spPr>
          <a:xfrm>
            <a:off x="6764547" y="1655516"/>
            <a:ext cx="2227053" cy="215444"/>
          </a:xfrm>
          <a:prstGeom prst="rect">
            <a:avLst/>
          </a:prstGeom>
        </p:spPr>
        <p:txBody>
          <a:bodyPr wrap="square" lIns="0" tIns="0" rIns="0" bIns="0">
            <a:spAutoFit/>
          </a:bodyPr>
          <a:lstStyle/>
          <a:p>
            <a:pPr algn="ctr" defTabSz="685800" fontAlgn="base">
              <a:defRPr/>
            </a:pPr>
            <a:r>
              <a:rPr lang="en-US" sz="1400" b="1" dirty="0">
                <a:solidFill>
                  <a:schemeClr val="bg1"/>
                </a:solidFill>
                <a:latin typeface=" Arial"/>
              </a:rPr>
              <a:t>@</a:t>
            </a:r>
            <a:r>
              <a:rPr lang="en-US" sz="1400" b="1" dirty="0" err="1">
                <a:solidFill>
                  <a:schemeClr val="bg1"/>
                </a:solidFill>
                <a:latin typeface=" Arial"/>
              </a:rPr>
              <a:t>USArmySoldierForLife</a:t>
            </a:r>
            <a:r>
              <a:rPr lang="en-US" sz="1400" b="1" dirty="0">
                <a:solidFill>
                  <a:schemeClr val="bg1"/>
                </a:solidFill>
                <a:latin typeface=" Arial"/>
              </a:rPr>
              <a:t> </a:t>
            </a:r>
          </a:p>
        </p:txBody>
      </p:sp>
      <p:pic>
        <p:nvPicPr>
          <p:cNvPr id="7" name="Picture 6"/>
          <p:cNvPicPr>
            <a:picLocks noChangeAspect="1"/>
          </p:cNvPicPr>
          <p:nvPr/>
        </p:nvPicPr>
        <p:blipFill>
          <a:blip r:embed="rId16"/>
          <a:stretch>
            <a:fillRect/>
          </a:stretch>
        </p:blipFill>
        <p:spPr>
          <a:xfrm>
            <a:off x="4572000" y="515933"/>
            <a:ext cx="1108221" cy="407346"/>
          </a:xfrm>
          <a:prstGeom prst="rect">
            <a:avLst/>
          </a:prstGeom>
        </p:spPr>
      </p:pic>
      <p:sp>
        <p:nvSpPr>
          <p:cNvPr id="8" name="TextBox 7"/>
          <p:cNvSpPr txBox="1"/>
          <p:nvPr/>
        </p:nvSpPr>
        <p:spPr>
          <a:xfrm>
            <a:off x="5638800" y="599579"/>
            <a:ext cx="4181475" cy="292388"/>
          </a:xfrm>
          <a:prstGeom prst="rect">
            <a:avLst/>
          </a:prstGeom>
          <a:noFill/>
        </p:spPr>
        <p:txBody>
          <a:bodyPr wrap="square" rtlCol="0">
            <a:spAutoFit/>
          </a:bodyPr>
          <a:lstStyle/>
          <a:p>
            <a:r>
              <a:rPr lang="en-US" sz="1300" b="1" dirty="0">
                <a:solidFill>
                  <a:schemeClr val="bg1"/>
                </a:solidFill>
              </a:rPr>
              <a:t>https://www.dvidshub.net/unit/HQDA-RSO </a:t>
            </a:r>
          </a:p>
        </p:txBody>
      </p:sp>
      <p:pic>
        <p:nvPicPr>
          <p:cNvPr id="6" name="Picture 5">
            <a:extLst>
              <a:ext uri="{FF2B5EF4-FFF2-40B4-BE49-F238E27FC236}">
                <a16:creationId xmlns:a16="http://schemas.microsoft.com/office/drawing/2014/main" id="{2B873D29-2847-4011-A5F7-C23ED21A8594}"/>
              </a:ext>
            </a:extLst>
          </p:cNvPr>
          <p:cNvPicPr>
            <a:picLocks noChangeAspect="1"/>
          </p:cNvPicPr>
          <p:nvPr/>
        </p:nvPicPr>
        <p:blipFill rotWithShape="1">
          <a:blip r:embed="rId17"/>
          <a:srcRect l="13211" t="6610" r="10890" b="7714"/>
          <a:stretch/>
        </p:blipFill>
        <p:spPr>
          <a:xfrm>
            <a:off x="305510" y="3352800"/>
            <a:ext cx="651266" cy="735147"/>
          </a:xfrm>
          <a:prstGeom prst="rect">
            <a:avLst/>
          </a:prstGeom>
        </p:spPr>
      </p:pic>
    </p:spTree>
    <p:extLst>
      <p:ext uri="{BB962C8B-B14F-4D97-AF65-F5344CB8AC3E}">
        <p14:creationId xmlns:p14="http://schemas.microsoft.com/office/powerpoint/2010/main" val="2115416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3352800" y="3352800"/>
            <a:ext cx="5562600" cy="2590800"/>
          </a:xfrm>
          <a:prstGeom prst="rect">
            <a:avLst/>
          </a:prstGeom>
          <a:noFill/>
          <a:ln w="76200" cmpd="tri">
            <a:noFill/>
            <a:miter lim="800000"/>
            <a:headEnd type="none" w="sm" len="sm"/>
            <a:tailEnd type="none" w="sm" len="sm"/>
          </a:ln>
        </p:spPr>
        <p:txBody>
          <a:bodyPr wrap="none" anchor="ctr"/>
          <a:lstStyle/>
          <a:p>
            <a:pPr algn="ctr"/>
            <a:endParaRPr lang="en-US" dirty="0"/>
          </a:p>
        </p:txBody>
      </p:sp>
      <p:sp>
        <p:nvSpPr>
          <p:cNvPr id="40965" name="Text Box 8"/>
          <p:cNvSpPr txBox="1">
            <a:spLocks noChangeArrowheads="1"/>
          </p:cNvSpPr>
          <p:nvPr/>
        </p:nvSpPr>
        <p:spPr bwMode="auto">
          <a:xfrm>
            <a:off x="4098925" y="822325"/>
            <a:ext cx="184150" cy="396875"/>
          </a:xfrm>
          <a:prstGeom prst="rect">
            <a:avLst/>
          </a:prstGeom>
          <a:noFill/>
          <a:ln w="9525" algn="ctr">
            <a:noFill/>
            <a:miter lim="800000"/>
            <a:headEnd/>
            <a:tailEnd/>
          </a:ln>
        </p:spPr>
        <p:txBody>
          <a:bodyPr wrap="none" lIns="92075" tIns="46038" rIns="92075" bIns="46038">
            <a:spAutoFit/>
          </a:bodyPr>
          <a:lstStyle/>
          <a:p>
            <a:pPr algn="ctr"/>
            <a:endParaRPr lang="en-US" dirty="0"/>
          </a:p>
        </p:txBody>
      </p:sp>
      <p:pic>
        <p:nvPicPr>
          <p:cNvPr id="7" name="Picture 6"/>
          <p:cNvPicPr>
            <a:picLocks noChangeAspect="1"/>
          </p:cNvPicPr>
          <p:nvPr/>
        </p:nvPicPr>
        <p:blipFill>
          <a:blip r:embed="rId3"/>
          <a:stretch>
            <a:fillRect/>
          </a:stretch>
        </p:blipFill>
        <p:spPr>
          <a:xfrm>
            <a:off x="4134485" y="2795587"/>
            <a:ext cx="1490663" cy="145986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571" r="3200"/>
          <a:stretch/>
        </p:blipFill>
        <p:spPr>
          <a:xfrm>
            <a:off x="152400" y="1371600"/>
            <a:ext cx="3581400" cy="5181600"/>
          </a:xfrm>
          <a:prstGeom prst="rect">
            <a:avLst/>
          </a:prstGeom>
        </p:spPr>
      </p:pic>
      <p:sp>
        <p:nvSpPr>
          <p:cNvPr id="40966" name="Text Box 9"/>
          <p:cNvSpPr txBox="1">
            <a:spLocks noChangeArrowheads="1"/>
          </p:cNvSpPr>
          <p:nvPr/>
        </p:nvSpPr>
        <p:spPr bwMode="auto">
          <a:xfrm>
            <a:off x="952500" y="1639026"/>
            <a:ext cx="7848600" cy="646973"/>
          </a:xfrm>
          <a:prstGeom prst="rect">
            <a:avLst/>
          </a:prstGeom>
          <a:noFill/>
          <a:ln w="9525" algn="ctr">
            <a:noFill/>
            <a:miter lim="800000"/>
            <a:headEnd/>
            <a:tailEnd/>
          </a:ln>
        </p:spPr>
        <p:txBody>
          <a:bodyPr wrap="square" lIns="92075" tIns="46038" rIns="92075" bIns="46038">
            <a:spAutoFit/>
          </a:bodyPr>
          <a:lstStyle/>
          <a:p>
            <a:pPr algn="ctr"/>
            <a:r>
              <a:rPr lang="en-US" sz="3600" b="1" dirty="0">
                <a:solidFill>
                  <a:srgbClr val="C00000"/>
                </a:solidFill>
              </a:rPr>
              <a:t>QUESTIONS?</a:t>
            </a:r>
            <a:endParaRPr lang="en-US" sz="3600" b="1" dirty="0">
              <a:latin typeface="+mj-lt"/>
            </a:endParaRPr>
          </a:p>
        </p:txBody>
      </p:sp>
      <p:sp>
        <p:nvSpPr>
          <p:cNvPr id="4" name="TextBox 3"/>
          <p:cNvSpPr txBox="1"/>
          <p:nvPr/>
        </p:nvSpPr>
        <p:spPr>
          <a:xfrm>
            <a:off x="0" y="0"/>
            <a:ext cx="9144000" cy="584775"/>
          </a:xfrm>
          <a:prstGeom prst="rect">
            <a:avLst/>
          </a:prstGeom>
          <a:noFill/>
        </p:spPr>
        <p:txBody>
          <a:bodyPr wrap="square" rtlCol="0">
            <a:spAutoFit/>
          </a:bodyPr>
          <a:lstStyle/>
          <a:p>
            <a:pPr algn="ctr"/>
            <a:r>
              <a:rPr lang="en-US" sz="3200" b="1" i="1" dirty="0">
                <a:latin typeface="+mj-lt"/>
              </a:rPr>
              <a:t>Thank you for your service!!</a:t>
            </a:r>
            <a:endParaRPr lang="en-US" sz="3200" i="1" dirty="0">
              <a:latin typeface="+mj-lt"/>
            </a:endParaRPr>
          </a:p>
        </p:txBody>
      </p:sp>
    </p:spTree>
    <p:extLst>
      <p:ext uri="{BB962C8B-B14F-4D97-AF65-F5344CB8AC3E}">
        <p14:creationId xmlns:p14="http://schemas.microsoft.com/office/powerpoint/2010/main" val="54068761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4930783"/>
            <a:ext cx="838200" cy="889971"/>
          </a:xfrm>
          <a:prstGeom prst="rect">
            <a:avLst/>
          </a:prstGeom>
        </p:spPr>
      </p:pic>
      <p:sp>
        <p:nvSpPr>
          <p:cNvPr id="2" name="Title 1"/>
          <p:cNvSpPr>
            <a:spLocks noGrp="1"/>
          </p:cNvSpPr>
          <p:nvPr>
            <p:ph type="title"/>
          </p:nvPr>
        </p:nvSpPr>
        <p:spPr>
          <a:xfrm>
            <a:off x="0" y="-12816"/>
            <a:ext cx="8974712" cy="622416"/>
          </a:xfrm>
        </p:spPr>
        <p:txBody>
          <a:bodyPr/>
          <a:lstStyle/>
          <a:p>
            <a:r>
              <a:rPr lang="en-US" sz="3000" b="1" dirty="0">
                <a:solidFill>
                  <a:schemeClr val="tx1"/>
                </a:solidFill>
                <a:latin typeface="+mj-lt"/>
              </a:rPr>
              <a:t>The Retirement Planning Timeline</a:t>
            </a:r>
          </a:p>
        </p:txBody>
      </p:sp>
      <p:sp>
        <p:nvSpPr>
          <p:cNvPr id="13" name="TextBox 12"/>
          <p:cNvSpPr txBox="1"/>
          <p:nvPr/>
        </p:nvSpPr>
        <p:spPr>
          <a:xfrm>
            <a:off x="5867400" y="533400"/>
            <a:ext cx="205056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2023 U.S. Army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Retirement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Planning Guid</a:t>
            </a: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e</a:t>
            </a:r>
          </a:p>
        </p:txBody>
      </p:sp>
      <p:grpSp>
        <p:nvGrpSpPr>
          <p:cNvPr id="24" name="Group 23"/>
          <p:cNvGrpSpPr/>
          <p:nvPr/>
        </p:nvGrpSpPr>
        <p:grpSpPr>
          <a:xfrm>
            <a:off x="1219200" y="1571416"/>
            <a:ext cx="7010400" cy="4600784"/>
            <a:chOff x="990600" y="1752600"/>
            <a:chExt cx="7239000" cy="4193958"/>
          </a:xfrm>
        </p:grpSpPr>
        <p:cxnSp>
          <p:nvCxnSpPr>
            <p:cNvPr id="6" name="Straight Connector 5"/>
            <p:cNvCxnSpPr/>
            <p:nvPr/>
          </p:nvCxnSpPr>
          <p:spPr bwMode="auto">
            <a:xfrm>
              <a:off x="1752600" y="1752600"/>
              <a:ext cx="57150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1752600" y="3151584"/>
              <a:ext cx="57150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7" name="Arc 6"/>
            <p:cNvSpPr/>
            <p:nvPr/>
          </p:nvSpPr>
          <p:spPr bwMode="auto">
            <a:xfrm>
              <a:off x="6705600" y="1753608"/>
              <a:ext cx="1524000" cy="1398984"/>
            </a:xfrm>
            <a:prstGeom prst="arc">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sp>
          <p:nvSpPr>
            <p:cNvPr id="15" name="Arc 14"/>
            <p:cNvSpPr/>
            <p:nvPr/>
          </p:nvSpPr>
          <p:spPr bwMode="auto">
            <a:xfrm flipV="1">
              <a:off x="6705600" y="1752600"/>
              <a:ext cx="1524000" cy="1398984"/>
            </a:xfrm>
            <a:prstGeom prst="arc">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grpSp>
          <p:nvGrpSpPr>
            <p:cNvPr id="18" name="Group 17"/>
            <p:cNvGrpSpPr/>
            <p:nvPr/>
          </p:nvGrpSpPr>
          <p:grpSpPr>
            <a:xfrm flipH="1">
              <a:off x="990600" y="3148104"/>
              <a:ext cx="1524000" cy="1399992"/>
              <a:chOff x="6096000" y="1752600"/>
              <a:chExt cx="1524000" cy="1399992"/>
            </a:xfrm>
          </p:grpSpPr>
          <p:sp>
            <p:nvSpPr>
              <p:cNvPr id="19" name="Arc 18"/>
              <p:cNvSpPr/>
              <p:nvPr/>
            </p:nvSpPr>
            <p:spPr bwMode="auto">
              <a:xfrm>
                <a:off x="6096000" y="1753608"/>
                <a:ext cx="1524000" cy="1398984"/>
              </a:xfrm>
              <a:prstGeom prst="arc">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sp>
            <p:nvSpPr>
              <p:cNvPr id="20" name="Arc 19"/>
              <p:cNvSpPr/>
              <p:nvPr/>
            </p:nvSpPr>
            <p:spPr bwMode="auto">
              <a:xfrm flipV="1">
                <a:off x="6096000" y="1752600"/>
                <a:ext cx="1524000" cy="1398984"/>
              </a:xfrm>
              <a:prstGeom prst="arc">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grpSp>
        <p:cxnSp>
          <p:nvCxnSpPr>
            <p:cNvPr id="21" name="Straight Connector 20"/>
            <p:cNvCxnSpPr/>
            <p:nvPr/>
          </p:nvCxnSpPr>
          <p:spPr bwMode="auto">
            <a:xfrm>
              <a:off x="1676400" y="4547088"/>
              <a:ext cx="57150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3" name="Arc 22"/>
            <p:cNvSpPr/>
            <p:nvPr/>
          </p:nvSpPr>
          <p:spPr bwMode="auto">
            <a:xfrm>
              <a:off x="6629400" y="4547574"/>
              <a:ext cx="1524000" cy="1398984"/>
            </a:xfrm>
            <a:prstGeom prst="arc">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grpSp>
      <p:sp>
        <p:nvSpPr>
          <p:cNvPr id="25" name="TextBox 24"/>
          <p:cNvSpPr txBox="1"/>
          <p:nvPr/>
        </p:nvSpPr>
        <p:spPr>
          <a:xfrm>
            <a:off x="533400" y="890587"/>
            <a:ext cx="3166251" cy="20467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36 months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Gather resources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Retire where?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Retire when?</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Determine service providers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Create major decision timeline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Plan to work? School?</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Consider credentialing &amp; internships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Start transition savings fund</a:t>
            </a:r>
          </a:p>
        </p:txBody>
      </p:sp>
      <p:sp>
        <p:nvSpPr>
          <p:cNvPr id="27" name="TextBox 26"/>
          <p:cNvSpPr txBox="1"/>
          <p:nvPr/>
        </p:nvSpPr>
        <p:spPr>
          <a:xfrm>
            <a:off x="3627802" y="1524000"/>
            <a:ext cx="4525598" cy="18312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24-18 months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Apply for retirement (between 12 and 24 months)*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PCS move before retirement?</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Required service obligations?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Retired pay estimate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Attend Army TAP</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Attend Mandatory Retirement Planning Seminar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8" name="TextBox 27"/>
          <p:cNvSpPr txBox="1"/>
          <p:nvPr/>
        </p:nvSpPr>
        <p:spPr>
          <a:xfrm>
            <a:off x="6314264" y="3124200"/>
            <a:ext cx="2677336" cy="14003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18-12 months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Medical/dental care catch up</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College applications?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Start employment networking</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SBP and life insurance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Investigate healthcare options</a:t>
            </a:r>
          </a:p>
        </p:txBody>
      </p:sp>
      <p:sp>
        <p:nvSpPr>
          <p:cNvPr id="29" name="TextBox 28"/>
          <p:cNvSpPr txBox="1"/>
          <p:nvPr/>
        </p:nvSpPr>
        <p:spPr>
          <a:xfrm>
            <a:off x="1706999" y="3056929"/>
            <a:ext cx="4531275"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12-6 months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Apply for retirement (between 9 and 12 months)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Pre-separation transition checklist</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Start active job 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Finalize transition administrative absence &amp; terminal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leave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Interview/post-retirement wardrobe purchases</a:t>
            </a:r>
          </a:p>
        </p:txBody>
      </p:sp>
      <p:sp>
        <p:nvSpPr>
          <p:cNvPr id="30" name="TextBox 29"/>
          <p:cNvSpPr txBox="1"/>
          <p:nvPr/>
        </p:nvSpPr>
        <p:spPr>
          <a:xfrm>
            <a:off x="76200" y="4136410"/>
            <a:ext cx="3525773" cy="24929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6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to 1 month</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Retirement physical</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Survivor Benefit Plan election</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Change </a:t>
            </a:r>
            <a:r>
              <a:rPr kumimoji="0" lang="en-US" sz="14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myPay</a:t>
            </a: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email</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Schedule final move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House-hunting</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BRS lump sum application</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Terminal leave &amp; Administrative Absence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Hand over job responsibilities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Apply for VA disability compensation</a:t>
            </a:r>
          </a:p>
        </p:txBody>
      </p:sp>
      <p:sp>
        <p:nvSpPr>
          <p:cNvPr id="31" name="TextBox 30"/>
          <p:cNvSpPr txBox="1"/>
          <p:nvPr/>
        </p:nvSpPr>
        <p:spPr>
          <a:xfrm>
            <a:off x="3657600" y="4708535"/>
            <a:ext cx="2170787" cy="16158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Retirement 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(if not already done)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Retirement ceremony</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Out-processing/DD 214</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Get medical records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HHG move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Will/POA update</a:t>
            </a:r>
          </a:p>
        </p:txBody>
      </p:sp>
      <p:sp>
        <p:nvSpPr>
          <p:cNvPr id="32" name="TextBox 31"/>
          <p:cNvSpPr txBox="1"/>
          <p:nvPr/>
        </p:nvSpPr>
        <p:spPr>
          <a:xfrm>
            <a:off x="6096000" y="4724162"/>
            <a:ext cx="1842107" cy="14003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0-6 months after</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New ID cards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Apply for TRICARE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New job starts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VGLI?</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CRSC?</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5433460"/>
            <a:ext cx="662540" cy="662540"/>
          </a:xfrm>
          <a:prstGeom prst="rect">
            <a:avLst/>
          </a:prstGeom>
        </p:spPr>
      </p:pic>
      <p:sp>
        <p:nvSpPr>
          <p:cNvPr id="36" name="Right Arrow 35"/>
          <p:cNvSpPr/>
          <p:nvPr/>
        </p:nvSpPr>
        <p:spPr bwMode="auto">
          <a:xfrm>
            <a:off x="5715000" y="4524107"/>
            <a:ext cx="527672" cy="21914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sp>
        <p:nvSpPr>
          <p:cNvPr id="37" name="Right Arrow 36"/>
          <p:cNvSpPr/>
          <p:nvPr/>
        </p:nvSpPr>
        <p:spPr bwMode="auto">
          <a:xfrm flipH="1" flipV="1">
            <a:off x="3053728" y="2993820"/>
            <a:ext cx="527672" cy="219147"/>
          </a:xfrm>
          <a:prstGeom prst="rightArrow">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8" name="Right Arrow 37"/>
          <p:cNvSpPr/>
          <p:nvPr/>
        </p:nvSpPr>
        <p:spPr bwMode="auto">
          <a:xfrm>
            <a:off x="2133600" y="1457253"/>
            <a:ext cx="527672" cy="219147"/>
          </a:xfrm>
          <a:prstGeom prst="rightArrow">
            <a:avLst/>
          </a:prstGeom>
          <a:solidFill>
            <a:srgbClr val="00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3573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mn-ea"/>
              <a:cs typeface="Arial" panose="020B0604020202020204" pitchFamily="34" charset="0"/>
            </a:endParaRPr>
          </a:p>
        </p:txBody>
      </p:sp>
      <p:pic>
        <p:nvPicPr>
          <p:cNvPr id="42" name="Picture 41"/>
          <p:cNvPicPr>
            <a:picLocks noChangeAspect="1"/>
          </p:cNvPicPr>
          <p:nvPr/>
        </p:nvPicPr>
        <p:blipFill>
          <a:blip r:embed="rId5"/>
          <a:stretch>
            <a:fillRect/>
          </a:stretch>
        </p:blipFill>
        <p:spPr>
          <a:xfrm>
            <a:off x="5605117" y="2476170"/>
            <a:ext cx="2319683" cy="386311"/>
          </a:xfrm>
          <a:prstGeom prst="rect">
            <a:avLst/>
          </a:prstGeom>
        </p:spPr>
      </p:pic>
      <p:cxnSp>
        <p:nvCxnSpPr>
          <p:cNvPr id="44" name="Straight Connector 43"/>
          <p:cNvCxnSpPr>
            <a:cxnSpLocks/>
          </p:cNvCxnSpPr>
          <p:nvPr/>
        </p:nvCxnSpPr>
        <p:spPr bwMode="auto">
          <a:xfrm flipV="1">
            <a:off x="8153400" y="5169081"/>
            <a:ext cx="119990" cy="27355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5" name="Straight Connector 44"/>
          <p:cNvCxnSpPr>
            <a:cxnSpLocks/>
          </p:cNvCxnSpPr>
          <p:nvPr/>
        </p:nvCxnSpPr>
        <p:spPr bwMode="auto">
          <a:xfrm flipH="1" flipV="1">
            <a:off x="7984914" y="5228807"/>
            <a:ext cx="168486" cy="194413"/>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p:cNvPicPr>
            <a:picLocks noChangeAspect="1"/>
          </p:cNvPicPr>
          <p:nvPr/>
        </p:nvPicPr>
        <p:blipFill>
          <a:blip r:embed="rId6"/>
          <a:stretch>
            <a:fillRect/>
          </a:stretch>
        </p:blipFill>
        <p:spPr>
          <a:xfrm>
            <a:off x="3137910" y="685800"/>
            <a:ext cx="2119890" cy="759306"/>
          </a:xfrm>
          <a:prstGeom prst="rect">
            <a:avLst/>
          </a:prstGeom>
          <a:ln>
            <a:solidFill>
              <a:schemeClr val="tx1"/>
            </a:solidFill>
          </a:ln>
        </p:spPr>
      </p:pic>
      <p:pic>
        <p:nvPicPr>
          <p:cNvPr id="33" name="Picture 32"/>
          <p:cNvPicPr/>
          <p:nvPr/>
        </p:nvPicPr>
        <p:blipFill>
          <a:blip r:embed="rId7">
            <a:extLst>
              <a:ext uri="{28A0092B-C50C-407E-A947-70E740481C1C}">
                <a14:useLocalDpi xmlns:a14="http://schemas.microsoft.com/office/drawing/2010/main" val="0"/>
              </a:ext>
            </a:extLst>
          </a:blip>
          <a:srcRect/>
          <a:stretch/>
        </p:blipFill>
        <p:spPr bwMode="auto">
          <a:xfrm>
            <a:off x="8016790" y="457200"/>
            <a:ext cx="930310" cy="120338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CDEE05C-03B0-45BD-9C0A-D853BC7453C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34130" y="2941004"/>
            <a:ext cx="907910" cy="1162058"/>
          </a:xfrm>
          <a:prstGeom prst="rect">
            <a:avLst/>
          </a:prstGeom>
        </p:spPr>
      </p:pic>
      <p:sp>
        <p:nvSpPr>
          <p:cNvPr id="39" name="TextBox 38">
            <a:extLst>
              <a:ext uri="{FF2B5EF4-FFF2-40B4-BE49-F238E27FC236}">
                <a16:creationId xmlns:a16="http://schemas.microsoft.com/office/drawing/2014/main" id="{9183BDE9-28F9-4487-B7BE-BC914BA8D91A}"/>
              </a:ext>
            </a:extLst>
          </p:cNvPr>
          <p:cNvSpPr txBox="1"/>
          <p:nvPr/>
        </p:nvSpPr>
        <p:spPr>
          <a:xfrm>
            <a:off x="3581400" y="6324600"/>
            <a:ext cx="5638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*under pilot program allowing requests for voluntary AFS retirement up to 24 months out.</a:t>
            </a:r>
          </a:p>
        </p:txBody>
      </p:sp>
      <p:sp>
        <p:nvSpPr>
          <p:cNvPr id="40" name="TextBox 39">
            <a:extLst>
              <a:ext uri="{FF2B5EF4-FFF2-40B4-BE49-F238E27FC236}">
                <a16:creationId xmlns:a16="http://schemas.microsoft.com/office/drawing/2014/main" id="{B9D704B0-54C4-4921-A2A8-322D34E34D53}"/>
              </a:ext>
            </a:extLst>
          </p:cNvPr>
          <p:cNvSpPr txBox="1"/>
          <p:nvPr/>
        </p:nvSpPr>
        <p:spPr>
          <a:xfrm>
            <a:off x="6820678" y="6096000"/>
            <a:ext cx="460932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Priority tasks indicated in red</a:t>
            </a:r>
          </a:p>
        </p:txBody>
      </p:sp>
    </p:spTree>
    <p:extLst>
      <p:ext uri="{BB962C8B-B14F-4D97-AF65-F5344CB8AC3E}">
        <p14:creationId xmlns:p14="http://schemas.microsoft.com/office/powerpoint/2010/main" val="6850593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189196"/>
            <a:ext cx="8001000" cy="4678204"/>
          </a:xfrm>
          <a:prstGeom prst="rect">
            <a:avLst/>
          </a:prstGeom>
        </p:spPr>
        <p:txBody>
          <a:bodyPr wrap="square">
            <a:spAutoFit/>
          </a:bodyPr>
          <a:lstStyle/>
          <a:p>
            <a:r>
              <a:rPr lang="en-US" sz="2400" b="1" dirty="0"/>
              <a:t>How does the 180-Day Restriction on Hiring Retired Military Impact Me?</a:t>
            </a:r>
          </a:p>
          <a:p>
            <a:endParaRPr lang="en-US" sz="2400" b="1" dirty="0"/>
          </a:p>
          <a:p>
            <a:pPr marL="285750" indent="-285750">
              <a:buFont typeface="Arial" panose="020B0604020202020204" pitchFamily="34" charset="0"/>
              <a:buChar char="•"/>
            </a:pPr>
            <a:r>
              <a:rPr lang="en-US" dirty="0"/>
              <a:t>The Department of Defense (DoD) has restrictions on hiring military members for DoD Federal civilian positions within 180 days of retirement.  This includes and impacts military members on transition leave.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Military retirees may not be appointed within 180 days after the effective date of military retirement as an appropriated fund (GS), or non-appropriated fund (NAF) civilian employee unless the position is covered by a special salary.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180-day restriction is in place unless the hiring official requests and receives an approved waiver. </a:t>
            </a:r>
          </a:p>
          <a:p>
            <a:pPr>
              <a:buFont typeface="Arial" pitchFamily="34" charset="0"/>
              <a:buChar char="•"/>
            </a:pPr>
            <a:endParaRPr lang="en-US" dirty="0"/>
          </a:p>
          <a:p>
            <a:endParaRPr lang="en-US" sz="1000" b="1" dirty="0"/>
          </a:p>
        </p:txBody>
      </p:sp>
      <p:sp>
        <p:nvSpPr>
          <p:cNvPr id="4" name="Title 1"/>
          <p:cNvSpPr>
            <a:spLocks noGrp="1"/>
          </p:cNvSpPr>
          <p:nvPr>
            <p:ph type="title"/>
          </p:nvPr>
        </p:nvSpPr>
        <p:spPr>
          <a:xfrm>
            <a:off x="685800" y="0"/>
            <a:ext cx="8458200" cy="583625"/>
          </a:xfrm>
        </p:spPr>
        <p:txBody>
          <a:bodyPr>
            <a:noAutofit/>
          </a:bodyPr>
          <a:lstStyle/>
          <a:p>
            <a:r>
              <a:rPr lang="en-US" sz="2900" b="1" i="1" dirty="0">
                <a:solidFill>
                  <a:schemeClr val="tx1"/>
                </a:solidFill>
                <a:latin typeface="+mj-lt"/>
              </a:rPr>
              <a:t>180-Day Restriction on Hiring Retired Military</a:t>
            </a:r>
          </a:p>
        </p:txBody>
      </p:sp>
    </p:spTree>
    <p:extLst>
      <p:ext uri="{BB962C8B-B14F-4D97-AF65-F5344CB8AC3E}">
        <p14:creationId xmlns:p14="http://schemas.microsoft.com/office/powerpoint/2010/main" val="1672107312"/>
      </p:ext>
    </p:extLst>
  </p:cSld>
  <p:clrMapOvr>
    <a:masterClrMapping/>
  </p:clrMapOvr>
</p:sld>
</file>

<file path=ppt/theme/theme1.xml><?xml version="1.0" encoding="utf-8"?>
<a:theme xmlns:a="http://schemas.openxmlformats.org/drawingml/2006/main" name="17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57313"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57313"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57313"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57313"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9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57313"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57313"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804EBCBCBDD640A896B77041974339" ma:contentTypeVersion="16" ma:contentTypeDescription="Create a new document." ma:contentTypeScope="" ma:versionID="3eb8c3791f62b906d0f4be5f7586d1de">
  <xsd:schema xmlns:xsd="http://www.w3.org/2001/XMLSchema" xmlns:xs="http://www.w3.org/2001/XMLSchema" xmlns:p="http://schemas.microsoft.com/office/2006/metadata/properties" xmlns:ns1="http://schemas.microsoft.com/sharepoint/v3" xmlns:ns2="b3b59ec0-021d-4932-985c-99a098caf4c0" xmlns:ns3="ce089e29-a90f-45be-b8b8-6f0a98964255" targetNamespace="http://schemas.microsoft.com/office/2006/metadata/properties" ma:root="true" ma:fieldsID="c18944352ddb9f79ac522b2a10fd308d" ns1:_="" ns2:_="" ns3:_="">
    <xsd:import namespace="http://schemas.microsoft.com/sharepoint/v3"/>
    <xsd:import namespace="b3b59ec0-021d-4932-985c-99a098caf4c0"/>
    <xsd:import namespace="ce089e29-a90f-45be-b8b8-6f0a9896425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b59ec0-021d-4932-985c-99a098caf4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089e29-a90f-45be-b8b8-6f0a9896425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414dfda-d20a-4c86-bc3f-9bdf5106a21f}" ma:internalName="TaxCatchAll" ma:showField="CatchAllData" ma:web="ce089e29-a90f-45be-b8b8-6f0a989642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e089e29-a90f-45be-b8b8-6f0a98964255" xsi:nil="true"/>
    <lcf76f155ced4ddcb4097134ff3c332f xmlns="b3b59ec0-021d-4932-985c-99a098caf4c0">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EAA4EA1-01BD-445D-80B8-0A48AD86FF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b59ec0-021d-4932-985c-99a098caf4c0"/>
    <ds:schemaRef ds:uri="ce089e29-a90f-45be-b8b8-6f0a989642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50F1E6-96D3-4A77-B4EE-6231B2173F4C}">
  <ds:schemaRefs>
    <ds:schemaRef ds:uri="http://schemas.microsoft.com/sharepoint/v3/contenttype/forms"/>
  </ds:schemaRefs>
</ds:datastoreItem>
</file>

<file path=customXml/itemProps3.xml><?xml version="1.0" encoding="utf-8"?>
<ds:datastoreItem xmlns:ds="http://schemas.openxmlformats.org/officeDocument/2006/customXml" ds:itemID="{F5C79439-A2A5-49C4-9899-E3557BA2567F}">
  <ds:schemaRefs>
    <ds:schemaRef ds:uri="http://schemas.openxmlformats.org/package/2006/metadata/core-properties"/>
    <ds:schemaRef ds:uri="ce089e29-a90f-45be-b8b8-6f0a98964255"/>
    <ds:schemaRef ds:uri="http://www.w3.org/XML/1998/namespace"/>
    <ds:schemaRef ds:uri="http://schemas.microsoft.com/office/2006/documentManagement/types"/>
    <ds:schemaRef ds:uri="http://schemas.microsoft.com/office/infopath/2007/PartnerControls"/>
    <ds:schemaRef ds:uri="http://purl.org/dc/terms/"/>
    <ds:schemaRef ds:uri="b3b59ec0-021d-4932-985c-99a098caf4c0"/>
    <ds:schemaRef ds:uri="http://schemas.microsoft.com/sharepoint/v3"/>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36663</TotalTime>
  <Words>23444</Words>
  <Application>Microsoft Office PowerPoint</Application>
  <PresentationFormat>On-screen Show (4:3)</PresentationFormat>
  <Paragraphs>1604</Paragraphs>
  <Slides>73</Slides>
  <Notes>66</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2</vt:i4>
      </vt:variant>
      <vt:variant>
        <vt:lpstr>Slide Titles</vt:lpstr>
      </vt:variant>
      <vt:variant>
        <vt:i4>73</vt:i4>
      </vt:variant>
    </vt:vector>
  </HeadingPairs>
  <TitlesOfParts>
    <vt:vector size="84" baseType="lpstr">
      <vt:lpstr> Arial</vt:lpstr>
      <vt:lpstr>Arial</vt:lpstr>
      <vt:lpstr>Calibri</vt:lpstr>
      <vt:lpstr>Symbol</vt:lpstr>
      <vt:lpstr>Times New Roman</vt:lpstr>
      <vt:lpstr>Wingdings</vt:lpstr>
      <vt:lpstr>17_Default Design</vt:lpstr>
      <vt:lpstr>18_Default Design</vt:lpstr>
      <vt:lpstr>19_Default Design</vt:lpstr>
      <vt:lpstr>Clip</vt:lpstr>
      <vt:lpstr>Document</vt:lpstr>
      <vt:lpstr>Department of the Army Retirement Planning  Informational Briefing</vt:lpstr>
      <vt:lpstr>PowerPoint Presentation</vt:lpstr>
      <vt:lpstr>Purpose</vt:lpstr>
      <vt:lpstr>PowerPoint Presentation</vt:lpstr>
      <vt:lpstr>PowerPoint Presentation</vt:lpstr>
      <vt:lpstr>Throughout Your Retirement Planning</vt:lpstr>
      <vt:lpstr>Change of Mission</vt:lpstr>
      <vt:lpstr>The Retirement Planning Timeline</vt:lpstr>
      <vt:lpstr>180-Day Restriction on Hiring Retired Military</vt:lpstr>
      <vt:lpstr>DoD SkillBridge Program and Army Career Skills Program</vt:lpstr>
      <vt:lpstr>MilSpouse Money Mission</vt:lpstr>
      <vt:lpstr>Army JROTC Instructor Opportunities </vt:lpstr>
      <vt:lpstr>Non-Regular (Reserve) Retirement </vt:lpstr>
      <vt:lpstr>PowerPoint Presentation</vt:lpstr>
      <vt:lpstr>  Employment Restrictions</vt:lpstr>
      <vt:lpstr>Army Transition Assistance Program (TAP)  </vt:lpstr>
      <vt:lpstr>Retirement Considerations</vt:lpstr>
      <vt:lpstr>Transfer of your Post-9/11 GI Bill (https://milconnect.dmdc.osd.mil/milconnect/)</vt:lpstr>
      <vt:lpstr>Authorized vs. Selected  Transition Center (TC) </vt:lpstr>
      <vt:lpstr>Calculate Your Retired Pay in 3 Steps  </vt:lpstr>
      <vt:lpstr>Thrift Savings Plan</vt:lpstr>
      <vt:lpstr>PowerPoint Presentation</vt:lpstr>
      <vt:lpstr>Thrift Savings Plan</vt:lpstr>
      <vt:lpstr>    Cost-of-Living Adjustments (COLA)                         </vt:lpstr>
      <vt:lpstr>Retired Pay Facts</vt:lpstr>
      <vt:lpstr>    Dividing Retired Pay as Property If Divorced       Uniformed Services Former Spouses' Protection Act  (USFSPA)</vt:lpstr>
      <vt:lpstr>Allotments</vt:lpstr>
      <vt:lpstr>PowerPoint Presentation</vt:lpstr>
      <vt:lpstr>PowerPoint Presentation</vt:lpstr>
      <vt:lpstr>PowerPoint Presentation</vt:lpstr>
      <vt:lpstr> Take Terminal Leave or Cash it in?</vt:lpstr>
      <vt:lpstr>Transition Administrative Absence*</vt:lpstr>
      <vt:lpstr>Retirement Physical</vt:lpstr>
      <vt:lpstr>Separation History and Physical Exam (SHPE) </vt:lpstr>
      <vt:lpstr>SHPE – How it Works</vt:lpstr>
      <vt:lpstr>VA Compensation for</vt:lpstr>
      <vt:lpstr>Applying to the VA for Service-Connected Disability</vt:lpstr>
      <vt:lpstr>PowerPoint Presentation</vt:lpstr>
      <vt:lpstr>CRSC &amp; CRDP Comparison</vt:lpstr>
      <vt:lpstr>Retirement and Disability Payments</vt:lpstr>
      <vt:lpstr>Medical Records</vt:lpstr>
      <vt:lpstr>Gulf War Veterans</vt:lpstr>
      <vt:lpstr>SGLI &amp; VGLI</vt:lpstr>
      <vt:lpstr>PowerPoint Presentation</vt:lpstr>
      <vt:lpstr>Veterans Affairs Life Insurance (VALife)</vt:lpstr>
      <vt:lpstr>DD Form 214 (Certificate of Release or Discharge from Active Duty)</vt:lpstr>
      <vt:lpstr>PowerPoint Presentation</vt:lpstr>
      <vt:lpstr>At Retirement, You Will Also Receive…                </vt:lpstr>
      <vt:lpstr>PowerPoint Presentation</vt:lpstr>
      <vt:lpstr>PowerPoint Presentation</vt:lpstr>
      <vt:lpstr>Travel &amp; Transportation   (Contact Your Transportation Office)</vt:lpstr>
      <vt:lpstr>Travel &amp; Transportation (Con’t)  (Contact Your Transportation Office)</vt:lpstr>
      <vt:lpstr>Personal Property Household Goods (HHG)</vt:lpstr>
      <vt:lpstr>Personal Property Household Goods Storage</vt:lpstr>
      <vt:lpstr>ID Cards</vt:lpstr>
      <vt:lpstr>Impact of ID Card Changes at Retirement</vt:lpstr>
      <vt:lpstr>Websites Accepting DS Logon</vt:lpstr>
      <vt:lpstr>Former Spouse ID Card</vt:lpstr>
      <vt:lpstr>Healthcare Decisions. . .</vt:lpstr>
      <vt:lpstr>PowerPoint Presentation</vt:lpstr>
      <vt:lpstr>PowerPoint Presentation</vt:lpstr>
      <vt:lpstr>PowerPoint Presentation</vt:lpstr>
      <vt:lpstr>PowerPoint Presentation</vt:lpstr>
      <vt:lpstr>Space-Available Travel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dc:title>
  <dc:creator>United States Army</dc:creator>
  <cp:lastModifiedBy>Johnson, Gary S Jr MSG USARMY NG NGB (USA)</cp:lastModifiedBy>
  <cp:revision>882</cp:revision>
  <cp:lastPrinted>2018-04-12T17:55:20Z</cp:lastPrinted>
  <dcterms:created xsi:type="dcterms:W3CDTF">2014-03-24T20:10:33Z</dcterms:created>
  <dcterms:modified xsi:type="dcterms:W3CDTF">2024-02-02T20:43:00Z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0x01010077804EBCBCBDD640A896B77041974339</vt:lpwstr>
  </property>
  <property fmtid="{D5CDD505-2E9C-101B-9397-08002B2CF9AE}" pid="3" name="MediaServiceImageTags">
    <vt:lpwstr/>
  </property>
</Properties>
</file>